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4"/>
  </p:notesMasterIdLst>
  <p:handoutMasterIdLst>
    <p:handoutMasterId r:id="rId25"/>
  </p:handoutMasterIdLst>
  <p:sldIdLst>
    <p:sldId id="280" r:id="rId2"/>
    <p:sldId id="281" r:id="rId3"/>
    <p:sldId id="282" r:id="rId4"/>
    <p:sldId id="283" r:id="rId5"/>
    <p:sldId id="284" r:id="rId6"/>
    <p:sldId id="285" r:id="rId7"/>
    <p:sldId id="301" r:id="rId8"/>
    <p:sldId id="302" r:id="rId9"/>
    <p:sldId id="299" r:id="rId10"/>
    <p:sldId id="303" r:id="rId11"/>
    <p:sldId id="297" r:id="rId12"/>
    <p:sldId id="296" r:id="rId13"/>
    <p:sldId id="295" r:id="rId14"/>
    <p:sldId id="294" r:id="rId15"/>
    <p:sldId id="293" r:id="rId16"/>
    <p:sldId id="292" r:id="rId17"/>
    <p:sldId id="291" r:id="rId18"/>
    <p:sldId id="290" r:id="rId19"/>
    <p:sldId id="289" r:id="rId20"/>
    <p:sldId id="288" r:id="rId21"/>
    <p:sldId id="287" r:id="rId22"/>
    <p:sldId id="286" r:id="rId23"/>
  </p:sldIdLst>
  <p:sldSz cx="9144000" cy="6858000" type="screen4x3"/>
  <p:notesSz cx="6858000" cy="914400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FFFF"/>
    <a:srgbClr val="B94747"/>
    <a:srgbClr val="CC6633"/>
    <a:srgbClr val="009CAC"/>
    <a:srgbClr val="007A87"/>
    <a:srgbClr val="6666FF"/>
    <a:srgbClr val="00CC66"/>
    <a:srgbClr val="C0D4E6"/>
    <a:srgbClr val="004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7" autoAdjust="0"/>
    <p:restoredTop sz="94205" autoAdjust="0"/>
  </p:normalViewPr>
  <p:slideViewPr>
    <p:cSldViewPr>
      <p:cViewPr varScale="1">
        <p:scale>
          <a:sx n="86" d="100"/>
          <a:sy n="86" d="100"/>
        </p:scale>
        <p:origin x="-156" y="-90"/>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00" d="100"/>
        <a:sy n="100" d="100"/>
      </p:scale>
      <p:origin x="0" y="4619"/>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CDB0B3F6-5E63-49FE-AE10-DBE015344644}" type="slidenum">
              <a:rPr lang="en-US"/>
              <a:pPr/>
              <a:t>‹#›</a:t>
            </a:fld>
            <a:endParaRPr lang="en-US"/>
          </a:p>
        </p:txBody>
      </p:sp>
    </p:spTree>
    <p:extLst>
      <p:ext uri="{BB962C8B-B14F-4D97-AF65-F5344CB8AC3E}">
        <p14:creationId xmlns:p14="http://schemas.microsoft.com/office/powerpoint/2010/main" val="101756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2F67B869-8FAF-4E51-9CE7-BD10D8A9AF68}" type="slidenum">
              <a:rPr lang="en-US"/>
              <a:pPr/>
              <a:t>‹#›</a:t>
            </a:fld>
            <a:endParaRPr lang="en-US"/>
          </a:p>
        </p:txBody>
      </p:sp>
    </p:spTree>
    <p:extLst>
      <p:ext uri="{BB962C8B-B14F-4D97-AF65-F5344CB8AC3E}">
        <p14:creationId xmlns:p14="http://schemas.microsoft.com/office/powerpoint/2010/main" val="19080856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Microsoft_Word_97_-_2003_Document1.doc"/><Relationship Id="rId7" Type="http://schemas.openxmlformats.org/officeDocument/2006/relationships/oleObject" Target="../embeddings/Microsoft_Word_97_-_2003_Document3.doc"/><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Microsoft_Word_97_-_2003_Document2.doc"/><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en-GB" dirty="0"/>
              <a:t>Floodplain Modelling and Quasi 2D</a:t>
            </a:r>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333398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Integrated Flood Plain</a:t>
            </a:r>
          </a:p>
          <a:p>
            <a:pPr marL="0" indent="0">
              <a:buNone/>
            </a:pPr>
            <a:endParaRPr lang="en-GB" dirty="0"/>
          </a:p>
        </p:txBody>
      </p:sp>
      <p:grpSp>
        <p:nvGrpSpPr>
          <p:cNvPr id="4" name="Group 44"/>
          <p:cNvGrpSpPr>
            <a:grpSpLocks/>
          </p:cNvGrpSpPr>
          <p:nvPr/>
        </p:nvGrpSpPr>
        <p:grpSpPr bwMode="auto">
          <a:xfrm>
            <a:off x="1547664" y="1743571"/>
            <a:ext cx="7310438" cy="4853781"/>
            <a:chOff x="482" y="643"/>
            <a:chExt cx="4746" cy="3192"/>
          </a:xfrm>
        </p:grpSpPr>
        <p:pic>
          <p:nvPicPr>
            <p:cNvPr id="5" name="Picture 2"/>
            <p:cNvPicPr>
              <a:picLocks noChangeAspect="1" noChangeArrowheads="1"/>
            </p:cNvPicPr>
            <p:nvPr/>
          </p:nvPicPr>
          <p:blipFill>
            <a:blip r:embed="rId2" cstate="print"/>
            <a:srcRect l="7356" t="17860" r="7942" b="5946"/>
            <a:stretch>
              <a:fillRect/>
            </a:stretch>
          </p:blipFill>
          <p:spPr bwMode="auto">
            <a:xfrm>
              <a:off x="498" y="643"/>
              <a:ext cx="4730" cy="3191"/>
            </a:xfrm>
            <a:prstGeom prst="rect">
              <a:avLst/>
            </a:prstGeom>
            <a:noFill/>
            <a:ln w="9525">
              <a:noFill/>
              <a:miter lim="800000"/>
              <a:headEnd/>
              <a:tailEnd/>
            </a:ln>
            <a:effectLst/>
          </p:spPr>
        </p:pic>
        <p:sp>
          <p:nvSpPr>
            <p:cNvPr id="6" name="Freeform 4"/>
            <p:cNvSpPr>
              <a:spLocks/>
            </p:cNvSpPr>
            <p:nvPr/>
          </p:nvSpPr>
          <p:spPr bwMode="auto">
            <a:xfrm>
              <a:off x="482" y="1200"/>
              <a:ext cx="80" cy="249"/>
            </a:xfrm>
            <a:custGeom>
              <a:avLst/>
              <a:gdLst/>
              <a:ahLst/>
              <a:cxnLst>
                <a:cxn ang="0">
                  <a:pos x="29" y="0"/>
                </a:cxn>
                <a:cxn ang="0">
                  <a:pos x="73" y="81"/>
                </a:cxn>
                <a:cxn ang="0">
                  <a:pos x="73" y="139"/>
                </a:cxn>
                <a:cxn ang="0">
                  <a:pos x="36" y="198"/>
                </a:cxn>
                <a:cxn ang="0">
                  <a:pos x="0" y="249"/>
                </a:cxn>
              </a:cxnLst>
              <a:rect l="0" t="0" r="r" b="b"/>
              <a:pathLst>
                <a:path w="80" h="249">
                  <a:moveTo>
                    <a:pt x="29" y="0"/>
                  </a:moveTo>
                  <a:cubicBezTo>
                    <a:pt x="47" y="29"/>
                    <a:pt x="66" y="58"/>
                    <a:pt x="73" y="81"/>
                  </a:cubicBezTo>
                  <a:cubicBezTo>
                    <a:pt x="80" y="104"/>
                    <a:pt x="79" y="120"/>
                    <a:pt x="73" y="139"/>
                  </a:cubicBezTo>
                  <a:cubicBezTo>
                    <a:pt x="67" y="158"/>
                    <a:pt x="48" y="180"/>
                    <a:pt x="36" y="198"/>
                  </a:cubicBezTo>
                  <a:cubicBezTo>
                    <a:pt x="24" y="216"/>
                    <a:pt x="7" y="236"/>
                    <a:pt x="0" y="249"/>
                  </a:cubicBezTo>
                </a:path>
              </a:pathLst>
            </a:custGeom>
            <a:noFill/>
            <a:ln w="19050" cap="flat" cmpd="sng">
              <a:solidFill>
                <a:srgbClr val="33CCCC"/>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 name="Freeform 5"/>
            <p:cNvSpPr>
              <a:spLocks/>
            </p:cNvSpPr>
            <p:nvPr/>
          </p:nvSpPr>
          <p:spPr bwMode="auto">
            <a:xfrm>
              <a:off x="482" y="1639"/>
              <a:ext cx="1442" cy="2196"/>
            </a:xfrm>
            <a:custGeom>
              <a:avLst/>
              <a:gdLst/>
              <a:ahLst/>
              <a:cxnLst>
                <a:cxn ang="0">
                  <a:pos x="0" y="0"/>
                </a:cxn>
                <a:cxn ang="0">
                  <a:pos x="81" y="95"/>
                </a:cxn>
                <a:cxn ang="0">
                  <a:pos x="147" y="117"/>
                </a:cxn>
                <a:cxn ang="0">
                  <a:pos x="212" y="125"/>
                </a:cxn>
                <a:cxn ang="0">
                  <a:pos x="271" y="176"/>
                </a:cxn>
                <a:cxn ang="0">
                  <a:pos x="308" y="242"/>
                </a:cxn>
                <a:cxn ang="0">
                  <a:pos x="344" y="271"/>
                </a:cxn>
                <a:cxn ang="0">
                  <a:pos x="425" y="308"/>
                </a:cxn>
                <a:cxn ang="0">
                  <a:pos x="483" y="308"/>
                </a:cxn>
                <a:cxn ang="0">
                  <a:pos x="586" y="337"/>
                </a:cxn>
                <a:cxn ang="0">
                  <a:pos x="673" y="344"/>
                </a:cxn>
                <a:cxn ang="0">
                  <a:pos x="695" y="410"/>
                </a:cxn>
                <a:cxn ang="0">
                  <a:pos x="666" y="491"/>
                </a:cxn>
                <a:cxn ang="0">
                  <a:pos x="622" y="549"/>
                </a:cxn>
                <a:cxn ang="0">
                  <a:pos x="600" y="593"/>
                </a:cxn>
                <a:cxn ang="0">
                  <a:pos x="564" y="695"/>
                </a:cxn>
                <a:cxn ang="0">
                  <a:pos x="469" y="761"/>
                </a:cxn>
                <a:cxn ang="0">
                  <a:pos x="366" y="893"/>
                </a:cxn>
                <a:cxn ang="0">
                  <a:pos x="308" y="973"/>
                </a:cxn>
                <a:cxn ang="0">
                  <a:pos x="286" y="1061"/>
                </a:cxn>
                <a:cxn ang="0">
                  <a:pos x="242" y="1171"/>
                </a:cxn>
                <a:cxn ang="0">
                  <a:pos x="264" y="1266"/>
                </a:cxn>
                <a:cxn ang="0">
                  <a:pos x="344" y="1383"/>
                </a:cxn>
                <a:cxn ang="0">
                  <a:pos x="527" y="1442"/>
                </a:cxn>
                <a:cxn ang="0">
                  <a:pos x="732" y="1471"/>
                </a:cxn>
                <a:cxn ang="0">
                  <a:pos x="798" y="1537"/>
                </a:cxn>
                <a:cxn ang="0">
                  <a:pos x="842" y="1661"/>
                </a:cxn>
                <a:cxn ang="0">
                  <a:pos x="842" y="1778"/>
                </a:cxn>
                <a:cxn ang="0">
                  <a:pos x="871" y="1874"/>
                </a:cxn>
                <a:cxn ang="0">
                  <a:pos x="966" y="1947"/>
                </a:cxn>
                <a:cxn ang="0">
                  <a:pos x="1120" y="2049"/>
                </a:cxn>
                <a:cxn ang="0">
                  <a:pos x="1200" y="2100"/>
                </a:cxn>
                <a:cxn ang="0">
                  <a:pos x="1339" y="2152"/>
                </a:cxn>
                <a:cxn ang="0">
                  <a:pos x="1442" y="2196"/>
                </a:cxn>
              </a:cxnLst>
              <a:rect l="0" t="0" r="r" b="b"/>
              <a:pathLst>
                <a:path w="1442" h="2196">
                  <a:moveTo>
                    <a:pt x="0" y="0"/>
                  </a:moveTo>
                  <a:cubicBezTo>
                    <a:pt x="28" y="37"/>
                    <a:pt x="56" y="75"/>
                    <a:pt x="81" y="95"/>
                  </a:cubicBezTo>
                  <a:cubicBezTo>
                    <a:pt x="106" y="115"/>
                    <a:pt x="125" y="112"/>
                    <a:pt x="147" y="117"/>
                  </a:cubicBezTo>
                  <a:cubicBezTo>
                    <a:pt x="169" y="122"/>
                    <a:pt x="191" y="115"/>
                    <a:pt x="212" y="125"/>
                  </a:cubicBezTo>
                  <a:cubicBezTo>
                    <a:pt x="233" y="135"/>
                    <a:pt x="255" y="157"/>
                    <a:pt x="271" y="176"/>
                  </a:cubicBezTo>
                  <a:cubicBezTo>
                    <a:pt x="287" y="195"/>
                    <a:pt x="296" y="226"/>
                    <a:pt x="308" y="242"/>
                  </a:cubicBezTo>
                  <a:cubicBezTo>
                    <a:pt x="320" y="258"/>
                    <a:pt x="324" y="260"/>
                    <a:pt x="344" y="271"/>
                  </a:cubicBezTo>
                  <a:cubicBezTo>
                    <a:pt x="364" y="282"/>
                    <a:pt x="402" y="302"/>
                    <a:pt x="425" y="308"/>
                  </a:cubicBezTo>
                  <a:cubicBezTo>
                    <a:pt x="448" y="314"/>
                    <a:pt x="456" y="303"/>
                    <a:pt x="483" y="308"/>
                  </a:cubicBezTo>
                  <a:cubicBezTo>
                    <a:pt x="510" y="313"/>
                    <a:pt x="554" y="331"/>
                    <a:pt x="586" y="337"/>
                  </a:cubicBezTo>
                  <a:cubicBezTo>
                    <a:pt x="618" y="343"/>
                    <a:pt x="655" y="332"/>
                    <a:pt x="673" y="344"/>
                  </a:cubicBezTo>
                  <a:cubicBezTo>
                    <a:pt x="691" y="356"/>
                    <a:pt x="696" y="386"/>
                    <a:pt x="695" y="410"/>
                  </a:cubicBezTo>
                  <a:cubicBezTo>
                    <a:pt x="694" y="434"/>
                    <a:pt x="678" y="468"/>
                    <a:pt x="666" y="491"/>
                  </a:cubicBezTo>
                  <a:cubicBezTo>
                    <a:pt x="654" y="514"/>
                    <a:pt x="633" y="532"/>
                    <a:pt x="622" y="549"/>
                  </a:cubicBezTo>
                  <a:cubicBezTo>
                    <a:pt x="611" y="566"/>
                    <a:pt x="610" y="569"/>
                    <a:pt x="600" y="593"/>
                  </a:cubicBezTo>
                  <a:cubicBezTo>
                    <a:pt x="590" y="617"/>
                    <a:pt x="586" y="667"/>
                    <a:pt x="564" y="695"/>
                  </a:cubicBezTo>
                  <a:cubicBezTo>
                    <a:pt x="542" y="723"/>
                    <a:pt x="502" y="728"/>
                    <a:pt x="469" y="761"/>
                  </a:cubicBezTo>
                  <a:cubicBezTo>
                    <a:pt x="436" y="794"/>
                    <a:pt x="393" y="858"/>
                    <a:pt x="366" y="893"/>
                  </a:cubicBezTo>
                  <a:cubicBezTo>
                    <a:pt x="339" y="928"/>
                    <a:pt x="321" y="945"/>
                    <a:pt x="308" y="973"/>
                  </a:cubicBezTo>
                  <a:cubicBezTo>
                    <a:pt x="295" y="1001"/>
                    <a:pt x="297" y="1028"/>
                    <a:pt x="286" y="1061"/>
                  </a:cubicBezTo>
                  <a:cubicBezTo>
                    <a:pt x="275" y="1094"/>
                    <a:pt x="246" y="1137"/>
                    <a:pt x="242" y="1171"/>
                  </a:cubicBezTo>
                  <a:cubicBezTo>
                    <a:pt x="238" y="1205"/>
                    <a:pt x="247" y="1231"/>
                    <a:pt x="264" y="1266"/>
                  </a:cubicBezTo>
                  <a:cubicBezTo>
                    <a:pt x="281" y="1301"/>
                    <a:pt x="300" y="1354"/>
                    <a:pt x="344" y="1383"/>
                  </a:cubicBezTo>
                  <a:cubicBezTo>
                    <a:pt x="388" y="1412"/>
                    <a:pt x="462" y="1427"/>
                    <a:pt x="527" y="1442"/>
                  </a:cubicBezTo>
                  <a:cubicBezTo>
                    <a:pt x="592" y="1457"/>
                    <a:pt x="687" y="1455"/>
                    <a:pt x="732" y="1471"/>
                  </a:cubicBezTo>
                  <a:cubicBezTo>
                    <a:pt x="777" y="1487"/>
                    <a:pt x="780" y="1505"/>
                    <a:pt x="798" y="1537"/>
                  </a:cubicBezTo>
                  <a:cubicBezTo>
                    <a:pt x="816" y="1569"/>
                    <a:pt x="835" y="1621"/>
                    <a:pt x="842" y="1661"/>
                  </a:cubicBezTo>
                  <a:cubicBezTo>
                    <a:pt x="849" y="1701"/>
                    <a:pt x="837" y="1743"/>
                    <a:pt x="842" y="1778"/>
                  </a:cubicBezTo>
                  <a:cubicBezTo>
                    <a:pt x="847" y="1813"/>
                    <a:pt x="850" y="1846"/>
                    <a:pt x="871" y="1874"/>
                  </a:cubicBezTo>
                  <a:cubicBezTo>
                    <a:pt x="892" y="1902"/>
                    <a:pt x="925" y="1918"/>
                    <a:pt x="966" y="1947"/>
                  </a:cubicBezTo>
                  <a:cubicBezTo>
                    <a:pt x="1007" y="1976"/>
                    <a:pt x="1081" y="2024"/>
                    <a:pt x="1120" y="2049"/>
                  </a:cubicBezTo>
                  <a:cubicBezTo>
                    <a:pt x="1159" y="2074"/>
                    <a:pt x="1163" y="2083"/>
                    <a:pt x="1200" y="2100"/>
                  </a:cubicBezTo>
                  <a:cubicBezTo>
                    <a:pt x="1237" y="2117"/>
                    <a:pt x="1299" y="2136"/>
                    <a:pt x="1339" y="2152"/>
                  </a:cubicBezTo>
                  <a:cubicBezTo>
                    <a:pt x="1379" y="2168"/>
                    <a:pt x="1410" y="2182"/>
                    <a:pt x="1442" y="2196"/>
                  </a:cubicBezTo>
                </a:path>
              </a:pathLst>
            </a:custGeom>
            <a:noFill/>
            <a:ln w="19050" cap="flat" cmpd="sng">
              <a:solidFill>
                <a:srgbClr val="33CCCC"/>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 name="Freeform 6"/>
            <p:cNvSpPr>
              <a:spLocks/>
            </p:cNvSpPr>
            <p:nvPr/>
          </p:nvSpPr>
          <p:spPr bwMode="auto">
            <a:xfrm>
              <a:off x="2919" y="3523"/>
              <a:ext cx="2290" cy="312"/>
            </a:xfrm>
            <a:custGeom>
              <a:avLst/>
              <a:gdLst/>
              <a:ahLst/>
              <a:cxnLst>
                <a:cxn ang="0">
                  <a:pos x="0" y="312"/>
                </a:cxn>
                <a:cxn ang="0">
                  <a:pos x="117" y="238"/>
                </a:cxn>
                <a:cxn ang="0">
                  <a:pos x="307" y="180"/>
                </a:cxn>
                <a:cxn ang="0">
                  <a:pos x="519" y="121"/>
                </a:cxn>
                <a:cxn ang="0">
                  <a:pos x="680" y="77"/>
                </a:cxn>
                <a:cxn ang="0">
                  <a:pos x="849" y="48"/>
                </a:cxn>
                <a:cxn ang="0">
                  <a:pos x="995" y="19"/>
                </a:cxn>
                <a:cxn ang="0">
                  <a:pos x="1098" y="4"/>
                </a:cxn>
                <a:cxn ang="0">
                  <a:pos x="1244" y="4"/>
                </a:cxn>
                <a:cxn ang="0">
                  <a:pos x="1463" y="4"/>
                </a:cxn>
                <a:cxn ang="0">
                  <a:pos x="1610" y="26"/>
                </a:cxn>
                <a:cxn ang="0">
                  <a:pos x="1763" y="48"/>
                </a:cxn>
                <a:cxn ang="0">
                  <a:pos x="1902" y="77"/>
                </a:cxn>
                <a:cxn ang="0">
                  <a:pos x="2042" y="107"/>
                </a:cxn>
                <a:cxn ang="0">
                  <a:pos x="2159" y="151"/>
                </a:cxn>
                <a:cxn ang="0">
                  <a:pos x="2290" y="224"/>
                </a:cxn>
              </a:cxnLst>
              <a:rect l="0" t="0" r="r" b="b"/>
              <a:pathLst>
                <a:path w="2290" h="312">
                  <a:moveTo>
                    <a:pt x="0" y="312"/>
                  </a:moveTo>
                  <a:cubicBezTo>
                    <a:pt x="33" y="286"/>
                    <a:pt x="66" y="260"/>
                    <a:pt x="117" y="238"/>
                  </a:cubicBezTo>
                  <a:cubicBezTo>
                    <a:pt x="168" y="216"/>
                    <a:pt x="240" y="199"/>
                    <a:pt x="307" y="180"/>
                  </a:cubicBezTo>
                  <a:cubicBezTo>
                    <a:pt x="374" y="161"/>
                    <a:pt x="457" y="138"/>
                    <a:pt x="519" y="121"/>
                  </a:cubicBezTo>
                  <a:cubicBezTo>
                    <a:pt x="581" y="104"/>
                    <a:pt x="625" y="89"/>
                    <a:pt x="680" y="77"/>
                  </a:cubicBezTo>
                  <a:cubicBezTo>
                    <a:pt x="735" y="65"/>
                    <a:pt x="797" y="58"/>
                    <a:pt x="849" y="48"/>
                  </a:cubicBezTo>
                  <a:cubicBezTo>
                    <a:pt x="901" y="38"/>
                    <a:pt x="954" y="26"/>
                    <a:pt x="995" y="19"/>
                  </a:cubicBezTo>
                  <a:cubicBezTo>
                    <a:pt x="1036" y="12"/>
                    <a:pt x="1057" y="6"/>
                    <a:pt x="1098" y="4"/>
                  </a:cubicBezTo>
                  <a:cubicBezTo>
                    <a:pt x="1139" y="2"/>
                    <a:pt x="1183" y="4"/>
                    <a:pt x="1244" y="4"/>
                  </a:cubicBezTo>
                  <a:cubicBezTo>
                    <a:pt x="1305" y="4"/>
                    <a:pt x="1402" y="0"/>
                    <a:pt x="1463" y="4"/>
                  </a:cubicBezTo>
                  <a:cubicBezTo>
                    <a:pt x="1524" y="8"/>
                    <a:pt x="1560" y="19"/>
                    <a:pt x="1610" y="26"/>
                  </a:cubicBezTo>
                  <a:cubicBezTo>
                    <a:pt x="1660" y="33"/>
                    <a:pt x="1714" y="39"/>
                    <a:pt x="1763" y="48"/>
                  </a:cubicBezTo>
                  <a:cubicBezTo>
                    <a:pt x="1812" y="57"/>
                    <a:pt x="1856" y="67"/>
                    <a:pt x="1902" y="77"/>
                  </a:cubicBezTo>
                  <a:cubicBezTo>
                    <a:pt x="1948" y="87"/>
                    <a:pt x="1999" y="95"/>
                    <a:pt x="2042" y="107"/>
                  </a:cubicBezTo>
                  <a:cubicBezTo>
                    <a:pt x="2085" y="119"/>
                    <a:pt x="2118" y="131"/>
                    <a:pt x="2159" y="151"/>
                  </a:cubicBezTo>
                  <a:cubicBezTo>
                    <a:pt x="2200" y="171"/>
                    <a:pt x="2245" y="197"/>
                    <a:pt x="2290" y="224"/>
                  </a:cubicBezTo>
                </a:path>
              </a:pathLst>
            </a:custGeom>
            <a:noFill/>
            <a:ln w="19050" cap="flat" cmpd="sng">
              <a:solidFill>
                <a:srgbClr val="33CCCC"/>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 name="Freeform 7"/>
            <p:cNvSpPr>
              <a:spLocks/>
            </p:cNvSpPr>
            <p:nvPr/>
          </p:nvSpPr>
          <p:spPr bwMode="auto">
            <a:xfrm>
              <a:off x="694" y="1527"/>
              <a:ext cx="4515" cy="256"/>
            </a:xfrm>
            <a:custGeom>
              <a:avLst/>
              <a:gdLst/>
              <a:ahLst/>
              <a:cxnLst>
                <a:cxn ang="0">
                  <a:pos x="0" y="244"/>
                </a:cxn>
                <a:cxn ang="0">
                  <a:pos x="96" y="215"/>
                </a:cxn>
                <a:cxn ang="0">
                  <a:pos x="213" y="200"/>
                </a:cxn>
                <a:cxn ang="0">
                  <a:pos x="322" y="193"/>
                </a:cxn>
                <a:cxn ang="0">
                  <a:pos x="425" y="185"/>
                </a:cxn>
                <a:cxn ang="0">
                  <a:pos x="593" y="185"/>
                </a:cxn>
                <a:cxn ang="0">
                  <a:pos x="805" y="171"/>
                </a:cxn>
                <a:cxn ang="0">
                  <a:pos x="966" y="149"/>
                </a:cxn>
                <a:cxn ang="0">
                  <a:pos x="1164" y="134"/>
                </a:cxn>
                <a:cxn ang="0">
                  <a:pos x="1325" y="120"/>
                </a:cxn>
                <a:cxn ang="0">
                  <a:pos x="1640" y="127"/>
                </a:cxn>
                <a:cxn ang="0">
                  <a:pos x="1742" y="120"/>
                </a:cxn>
                <a:cxn ang="0">
                  <a:pos x="1844" y="127"/>
                </a:cxn>
                <a:cxn ang="0">
                  <a:pos x="1903" y="156"/>
                </a:cxn>
                <a:cxn ang="0">
                  <a:pos x="1962" y="185"/>
                </a:cxn>
                <a:cxn ang="0">
                  <a:pos x="2027" y="237"/>
                </a:cxn>
                <a:cxn ang="0">
                  <a:pos x="2093" y="244"/>
                </a:cxn>
                <a:cxn ang="0">
                  <a:pos x="2181" y="251"/>
                </a:cxn>
                <a:cxn ang="0">
                  <a:pos x="2327" y="215"/>
                </a:cxn>
                <a:cxn ang="0">
                  <a:pos x="2474" y="156"/>
                </a:cxn>
                <a:cxn ang="0">
                  <a:pos x="2730" y="90"/>
                </a:cxn>
                <a:cxn ang="0">
                  <a:pos x="2891" y="46"/>
                </a:cxn>
                <a:cxn ang="0">
                  <a:pos x="3227" y="24"/>
                </a:cxn>
                <a:cxn ang="0">
                  <a:pos x="3396" y="2"/>
                </a:cxn>
                <a:cxn ang="0">
                  <a:pos x="3527" y="10"/>
                </a:cxn>
                <a:cxn ang="0">
                  <a:pos x="3725" y="24"/>
                </a:cxn>
                <a:cxn ang="0">
                  <a:pos x="3827" y="39"/>
                </a:cxn>
                <a:cxn ang="0">
                  <a:pos x="3908" y="61"/>
                </a:cxn>
                <a:cxn ang="0">
                  <a:pos x="4040" y="83"/>
                </a:cxn>
                <a:cxn ang="0">
                  <a:pos x="4157" y="120"/>
                </a:cxn>
                <a:cxn ang="0">
                  <a:pos x="4332" y="149"/>
                </a:cxn>
                <a:cxn ang="0">
                  <a:pos x="4376" y="149"/>
                </a:cxn>
                <a:cxn ang="0">
                  <a:pos x="4515" y="156"/>
                </a:cxn>
              </a:cxnLst>
              <a:rect l="0" t="0" r="r" b="b"/>
              <a:pathLst>
                <a:path w="4515" h="256">
                  <a:moveTo>
                    <a:pt x="0" y="244"/>
                  </a:moveTo>
                  <a:cubicBezTo>
                    <a:pt x="30" y="233"/>
                    <a:pt x="61" y="222"/>
                    <a:pt x="96" y="215"/>
                  </a:cubicBezTo>
                  <a:cubicBezTo>
                    <a:pt x="131" y="208"/>
                    <a:pt x="175" y="204"/>
                    <a:pt x="213" y="200"/>
                  </a:cubicBezTo>
                  <a:cubicBezTo>
                    <a:pt x="251" y="196"/>
                    <a:pt x="287" y="195"/>
                    <a:pt x="322" y="193"/>
                  </a:cubicBezTo>
                  <a:cubicBezTo>
                    <a:pt x="357" y="191"/>
                    <a:pt x="380" y="186"/>
                    <a:pt x="425" y="185"/>
                  </a:cubicBezTo>
                  <a:cubicBezTo>
                    <a:pt x="470" y="184"/>
                    <a:pt x="530" y="187"/>
                    <a:pt x="593" y="185"/>
                  </a:cubicBezTo>
                  <a:cubicBezTo>
                    <a:pt x="656" y="183"/>
                    <a:pt x="743" y="177"/>
                    <a:pt x="805" y="171"/>
                  </a:cubicBezTo>
                  <a:cubicBezTo>
                    <a:pt x="867" y="165"/>
                    <a:pt x="906" y="155"/>
                    <a:pt x="966" y="149"/>
                  </a:cubicBezTo>
                  <a:cubicBezTo>
                    <a:pt x="1026" y="143"/>
                    <a:pt x="1104" y="139"/>
                    <a:pt x="1164" y="134"/>
                  </a:cubicBezTo>
                  <a:cubicBezTo>
                    <a:pt x="1224" y="129"/>
                    <a:pt x="1246" y="121"/>
                    <a:pt x="1325" y="120"/>
                  </a:cubicBezTo>
                  <a:cubicBezTo>
                    <a:pt x="1404" y="119"/>
                    <a:pt x="1571" y="127"/>
                    <a:pt x="1640" y="127"/>
                  </a:cubicBezTo>
                  <a:cubicBezTo>
                    <a:pt x="1709" y="127"/>
                    <a:pt x="1708" y="120"/>
                    <a:pt x="1742" y="120"/>
                  </a:cubicBezTo>
                  <a:cubicBezTo>
                    <a:pt x="1776" y="120"/>
                    <a:pt x="1817" y="121"/>
                    <a:pt x="1844" y="127"/>
                  </a:cubicBezTo>
                  <a:cubicBezTo>
                    <a:pt x="1871" y="133"/>
                    <a:pt x="1883" y="146"/>
                    <a:pt x="1903" y="156"/>
                  </a:cubicBezTo>
                  <a:cubicBezTo>
                    <a:pt x="1923" y="166"/>
                    <a:pt x="1941" y="171"/>
                    <a:pt x="1962" y="185"/>
                  </a:cubicBezTo>
                  <a:cubicBezTo>
                    <a:pt x="1983" y="199"/>
                    <a:pt x="2005" y="227"/>
                    <a:pt x="2027" y="237"/>
                  </a:cubicBezTo>
                  <a:cubicBezTo>
                    <a:pt x="2049" y="247"/>
                    <a:pt x="2067" y="242"/>
                    <a:pt x="2093" y="244"/>
                  </a:cubicBezTo>
                  <a:cubicBezTo>
                    <a:pt x="2119" y="246"/>
                    <a:pt x="2142" y="256"/>
                    <a:pt x="2181" y="251"/>
                  </a:cubicBezTo>
                  <a:cubicBezTo>
                    <a:pt x="2220" y="246"/>
                    <a:pt x="2278" y="231"/>
                    <a:pt x="2327" y="215"/>
                  </a:cubicBezTo>
                  <a:cubicBezTo>
                    <a:pt x="2376" y="199"/>
                    <a:pt x="2407" y="177"/>
                    <a:pt x="2474" y="156"/>
                  </a:cubicBezTo>
                  <a:cubicBezTo>
                    <a:pt x="2541" y="135"/>
                    <a:pt x="2661" y="108"/>
                    <a:pt x="2730" y="90"/>
                  </a:cubicBezTo>
                  <a:cubicBezTo>
                    <a:pt x="2799" y="72"/>
                    <a:pt x="2808" y="57"/>
                    <a:pt x="2891" y="46"/>
                  </a:cubicBezTo>
                  <a:cubicBezTo>
                    <a:pt x="2974" y="35"/>
                    <a:pt x="3143" y="31"/>
                    <a:pt x="3227" y="24"/>
                  </a:cubicBezTo>
                  <a:cubicBezTo>
                    <a:pt x="3311" y="17"/>
                    <a:pt x="3346" y="4"/>
                    <a:pt x="3396" y="2"/>
                  </a:cubicBezTo>
                  <a:cubicBezTo>
                    <a:pt x="3446" y="0"/>
                    <a:pt x="3472" y="6"/>
                    <a:pt x="3527" y="10"/>
                  </a:cubicBezTo>
                  <a:cubicBezTo>
                    <a:pt x="3582" y="14"/>
                    <a:pt x="3675" y="19"/>
                    <a:pt x="3725" y="24"/>
                  </a:cubicBezTo>
                  <a:cubicBezTo>
                    <a:pt x="3775" y="29"/>
                    <a:pt x="3797" y="33"/>
                    <a:pt x="3827" y="39"/>
                  </a:cubicBezTo>
                  <a:cubicBezTo>
                    <a:pt x="3857" y="45"/>
                    <a:pt x="3873" y="54"/>
                    <a:pt x="3908" y="61"/>
                  </a:cubicBezTo>
                  <a:cubicBezTo>
                    <a:pt x="3943" y="68"/>
                    <a:pt x="3999" y="73"/>
                    <a:pt x="4040" y="83"/>
                  </a:cubicBezTo>
                  <a:cubicBezTo>
                    <a:pt x="4081" y="93"/>
                    <a:pt x="4108" y="109"/>
                    <a:pt x="4157" y="120"/>
                  </a:cubicBezTo>
                  <a:cubicBezTo>
                    <a:pt x="4206" y="131"/>
                    <a:pt x="4296" y="144"/>
                    <a:pt x="4332" y="149"/>
                  </a:cubicBezTo>
                  <a:cubicBezTo>
                    <a:pt x="4368" y="154"/>
                    <a:pt x="4346" y="148"/>
                    <a:pt x="4376" y="149"/>
                  </a:cubicBezTo>
                  <a:cubicBezTo>
                    <a:pt x="4406" y="150"/>
                    <a:pt x="4460" y="153"/>
                    <a:pt x="4515" y="156"/>
                  </a:cubicBezTo>
                </a:path>
              </a:pathLst>
            </a:custGeom>
            <a:noFill/>
            <a:ln w="19050" cap="flat" cmpd="sng">
              <a:solidFill>
                <a:srgbClr val="33CCCC"/>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0" name="Freeform 8"/>
            <p:cNvSpPr>
              <a:spLocks/>
            </p:cNvSpPr>
            <p:nvPr/>
          </p:nvSpPr>
          <p:spPr bwMode="auto">
            <a:xfrm>
              <a:off x="5087" y="1808"/>
              <a:ext cx="130" cy="204"/>
            </a:xfrm>
            <a:custGeom>
              <a:avLst/>
              <a:gdLst/>
              <a:ahLst/>
              <a:cxnLst>
                <a:cxn ang="0">
                  <a:pos x="122" y="204"/>
                </a:cxn>
                <a:cxn ang="0">
                  <a:pos x="49" y="161"/>
                </a:cxn>
                <a:cxn ang="0">
                  <a:pos x="5" y="117"/>
                </a:cxn>
                <a:cxn ang="0">
                  <a:pos x="20" y="58"/>
                </a:cxn>
                <a:cxn ang="0">
                  <a:pos x="56" y="29"/>
                </a:cxn>
                <a:cxn ang="0">
                  <a:pos x="130" y="0"/>
                </a:cxn>
              </a:cxnLst>
              <a:rect l="0" t="0" r="r" b="b"/>
              <a:pathLst>
                <a:path w="130" h="204">
                  <a:moveTo>
                    <a:pt x="122" y="204"/>
                  </a:moveTo>
                  <a:cubicBezTo>
                    <a:pt x="95" y="189"/>
                    <a:pt x="68" y="175"/>
                    <a:pt x="49" y="161"/>
                  </a:cubicBezTo>
                  <a:cubicBezTo>
                    <a:pt x="30" y="147"/>
                    <a:pt x="10" y="134"/>
                    <a:pt x="5" y="117"/>
                  </a:cubicBezTo>
                  <a:cubicBezTo>
                    <a:pt x="0" y="100"/>
                    <a:pt x="12" y="73"/>
                    <a:pt x="20" y="58"/>
                  </a:cubicBezTo>
                  <a:cubicBezTo>
                    <a:pt x="28" y="43"/>
                    <a:pt x="38" y="39"/>
                    <a:pt x="56" y="29"/>
                  </a:cubicBezTo>
                  <a:cubicBezTo>
                    <a:pt x="74" y="19"/>
                    <a:pt x="102" y="9"/>
                    <a:pt x="130" y="0"/>
                  </a:cubicBezTo>
                </a:path>
              </a:pathLst>
            </a:custGeom>
            <a:noFill/>
            <a:ln w="19050" cap="flat" cmpd="sng">
              <a:solidFill>
                <a:srgbClr val="33CCCC"/>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1" name="Freeform 9"/>
            <p:cNvSpPr>
              <a:spLocks/>
            </p:cNvSpPr>
            <p:nvPr/>
          </p:nvSpPr>
          <p:spPr bwMode="auto">
            <a:xfrm>
              <a:off x="482" y="776"/>
              <a:ext cx="3652" cy="775"/>
            </a:xfrm>
            <a:custGeom>
              <a:avLst/>
              <a:gdLst/>
              <a:ahLst/>
              <a:cxnLst>
                <a:cxn ang="0">
                  <a:pos x="3652" y="0"/>
                </a:cxn>
                <a:cxn ang="0">
                  <a:pos x="3491" y="29"/>
                </a:cxn>
                <a:cxn ang="0">
                  <a:pos x="3330" y="51"/>
                </a:cxn>
                <a:cxn ang="0">
                  <a:pos x="3176" y="88"/>
                </a:cxn>
                <a:cxn ang="0">
                  <a:pos x="3081" y="131"/>
                </a:cxn>
                <a:cxn ang="0">
                  <a:pos x="3015" y="183"/>
                </a:cxn>
                <a:cxn ang="0">
                  <a:pos x="3052" y="212"/>
                </a:cxn>
                <a:cxn ang="0">
                  <a:pos x="3132" y="249"/>
                </a:cxn>
                <a:cxn ang="0">
                  <a:pos x="3154" y="292"/>
                </a:cxn>
                <a:cxn ang="0">
                  <a:pos x="3052" y="336"/>
                </a:cxn>
                <a:cxn ang="0">
                  <a:pos x="2905" y="373"/>
                </a:cxn>
                <a:cxn ang="0">
                  <a:pos x="2796" y="409"/>
                </a:cxn>
                <a:cxn ang="0">
                  <a:pos x="2715" y="446"/>
                </a:cxn>
                <a:cxn ang="0">
                  <a:pos x="2613" y="483"/>
                </a:cxn>
                <a:cxn ang="0">
                  <a:pos x="2532" y="505"/>
                </a:cxn>
                <a:cxn ang="0">
                  <a:pos x="2495" y="563"/>
                </a:cxn>
                <a:cxn ang="0">
                  <a:pos x="2430" y="600"/>
                </a:cxn>
                <a:cxn ang="0">
                  <a:pos x="2371" y="614"/>
                </a:cxn>
                <a:cxn ang="0">
                  <a:pos x="2152" y="622"/>
                </a:cxn>
                <a:cxn ang="0">
                  <a:pos x="1983" y="629"/>
                </a:cxn>
                <a:cxn ang="0">
                  <a:pos x="1800" y="622"/>
                </a:cxn>
                <a:cxn ang="0">
                  <a:pos x="1705" y="636"/>
                </a:cxn>
                <a:cxn ang="0">
                  <a:pos x="1544" y="629"/>
                </a:cxn>
                <a:cxn ang="0">
                  <a:pos x="1361" y="629"/>
                </a:cxn>
                <a:cxn ang="0">
                  <a:pos x="1186" y="614"/>
                </a:cxn>
                <a:cxn ang="0">
                  <a:pos x="944" y="614"/>
                </a:cxn>
                <a:cxn ang="0">
                  <a:pos x="666" y="658"/>
                </a:cxn>
                <a:cxn ang="0">
                  <a:pos x="498" y="688"/>
                </a:cxn>
                <a:cxn ang="0">
                  <a:pos x="337" y="717"/>
                </a:cxn>
                <a:cxn ang="0">
                  <a:pos x="256" y="739"/>
                </a:cxn>
                <a:cxn ang="0">
                  <a:pos x="132" y="739"/>
                </a:cxn>
                <a:cxn ang="0">
                  <a:pos x="81" y="753"/>
                </a:cxn>
                <a:cxn ang="0">
                  <a:pos x="0" y="775"/>
                </a:cxn>
              </a:cxnLst>
              <a:rect l="0" t="0" r="r" b="b"/>
              <a:pathLst>
                <a:path w="3652" h="775">
                  <a:moveTo>
                    <a:pt x="3652" y="0"/>
                  </a:moveTo>
                  <a:cubicBezTo>
                    <a:pt x="3598" y="10"/>
                    <a:pt x="3545" y="20"/>
                    <a:pt x="3491" y="29"/>
                  </a:cubicBezTo>
                  <a:cubicBezTo>
                    <a:pt x="3437" y="38"/>
                    <a:pt x="3382" y="41"/>
                    <a:pt x="3330" y="51"/>
                  </a:cubicBezTo>
                  <a:cubicBezTo>
                    <a:pt x="3278" y="61"/>
                    <a:pt x="3218" y="75"/>
                    <a:pt x="3176" y="88"/>
                  </a:cubicBezTo>
                  <a:cubicBezTo>
                    <a:pt x="3134" y="101"/>
                    <a:pt x="3108" y="115"/>
                    <a:pt x="3081" y="131"/>
                  </a:cubicBezTo>
                  <a:cubicBezTo>
                    <a:pt x="3054" y="147"/>
                    <a:pt x="3020" y="170"/>
                    <a:pt x="3015" y="183"/>
                  </a:cubicBezTo>
                  <a:cubicBezTo>
                    <a:pt x="3010" y="196"/>
                    <a:pt x="3032" y="201"/>
                    <a:pt x="3052" y="212"/>
                  </a:cubicBezTo>
                  <a:cubicBezTo>
                    <a:pt x="3072" y="223"/>
                    <a:pt x="3115" y="236"/>
                    <a:pt x="3132" y="249"/>
                  </a:cubicBezTo>
                  <a:cubicBezTo>
                    <a:pt x="3149" y="262"/>
                    <a:pt x="3167" y="278"/>
                    <a:pt x="3154" y="292"/>
                  </a:cubicBezTo>
                  <a:cubicBezTo>
                    <a:pt x="3141" y="306"/>
                    <a:pt x="3093" y="323"/>
                    <a:pt x="3052" y="336"/>
                  </a:cubicBezTo>
                  <a:cubicBezTo>
                    <a:pt x="3011" y="349"/>
                    <a:pt x="2948" y="361"/>
                    <a:pt x="2905" y="373"/>
                  </a:cubicBezTo>
                  <a:cubicBezTo>
                    <a:pt x="2862" y="385"/>
                    <a:pt x="2828" y="397"/>
                    <a:pt x="2796" y="409"/>
                  </a:cubicBezTo>
                  <a:cubicBezTo>
                    <a:pt x="2764" y="421"/>
                    <a:pt x="2746" y="434"/>
                    <a:pt x="2715" y="446"/>
                  </a:cubicBezTo>
                  <a:cubicBezTo>
                    <a:pt x="2684" y="458"/>
                    <a:pt x="2643" y="473"/>
                    <a:pt x="2613" y="483"/>
                  </a:cubicBezTo>
                  <a:cubicBezTo>
                    <a:pt x="2583" y="493"/>
                    <a:pt x="2552" y="492"/>
                    <a:pt x="2532" y="505"/>
                  </a:cubicBezTo>
                  <a:cubicBezTo>
                    <a:pt x="2512" y="518"/>
                    <a:pt x="2512" y="547"/>
                    <a:pt x="2495" y="563"/>
                  </a:cubicBezTo>
                  <a:cubicBezTo>
                    <a:pt x="2478" y="579"/>
                    <a:pt x="2451" y="592"/>
                    <a:pt x="2430" y="600"/>
                  </a:cubicBezTo>
                  <a:cubicBezTo>
                    <a:pt x="2409" y="608"/>
                    <a:pt x="2417" y="610"/>
                    <a:pt x="2371" y="614"/>
                  </a:cubicBezTo>
                  <a:cubicBezTo>
                    <a:pt x="2325" y="618"/>
                    <a:pt x="2217" y="620"/>
                    <a:pt x="2152" y="622"/>
                  </a:cubicBezTo>
                  <a:cubicBezTo>
                    <a:pt x="2087" y="624"/>
                    <a:pt x="2042" y="629"/>
                    <a:pt x="1983" y="629"/>
                  </a:cubicBezTo>
                  <a:cubicBezTo>
                    <a:pt x="1924" y="629"/>
                    <a:pt x="1846" y="621"/>
                    <a:pt x="1800" y="622"/>
                  </a:cubicBezTo>
                  <a:cubicBezTo>
                    <a:pt x="1754" y="623"/>
                    <a:pt x="1748" y="635"/>
                    <a:pt x="1705" y="636"/>
                  </a:cubicBezTo>
                  <a:cubicBezTo>
                    <a:pt x="1662" y="637"/>
                    <a:pt x="1601" y="630"/>
                    <a:pt x="1544" y="629"/>
                  </a:cubicBezTo>
                  <a:cubicBezTo>
                    <a:pt x="1487" y="628"/>
                    <a:pt x="1421" y="632"/>
                    <a:pt x="1361" y="629"/>
                  </a:cubicBezTo>
                  <a:cubicBezTo>
                    <a:pt x="1301" y="626"/>
                    <a:pt x="1255" y="616"/>
                    <a:pt x="1186" y="614"/>
                  </a:cubicBezTo>
                  <a:cubicBezTo>
                    <a:pt x="1117" y="612"/>
                    <a:pt x="1031" y="607"/>
                    <a:pt x="944" y="614"/>
                  </a:cubicBezTo>
                  <a:cubicBezTo>
                    <a:pt x="857" y="621"/>
                    <a:pt x="740" y="646"/>
                    <a:pt x="666" y="658"/>
                  </a:cubicBezTo>
                  <a:cubicBezTo>
                    <a:pt x="592" y="670"/>
                    <a:pt x="553" y="678"/>
                    <a:pt x="498" y="688"/>
                  </a:cubicBezTo>
                  <a:cubicBezTo>
                    <a:pt x="443" y="698"/>
                    <a:pt x="377" y="709"/>
                    <a:pt x="337" y="717"/>
                  </a:cubicBezTo>
                  <a:cubicBezTo>
                    <a:pt x="297" y="725"/>
                    <a:pt x="290" y="735"/>
                    <a:pt x="256" y="739"/>
                  </a:cubicBezTo>
                  <a:cubicBezTo>
                    <a:pt x="222" y="743"/>
                    <a:pt x="161" y="737"/>
                    <a:pt x="132" y="739"/>
                  </a:cubicBezTo>
                  <a:cubicBezTo>
                    <a:pt x="103" y="741"/>
                    <a:pt x="103" y="747"/>
                    <a:pt x="81" y="753"/>
                  </a:cubicBezTo>
                  <a:cubicBezTo>
                    <a:pt x="59" y="759"/>
                    <a:pt x="29" y="767"/>
                    <a:pt x="0" y="775"/>
                  </a:cubicBezTo>
                </a:path>
              </a:pathLst>
            </a:custGeom>
            <a:noFill/>
            <a:ln w="19050" cap="flat" cmpd="sng">
              <a:solidFill>
                <a:srgbClr val="33CCCC"/>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2" name="AutoShape 10"/>
            <p:cNvSpPr>
              <a:spLocks noChangeArrowheads="1"/>
            </p:cNvSpPr>
            <p:nvPr/>
          </p:nvSpPr>
          <p:spPr bwMode="auto">
            <a:xfrm>
              <a:off x="680" y="1720"/>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3" name="AutoShape 11"/>
            <p:cNvSpPr>
              <a:spLocks noChangeArrowheads="1"/>
            </p:cNvSpPr>
            <p:nvPr/>
          </p:nvSpPr>
          <p:spPr bwMode="auto">
            <a:xfrm>
              <a:off x="1662" y="1626"/>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4" name="AutoShape 12"/>
            <p:cNvSpPr>
              <a:spLocks noChangeArrowheads="1"/>
            </p:cNvSpPr>
            <p:nvPr/>
          </p:nvSpPr>
          <p:spPr bwMode="auto">
            <a:xfrm>
              <a:off x="3162" y="1625"/>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5" name="AutoShape 13"/>
            <p:cNvSpPr>
              <a:spLocks noChangeArrowheads="1"/>
            </p:cNvSpPr>
            <p:nvPr/>
          </p:nvSpPr>
          <p:spPr bwMode="auto">
            <a:xfrm>
              <a:off x="1010" y="2270"/>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6" name="AutoShape 14"/>
            <p:cNvSpPr>
              <a:spLocks noChangeArrowheads="1"/>
            </p:cNvSpPr>
            <p:nvPr/>
          </p:nvSpPr>
          <p:spPr bwMode="auto">
            <a:xfrm>
              <a:off x="1281" y="324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7" name="AutoShape 15"/>
            <p:cNvSpPr>
              <a:spLocks noChangeArrowheads="1"/>
            </p:cNvSpPr>
            <p:nvPr/>
          </p:nvSpPr>
          <p:spPr bwMode="auto">
            <a:xfrm>
              <a:off x="4910" y="3587"/>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8" name="AutoShape 16"/>
            <p:cNvSpPr>
              <a:spLocks noChangeArrowheads="1"/>
            </p:cNvSpPr>
            <p:nvPr/>
          </p:nvSpPr>
          <p:spPr bwMode="auto">
            <a:xfrm>
              <a:off x="4661" y="1582"/>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9" name="Oval 17"/>
            <p:cNvSpPr>
              <a:spLocks noChangeArrowheads="1"/>
            </p:cNvSpPr>
            <p:nvPr/>
          </p:nvSpPr>
          <p:spPr bwMode="auto">
            <a:xfrm>
              <a:off x="725" y="290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0" name="Oval 18"/>
            <p:cNvSpPr>
              <a:spLocks noChangeArrowheads="1"/>
            </p:cNvSpPr>
            <p:nvPr/>
          </p:nvSpPr>
          <p:spPr bwMode="auto">
            <a:xfrm>
              <a:off x="1100" y="1954"/>
              <a:ext cx="95" cy="95"/>
            </a:xfrm>
            <a:prstGeom prst="ellipse">
              <a:avLst/>
            </a:prstGeom>
            <a:solidFill>
              <a:srgbClr val="00CCFF"/>
            </a:solidFill>
            <a:ln w="9525">
              <a:noFill/>
              <a:round/>
              <a:headEnd/>
              <a:tailEnd/>
            </a:ln>
            <a:effectLst>
              <a:outerShdw dist="35921" dir="2700000" algn="ctr" rotWithShape="0">
                <a:schemeClr val="bg2"/>
              </a:outerShdw>
            </a:effectLst>
          </p:spPr>
          <p:txBody>
            <a:bodyPr wrap="none" lIns="92075" tIns="46038" rIns="92075" bIns="46038" anchor="ctr">
              <a:spAutoFit/>
            </a:bodyPr>
            <a:lstStyle/>
            <a:p>
              <a:endParaRPr lang="da-DK"/>
            </a:p>
          </p:txBody>
        </p:sp>
        <p:sp>
          <p:nvSpPr>
            <p:cNvPr id="21" name="Oval 19"/>
            <p:cNvSpPr>
              <a:spLocks noChangeArrowheads="1"/>
            </p:cNvSpPr>
            <p:nvPr/>
          </p:nvSpPr>
          <p:spPr bwMode="auto">
            <a:xfrm>
              <a:off x="1202" y="1669"/>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2" name="Oval 20"/>
            <p:cNvSpPr>
              <a:spLocks noChangeArrowheads="1"/>
            </p:cNvSpPr>
            <p:nvPr/>
          </p:nvSpPr>
          <p:spPr bwMode="auto">
            <a:xfrm>
              <a:off x="2578" y="1669"/>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3" name="Oval 21"/>
            <p:cNvSpPr>
              <a:spLocks noChangeArrowheads="1"/>
            </p:cNvSpPr>
            <p:nvPr/>
          </p:nvSpPr>
          <p:spPr bwMode="auto">
            <a:xfrm>
              <a:off x="1194" y="1383"/>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4" name="Oval 22"/>
            <p:cNvSpPr>
              <a:spLocks noChangeArrowheads="1"/>
            </p:cNvSpPr>
            <p:nvPr/>
          </p:nvSpPr>
          <p:spPr bwMode="auto">
            <a:xfrm>
              <a:off x="3207" y="1157"/>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5" name="Oval 23"/>
            <p:cNvSpPr>
              <a:spLocks noChangeArrowheads="1"/>
            </p:cNvSpPr>
            <p:nvPr/>
          </p:nvSpPr>
          <p:spPr bwMode="auto">
            <a:xfrm>
              <a:off x="4326" y="3476"/>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6" name="Oval 24"/>
            <p:cNvSpPr>
              <a:spLocks noChangeArrowheads="1"/>
            </p:cNvSpPr>
            <p:nvPr/>
          </p:nvSpPr>
          <p:spPr bwMode="auto">
            <a:xfrm>
              <a:off x="4092" y="1486"/>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7" name="AutoShape 25"/>
            <p:cNvSpPr>
              <a:spLocks noChangeArrowheads="1"/>
            </p:cNvSpPr>
            <p:nvPr/>
          </p:nvSpPr>
          <p:spPr bwMode="auto">
            <a:xfrm>
              <a:off x="4106" y="727"/>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grpSp>
          <p:nvGrpSpPr>
            <p:cNvPr id="28" name="Group 26"/>
            <p:cNvGrpSpPr>
              <a:grpSpLocks/>
            </p:cNvGrpSpPr>
            <p:nvPr/>
          </p:nvGrpSpPr>
          <p:grpSpPr bwMode="auto">
            <a:xfrm>
              <a:off x="1098" y="1712"/>
              <a:ext cx="4119" cy="1888"/>
              <a:chOff x="1098" y="1712"/>
              <a:chExt cx="4119" cy="1888"/>
            </a:xfrm>
          </p:grpSpPr>
          <p:sp>
            <p:nvSpPr>
              <p:cNvPr id="41" name="Freeform 27"/>
              <p:cNvSpPr>
                <a:spLocks/>
              </p:cNvSpPr>
              <p:nvPr/>
            </p:nvSpPr>
            <p:spPr bwMode="auto">
              <a:xfrm>
                <a:off x="1734" y="1720"/>
                <a:ext cx="1771" cy="1880"/>
              </a:xfrm>
              <a:custGeom>
                <a:avLst/>
                <a:gdLst/>
                <a:ahLst/>
                <a:cxnLst>
                  <a:cxn ang="0">
                    <a:pos x="0" y="0"/>
                  </a:cxn>
                  <a:cxn ang="0">
                    <a:pos x="81" y="117"/>
                  </a:cxn>
                  <a:cxn ang="0">
                    <a:pos x="169" y="190"/>
                  </a:cxn>
                  <a:cxn ang="0">
                    <a:pos x="439" y="314"/>
                  </a:cxn>
                  <a:cxn ang="0">
                    <a:pos x="637" y="490"/>
                  </a:cxn>
                  <a:cxn ang="0">
                    <a:pos x="842" y="563"/>
                  </a:cxn>
                  <a:cxn ang="0">
                    <a:pos x="1303" y="651"/>
                  </a:cxn>
                  <a:cxn ang="0">
                    <a:pos x="1420" y="797"/>
                  </a:cxn>
                  <a:cxn ang="0">
                    <a:pos x="1508" y="973"/>
                  </a:cxn>
                  <a:cxn ang="0">
                    <a:pos x="1522" y="1134"/>
                  </a:cxn>
                  <a:cxn ang="0">
                    <a:pos x="1493" y="1324"/>
                  </a:cxn>
                  <a:cxn ang="0">
                    <a:pos x="1515" y="1522"/>
                  </a:cxn>
                  <a:cxn ang="0">
                    <a:pos x="1771" y="1880"/>
                  </a:cxn>
                </a:cxnLst>
                <a:rect l="0" t="0" r="r" b="b"/>
                <a:pathLst>
                  <a:path w="1771" h="1880">
                    <a:moveTo>
                      <a:pt x="0" y="0"/>
                    </a:moveTo>
                    <a:cubicBezTo>
                      <a:pt x="26" y="42"/>
                      <a:pt x="53" y="85"/>
                      <a:pt x="81" y="117"/>
                    </a:cubicBezTo>
                    <a:cubicBezTo>
                      <a:pt x="109" y="149"/>
                      <a:pt x="109" y="157"/>
                      <a:pt x="169" y="190"/>
                    </a:cubicBezTo>
                    <a:cubicBezTo>
                      <a:pt x="229" y="223"/>
                      <a:pt x="361" y="264"/>
                      <a:pt x="439" y="314"/>
                    </a:cubicBezTo>
                    <a:cubicBezTo>
                      <a:pt x="517" y="364"/>
                      <a:pt x="570" y="449"/>
                      <a:pt x="637" y="490"/>
                    </a:cubicBezTo>
                    <a:cubicBezTo>
                      <a:pt x="704" y="531"/>
                      <a:pt x="731" y="536"/>
                      <a:pt x="842" y="563"/>
                    </a:cubicBezTo>
                    <a:cubicBezTo>
                      <a:pt x="953" y="590"/>
                      <a:pt x="1207" y="612"/>
                      <a:pt x="1303" y="651"/>
                    </a:cubicBezTo>
                    <a:cubicBezTo>
                      <a:pt x="1399" y="690"/>
                      <a:pt x="1386" y="743"/>
                      <a:pt x="1420" y="797"/>
                    </a:cubicBezTo>
                    <a:cubicBezTo>
                      <a:pt x="1454" y="851"/>
                      <a:pt x="1491" y="917"/>
                      <a:pt x="1508" y="973"/>
                    </a:cubicBezTo>
                    <a:cubicBezTo>
                      <a:pt x="1525" y="1029"/>
                      <a:pt x="1524" y="1076"/>
                      <a:pt x="1522" y="1134"/>
                    </a:cubicBezTo>
                    <a:cubicBezTo>
                      <a:pt x="1520" y="1192"/>
                      <a:pt x="1494" y="1259"/>
                      <a:pt x="1493" y="1324"/>
                    </a:cubicBezTo>
                    <a:cubicBezTo>
                      <a:pt x="1492" y="1389"/>
                      <a:pt x="1469" y="1429"/>
                      <a:pt x="1515" y="1522"/>
                    </a:cubicBezTo>
                    <a:cubicBezTo>
                      <a:pt x="1561" y="1615"/>
                      <a:pt x="1666" y="1747"/>
                      <a:pt x="1771" y="188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2" name="Freeform 28"/>
              <p:cNvSpPr>
                <a:spLocks/>
              </p:cNvSpPr>
              <p:nvPr/>
            </p:nvSpPr>
            <p:spPr bwMode="auto">
              <a:xfrm>
                <a:off x="1098" y="2227"/>
                <a:ext cx="4119" cy="503"/>
              </a:xfrm>
              <a:custGeom>
                <a:avLst/>
                <a:gdLst/>
                <a:ahLst/>
                <a:cxnLst>
                  <a:cxn ang="0">
                    <a:pos x="0" y="137"/>
                  </a:cxn>
                  <a:cxn ang="0">
                    <a:pos x="87" y="181"/>
                  </a:cxn>
                  <a:cxn ang="0">
                    <a:pos x="197" y="298"/>
                  </a:cxn>
                  <a:cxn ang="0">
                    <a:pos x="336" y="378"/>
                  </a:cxn>
                  <a:cxn ang="0">
                    <a:pos x="483" y="364"/>
                  </a:cxn>
                  <a:cxn ang="0">
                    <a:pos x="673" y="276"/>
                  </a:cxn>
                  <a:cxn ang="0">
                    <a:pos x="826" y="203"/>
                  </a:cxn>
                  <a:cxn ang="0">
                    <a:pos x="1039" y="129"/>
                  </a:cxn>
                  <a:cxn ang="0">
                    <a:pos x="1353" y="122"/>
                  </a:cxn>
                  <a:cxn ang="0">
                    <a:pos x="1609" y="85"/>
                  </a:cxn>
                  <a:cxn ang="0">
                    <a:pos x="1997" y="5"/>
                  </a:cxn>
                  <a:cxn ang="0">
                    <a:pos x="2327" y="56"/>
                  </a:cxn>
                  <a:cxn ang="0">
                    <a:pos x="2568" y="122"/>
                  </a:cxn>
                  <a:cxn ang="0">
                    <a:pos x="2839" y="166"/>
                  </a:cxn>
                  <a:cxn ang="0">
                    <a:pos x="3131" y="217"/>
                  </a:cxn>
                  <a:cxn ang="0">
                    <a:pos x="3490" y="312"/>
                  </a:cxn>
                  <a:cxn ang="0">
                    <a:pos x="3790" y="364"/>
                  </a:cxn>
                  <a:cxn ang="0">
                    <a:pos x="4119" y="503"/>
                  </a:cxn>
                </a:cxnLst>
                <a:rect l="0" t="0" r="r" b="b"/>
                <a:pathLst>
                  <a:path w="4119" h="503">
                    <a:moveTo>
                      <a:pt x="0" y="137"/>
                    </a:moveTo>
                    <a:cubicBezTo>
                      <a:pt x="27" y="145"/>
                      <a:pt x="54" y="154"/>
                      <a:pt x="87" y="181"/>
                    </a:cubicBezTo>
                    <a:cubicBezTo>
                      <a:pt x="120" y="208"/>
                      <a:pt x="156" y="265"/>
                      <a:pt x="197" y="298"/>
                    </a:cubicBezTo>
                    <a:cubicBezTo>
                      <a:pt x="238" y="331"/>
                      <a:pt x="288" y="367"/>
                      <a:pt x="336" y="378"/>
                    </a:cubicBezTo>
                    <a:cubicBezTo>
                      <a:pt x="384" y="389"/>
                      <a:pt x="427" y="381"/>
                      <a:pt x="483" y="364"/>
                    </a:cubicBezTo>
                    <a:cubicBezTo>
                      <a:pt x="539" y="347"/>
                      <a:pt x="616" y="303"/>
                      <a:pt x="673" y="276"/>
                    </a:cubicBezTo>
                    <a:cubicBezTo>
                      <a:pt x="730" y="249"/>
                      <a:pt x="765" y="227"/>
                      <a:pt x="826" y="203"/>
                    </a:cubicBezTo>
                    <a:cubicBezTo>
                      <a:pt x="887" y="179"/>
                      <a:pt x="951" y="142"/>
                      <a:pt x="1039" y="129"/>
                    </a:cubicBezTo>
                    <a:cubicBezTo>
                      <a:pt x="1127" y="116"/>
                      <a:pt x="1258" y="129"/>
                      <a:pt x="1353" y="122"/>
                    </a:cubicBezTo>
                    <a:cubicBezTo>
                      <a:pt x="1448" y="115"/>
                      <a:pt x="1502" y="105"/>
                      <a:pt x="1609" y="85"/>
                    </a:cubicBezTo>
                    <a:cubicBezTo>
                      <a:pt x="1716" y="65"/>
                      <a:pt x="1877" y="10"/>
                      <a:pt x="1997" y="5"/>
                    </a:cubicBezTo>
                    <a:cubicBezTo>
                      <a:pt x="2117" y="0"/>
                      <a:pt x="2232" y="37"/>
                      <a:pt x="2327" y="56"/>
                    </a:cubicBezTo>
                    <a:cubicBezTo>
                      <a:pt x="2422" y="75"/>
                      <a:pt x="2483" y="104"/>
                      <a:pt x="2568" y="122"/>
                    </a:cubicBezTo>
                    <a:cubicBezTo>
                      <a:pt x="2653" y="140"/>
                      <a:pt x="2745" y="150"/>
                      <a:pt x="2839" y="166"/>
                    </a:cubicBezTo>
                    <a:cubicBezTo>
                      <a:pt x="2933" y="182"/>
                      <a:pt x="3023" y="193"/>
                      <a:pt x="3131" y="217"/>
                    </a:cubicBezTo>
                    <a:cubicBezTo>
                      <a:pt x="3239" y="241"/>
                      <a:pt x="3380" y="288"/>
                      <a:pt x="3490" y="312"/>
                    </a:cubicBezTo>
                    <a:cubicBezTo>
                      <a:pt x="3600" y="336"/>
                      <a:pt x="3685" y="332"/>
                      <a:pt x="3790" y="364"/>
                    </a:cubicBezTo>
                    <a:cubicBezTo>
                      <a:pt x="3895" y="396"/>
                      <a:pt x="4007" y="449"/>
                      <a:pt x="4119" y="503"/>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3" name="Freeform 29"/>
              <p:cNvSpPr>
                <a:spLocks/>
              </p:cNvSpPr>
              <p:nvPr/>
            </p:nvSpPr>
            <p:spPr bwMode="auto">
              <a:xfrm>
                <a:off x="3242" y="1712"/>
                <a:ext cx="1353" cy="835"/>
              </a:xfrm>
              <a:custGeom>
                <a:avLst/>
                <a:gdLst/>
                <a:ahLst/>
                <a:cxnLst>
                  <a:cxn ang="0">
                    <a:pos x="0" y="0"/>
                  </a:cxn>
                  <a:cxn ang="0">
                    <a:pos x="146" y="37"/>
                  </a:cxn>
                  <a:cxn ang="0">
                    <a:pos x="402" y="81"/>
                  </a:cxn>
                  <a:cxn ang="0">
                    <a:pos x="570" y="176"/>
                  </a:cxn>
                  <a:cxn ang="0">
                    <a:pos x="687" y="249"/>
                  </a:cxn>
                  <a:cxn ang="0">
                    <a:pos x="892" y="381"/>
                  </a:cxn>
                  <a:cxn ang="0">
                    <a:pos x="1009" y="454"/>
                  </a:cxn>
                  <a:cxn ang="0">
                    <a:pos x="1090" y="549"/>
                  </a:cxn>
                  <a:cxn ang="0">
                    <a:pos x="1126" y="622"/>
                  </a:cxn>
                  <a:cxn ang="0">
                    <a:pos x="1207" y="732"/>
                  </a:cxn>
                  <a:cxn ang="0">
                    <a:pos x="1353" y="835"/>
                  </a:cxn>
                </a:cxnLst>
                <a:rect l="0" t="0" r="r" b="b"/>
                <a:pathLst>
                  <a:path w="1353" h="835">
                    <a:moveTo>
                      <a:pt x="0" y="0"/>
                    </a:moveTo>
                    <a:cubicBezTo>
                      <a:pt x="39" y="12"/>
                      <a:pt x="79" y="24"/>
                      <a:pt x="146" y="37"/>
                    </a:cubicBezTo>
                    <a:cubicBezTo>
                      <a:pt x="213" y="50"/>
                      <a:pt x="331" y="58"/>
                      <a:pt x="402" y="81"/>
                    </a:cubicBezTo>
                    <a:cubicBezTo>
                      <a:pt x="473" y="104"/>
                      <a:pt x="523" y="148"/>
                      <a:pt x="570" y="176"/>
                    </a:cubicBezTo>
                    <a:cubicBezTo>
                      <a:pt x="617" y="204"/>
                      <a:pt x="633" y="215"/>
                      <a:pt x="687" y="249"/>
                    </a:cubicBezTo>
                    <a:cubicBezTo>
                      <a:pt x="741" y="283"/>
                      <a:pt x="838" y="347"/>
                      <a:pt x="892" y="381"/>
                    </a:cubicBezTo>
                    <a:cubicBezTo>
                      <a:pt x="946" y="415"/>
                      <a:pt x="976" y="426"/>
                      <a:pt x="1009" y="454"/>
                    </a:cubicBezTo>
                    <a:cubicBezTo>
                      <a:pt x="1042" y="482"/>
                      <a:pt x="1070" y="521"/>
                      <a:pt x="1090" y="549"/>
                    </a:cubicBezTo>
                    <a:cubicBezTo>
                      <a:pt x="1110" y="577"/>
                      <a:pt x="1107" y="592"/>
                      <a:pt x="1126" y="622"/>
                    </a:cubicBezTo>
                    <a:cubicBezTo>
                      <a:pt x="1145" y="652"/>
                      <a:pt x="1169" y="696"/>
                      <a:pt x="1207" y="732"/>
                    </a:cubicBezTo>
                    <a:cubicBezTo>
                      <a:pt x="1245" y="768"/>
                      <a:pt x="1299" y="801"/>
                      <a:pt x="1353" y="835"/>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grpSp>
        <p:sp>
          <p:nvSpPr>
            <p:cNvPr id="29" name="Oval 30"/>
            <p:cNvSpPr>
              <a:spLocks noChangeArrowheads="1"/>
            </p:cNvSpPr>
            <p:nvPr/>
          </p:nvSpPr>
          <p:spPr bwMode="auto">
            <a:xfrm>
              <a:off x="1882" y="238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0" name="Oval 31"/>
            <p:cNvSpPr>
              <a:spLocks noChangeArrowheads="1"/>
            </p:cNvSpPr>
            <p:nvPr/>
          </p:nvSpPr>
          <p:spPr bwMode="auto">
            <a:xfrm>
              <a:off x="2065" y="1969"/>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1" name="Oval 32"/>
            <p:cNvSpPr>
              <a:spLocks noChangeArrowheads="1"/>
            </p:cNvSpPr>
            <p:nvPr/>
          </p:nvSpPr>
          <p:spPr bwMode="auto">
            <a:xfrm>
              <a:off x="3206" y="2796"/>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2" name="Oval 33"/>
            <p:cNvSpPr>
              <a:spLocks noChangeArrowheads="1"/>
            </p:cNvSpPr>
            <p:nvPr/>
          </p:nvSpPr>
          <p:spPr bwMode="auto">
            <a:xfrm>
              <a:off x="3755" y="2328"/>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3" name="Oval 34"/>
            <p:cNvSpPr>
              <a:spLocks noChangeArrowheads="1"/>
            </p:cNvSpPr>
            <p:nvPr/>
          </p:nvSpPr>
          <p:spPr bwMode="auto">
            <a:xfrm>
              <a:off x="3843" y="1896"/>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4" name="AutoShape 35"/>
            <p:cNvSpPr>
              <a:spLocks noChangeArrowheads="1"/>
            </p:cNvSpPr>
            <p:nvPr/>
          </p:nvSpPr>
          <p:spPr bwMode="auto">
            <a:xfrm>
              <a:off x="2672" y="2270"/>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5" name="AutoShape 36"/>
            <p:cNvSpPr>
              <a:spLocks noChangeArrowheads="1"/>
            </p:cNvSpPr>
            <p:nvPr/>
          </p:nvSpPr>
          <p:spPr bwMode="auto">
            <a:xfrm>
              <a:off x="4510" y="2490"/>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6" name="Freeform 37"/>
            <p:cNvSpPr>
              <a:spLocks/>
            </p:cNvSpPr>
            <p:nvPr/>
          </p:nvSpPr>
          <p:spPr bwMode="auto">
            <a:xfrm>
              <a:off x="1621" y="995"/>
              <a:ext cx="603" cy="381"/>
            </a:xfrm>
            <a:custGeom>
              <a:avLst/>
              <a:gdLst/>
              <a:ahLst/>
              <a:cxnLst>
                <a:cxn ang="0">
                  <a:pos x="603" y="381"/>
                </a:cxn>
                <a:cxn ang="0">
                  <a:pos x="530" y="322"/>
                </a:cxn>
                <a:cxn ang="0">
                  <a:pos x="443" y="286"/>
                </a:cxn>
                <a:cxn ang="0">
                  <a:pos x="296" y="256"/>
                </a:cxn>
                <a:cxn ang="0">
                  <a:pos x="201" y="227"/>
                </a:cxn>
                <a:cxn ang="0">
                  <a:pos x="128" y="205"/>
                </a:cxn>
                <a:cxn ang="0">
                  <a:pos x="84" y="176"/>
                </a:cxn>
                <a:cxn ang="0">
                  <a:pos x="33" y="125"/>
                </a:cxn>
                <a:cxn ang="0">
                  <a:pos x="11" y="81"/>
                </a:cxn>
                <a:cxn ang="0">
                  <a:pos x="33" y="44"/>
                </a:cxn>
                <a:cxn ang="0">
                  <a:pos x="208" y="8"/>
                </a:cxn>
                <a:cxn ang="0">
                  <a:pos x="311" y="15"/>
                </a:cxn>
                <a:cxn ang="0">
                  <a:pos x="391" y="0"/>
                </a:cxn>
              </a:cxnLst>
              <a:rect l="0" t="0" r="r" b="b"/>
              <a:pathLst>
                <a:path w="603" h="381">
                  <a:moveTo>
                    <a:pt x="603" y="381"/>
                  </a:moveTo>
                  <a:cubicBezTo>
                    <a:pt x="580" y="359"/>
                    <a:pt x="557" y="338"/>
                    <a:pt x="530" y="322"/>
                  </a:cubicBezTo>
                  <a:cubicBezTo>
                    <a:pt x="503" y="306"/>
                    <a:pt x="482" y="297"/>
                    <a:pt x="443" y="286"/>
                  </a:cubicBezTo>
                  <a:cubicBezTo>
                    <a:pt x="404" y="275"/>
                    <a:pt x="336" y="266"/>
                    <a:pt x="296" y="256"/>
                  </a:cubicBezTo>
                  <a:cubicBezTo>
                    <a:pt x="256" y="246"/>
                    <a:pt x="229" y="235"/>
                    <a:pt x="201" y="227"/>
                  </a:cubicBezTo>
                  <a:cubicBezTo>
                    <a:pt x="173" y="219"/>
                    <a:pt x="147" y="213"/>
                    <a:pt x="128" y="205"/>
                  </a:cubicBezTo>
                  <a:cubicBezTo>
                    <a:pt x="109" y="197"/>
                    <a:pt x="100" y="189"/>
                    <a:pt x="84" y="176"/>
                  </a:cubicBezTo>
                  <a:cubicBezTo>
                    <a:pt x="68" y="163"/>
                    <a:pt x="45" y="141"/>
                    <a:pt x="33" y="125"/>
                  </a:cubicBezTo>
                  <a:cubicBezTo>
                    <a:pt x="21" y="109"/>
                    <a:pt x="11" y="94"/>
                    <a:pt x="11" y="81"/>
                  </a:cubicBezTo>
                  <a:cubicBezTo>
                    <a:pt x="11" y="68"/>
                    <a:pt x="0" y="56"/>
                    <a:pt x="33" y="44"/>
                  </a:cubicBezTo>
                  <a:cubicBezTo>
                    <a:pt x="66" y="32"/>
                    <a:pt x="162" y="13"/>
                    <a:pt x="208" y="8"/>
                  </a:cubicBezTo>
                  <a:cubicBezTo>
                    <a:pt x="254" y="3"/>
                    <a:pt x="281" y="16"/>
                    <a:pt x="311" y="15"/>
                  </a:cubicBezTo>
                  <a:cubicBezTo>
                    <a:pt x="341" y="14"/>
                    <a:pt x="372" y="4"/>
                    <a:pt x="391" y="0"/>
                  </a:cubicBezTo>
                </a:path>
              </a:pathLst>
            </a:custGeom>
            <a:noFill/>
            <a:ln w="28575"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7" name="AutoShape 38"/>
            <p:cNvSpPr>
              <a:spLocks noChangeArrowheads="1"/>
            </p:cNvSpPr>
            <p:nvPr/>
          </p:nvSpPr>
          <p:spPr bwMode="auto">
            <a:xfrm>
              <a:off x="1985" y="946"/>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8" name="Oval 39"/>
            <p:cNvSpPr>
              <a:spLocks noChangeArrowheads="1"/>
            </p:cNvSpPr>
            <p:nvPr/>
          </p:nvSpPr>
          <p:spPr bwMode="auto">
            <a:xfrm>
              <a:off x="1648" y="1113"/>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9" name="AutoShape 40"/>
            <p:cNvSpPr>
              <a:spLocks noChangeArrowheads="1"/>
            </p:cNvSpPr>
            <p:nvPr/>
          </p:nvSpPr>
          <p:spPr bwMode="auto">
            <a:xfrm>
              <a:off x="2189" y="1362"/>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0" name="AutoShape 41"/>
            <p:cNvSpPr>
              <a:spLocks noChangeArrowheads="1"/>
            </p:cNvSpPr>
            <p:nvPr/>
          </p:nvSpPr>
          <p:spPr bwMode="auto">
            <a:xfrm>
              <a:off x="3477" y="3580"/>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grpSp>
      <p:sp>
        <p:nvSpPr>
          <p:cNvPr id="44" name="Footer Placeholder 4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39509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smtClean="0">
                <a:solidFill>
                  <a:srgbClr val="FFFFFF"/>
                </a:solidFill>
              </a:rPr>
              <a:t>START:</a:t>
            </a:r>
            <a:endParaRPr lang="en-GB" dirty="0"/>
          </a:p>
        </p:txBody>
      </p:sp>
      <p:sp>
        <p:nvSpPr>
          <p:cNvPr id="4" name="Text Box 7"/>
          <p:cNvSpPr txBox="1">
            <a:spLocks noChangeArrowheads="1"/>
          </p:cNvSpPr>
          <p:nvPr/>
        </p:nvSpPr>
        <p:spPr bwMode="auto">
          <a:xfrm>
            <a:off x="1300982" y="1965307"/>
            <a:ext cx="2637261" cy="523220"/>
          </a:xfrm>
          <a:prstGeom prst="rect">
            <a:avLst/>
          </a:prstGeom>
          <a:solidFill>
            <a:schemeClr val="bg2"/>
          </a:solidFill>
          <a:ln w="38100">
            <a:solidFill>
              <a:schemeClr val="tx2"/>
            </a:solidFill>
            <a:miter lim="800000"/>
            <a:headEnd type="none" w="sm" len="sm"/>
            <a:tailEnd type="none" w="sm" len="sm"/>
          </a:ln>
          <a:effectLst/>
        </p:spPr>
        <p:txBody>
          <a:bodyPr wrap="none">
            <a:spAutoFit/>
          </a:bodyPr>
          <a:lstStyle/>
          <a:p>
            <a:pPr algn="ctr" defTabSz="762000"/>
            <a:r>
              <a:rPr lang="en-US" sz="1400" b="1" dirty="0">
                <a:solidFill>
                  <a:schemeClr val="accent6"/>
                </a:solidFill>
                <a:effectLst/>
                <a:latin typeface="Arial" pitchFamily="34" charset="0"/>
              </a:rPr>
              <a:t> Do the spill areas convey</a:t>
            </a:r>
          </a:p>
          <a:p>
            <a:pPr algn="ctr" defTabSz="762000"/>
            <a:r>
              <a:rPr lang="en-US" sz="1400" b="1" dirty="0">
                <a:solidFill>
                  <a:schemeClr val="accent6"/>
                </a:solidFill>
                <a:effectLst/>
                <a:latin typeface="Arial" pitchFamily="34" charset="0"/>
              </a:rPr>
              <a:t>significant flow discharges ?</a:t>
            </a:r>
          </a:p>
        </p:txBody>
      </p:sp>
      <p:sp>
        <p:nvSpPr>
          <p:cNvPr id="5" name="Rectangle 2"/>
          <p:cNvSpPr>
            <a:spLocks noChangeArrowheads="1"/>
          </p:cNvSpPr>
          <p:nvPr/>
        </p:nvSpPr>
        <p:spPr bwMode="auto">
          <a:xfrm>
            <a:off x="2548133" y="6058042"/>
            <a:ext cx="6156185" cy="611318"/>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da-DK"/>
          </a:p>
        </p:txBody>
      </p:sp>
      <p:sp>
        <p:nvSpPr>
          <p:cNvPr id="6" name="Rectangle 3"/>
          <p:cNvSpPr>
            <a:spLocks noChangeArrowheads="1"/>
          </p:cNvSpPr>
          <p:nvPr/>
        </p:nvSpPr>
        <p:spPr bwMode="auto">
          <a:xfrm>
            <a:off x="4388734" y="2440776"/>
            <a:ext cx="4431738" cy="2445273"/>
          </a:xfrm>
          <a:prstGeom prst="rect">
            <a:avLst/>
          </a:prstGeom>
          <a:solidFill>
            <a:schemeClr val="folHlink"/>
          </a:solidFill>
          <a:ln w="12700">
            <a:noFill/>
            <a:miter lim="800000"/>
            <a:headEnd type="none" w="sm" len="sm"/>
            <a:tailEnd type="none" w="sm" len="sm"/>
          </a:ln>
          <a:effectLst/>
        </p:spPr>
        <p:txBody>
          <a:bodyPr wrap="none" anchor="ctr"/>
          <a:lstStyle/>
          <a:p>
            <a:pPr algn="ctr" defTabSz="762000"/>
            <a:endParaRPr lang="en-US" sz="1600" i="1">
              <a:solidFill>
                <a:schemeClr val="accent1"/>
              </a:solidFill>
              <a:effectLst/>
              <a:latin typeface="Arial" pitchFamily="34" charset="0"/>
            </a:endParaRPr>
          </a:p>
        </p:txBody>
      </p:sp>
      <p:sp>
        <p:nvSpPr>
          <p:cNvPr id="7" name="Text Box 4"/>
          <p:cNvSpPr txBox="1">
            <a:spLocks noChangeArrowheads="1"/>
          </p:cNvSpPr>
          <p:nvPr/>
        </p:nvSpPr>
        <p:spPr bwMode="auto">
          <a:xfrm>
            <a:off x="1666865" y="1218140"/>
            <a:ext cx="1895071" cy="307777"/>
          </a:xfrm>
          <a:prstGeom prst="rect">
            <a:avLst/>
          </a:prstGeom>
          <a:solidFill>
            <a:schemeClr val="bg2"/>
          </a:solidFill>
          <a:ln w="38100">
            <a:solidFill>
              <a:schemeClr val="tx2"/>
            </a:solidFill>
            <a:miter lim="800000"/>
            <a:headEnd type="none" w="sm" len="sm"/>
            <a:tailEnd type="none" w="sm" len="sm"/>
          </a:ln>
          <a:effectLst/>
        </p:spPr>
        <p:txBody>
          <a:bodyPr wrap="none">
            <a:spAutoFit/>
          </a:bodyPr>
          <a:lstStyle/>
          <a:p>
            <a:pPr algn="ctr" defTabSz="762000"/>
            <a:r>
              <a:rPr lang="en-US" sz="1400" b="1" dirty="0">
                <a:solidFill>
                  <a:schemeClr val="accent6"/>
                </a:solidFill>
                <a:effectLst/>
                <a:latin typeface="Arial" pitchFamily="34" charset="0"/>
              </a:rPr>
              <a:t>Does the river spill?</a:t>
            </a:r>
          </a:p>
        </p:txBody>
      </p:sp>
      <p:sp>
        <p:nvSpPr>
          <p:cNvPr id="8" name="Text Box 5"/>
          <p:cNvSpPr txBox="1">
            <a:spLocks noChangeArrowheads="1"/>
          </p:cNvSpPr>
          <p:nvPr/>
        </p:nvSpPr>
        <p:spPr bwMode="auto">
          <a:xfrm>
            <a:off x="5401362" y="1184178"/>
            <a:ext cx="2577734" cy="322640"/>
          </a:xfrm>
          <a:prstGeom prst="rect">
            <a:avLst/>
          </a:prstGeom>
          <a:solidFill>
            <a:srgbClr val="0099FF"/>
          </a:solidFill>
          <a:ln w="57150">
            <a:solidFill>
              <a:schemeClr val="bg2"/>
            </a:solidFill>
            <a:miter lim="800000"/>
            <a:headEnd type="none" w="sm" len="sm"/>
            <a:tailEnd type="none" w="sm" len="sm"/>
          </a:ln>
          <a:effectLst/>
        </p:spPr>
        <p:txBody>
          <a:bodyPr wrap="none">
            <a:spAutoFit/>
          </a:bodyPr>
          <a:lstStyle/>
          <a:p>
            <a:pPr algn="ctr" defTabSz="762000"/>
            <a:r>
              <a:rPr lang="en-US" sz="1400" b="1">
                <a:solidFill>
                  <a:schemeClr val="bg1"/>
                </a:solidFill>
                <a:effectLst/>
                <a:latin typeface="Arial" pitchFamily="34" charset="0"/>
              </a:rPr>
              <a:t>Flood plain model not needed</a:t>
            </a:r>
          </a:p>
        </p:txBody>
      </p:sp>
      <p:sp>
        <p:nvSpPr>
          <p:cNvPr id="9" name="Text Box 6"/>
          <p:cNvSpPr txBox="1">
            <a:spLocks noChangeArrowheads="1"/>
          </p:cNvSpPr>
          <p:nvPr/>
        </p:nvSpPr>
        <p:spPr bwMode="auto">
          <a:xfrm>
            <a:off x="5741272" y="2058703"/>
            <a:ext cx="1935145" cy="307777"/>
          </a:xfrm>
          <a:prstGeom prst="rect">
            <a:avLst/>
          </a:prstGeom>
          <a:solidFill>
            <a:schemeClr val="bg2"/>
          </a:solidFill>
          <a:ln w="38100">
            <a:solidFill>
              <a:schemeClr val="tx2"/>
            </a:solidFill>
            <a:miter lim="800000"/>
            <a:headEnd type="none" w="sm" len="sm"/>
            <a:tailEnd type="none" w="sm" len="sm"/>
          </a:ln>
          <a:effectLst/>
        </p:spPr>
        <p:txBody>
          <a:bodyPr wrap="none">
            <a:spAutoFit/>
          </a:bodyPr>
          <a:lstStyle/>
          <a:p>
            <a:pPr algn="ctr" defTabSz="762000"/>
            <a:r>
              <a:rPr lang="en-US" sz="1400" b="1" dirty="0">
                <a:solidFill>
                  <a:schemeClr val="accent6"/>
                </a:solidFill>
                <a:effectLst/>
                <a:latin typeface="Arial" pitchFamily="34" charset="0"/>
              </a:rPr>
              <a:t>Are levees present ?</a:t>
            </a:r>
          </a:p>
        </p:txBody>
      </p:sp>
      <p:sp>
        <p:nvSpPr>
          <p:cNvPr id="10" name="Text Box 8"/>
          <p:cNvSpPr txBox="1">
            <a:spLocks noChangeArrowheads="1"/>
          </p:cNvSpPr>
          <p:nvPr/>
        </p:nvSpPr>
        <p:spPr bwMode="auto">
          <a:xfrm>
            <a:off x="1456644" y="3377565"/>
            <a:ext cx="2321469" cy="523220"/>
          </a:xfrm>
          <a:prstGeom prst="rect">
            <a:avLst/>
          </a:prstGeom>
          <a:solidFill>
            <a:schemeClr val="bg2"/>
          </a:solidFill>
          <a:ln w="38100">
            <a:solidFill>
              <a:schemeClr val="tx2"/>
            </a:solidFill>
            <a:miter lim="800000"/>
            <a:headEnd type="none" w="sm" len="sm"/>
            <a:tailEnd type="none" w="sm" len="sm"/>
          </a:ln>
          <a:effectLst/>
        </p:spPr>
        <p:txBody>
          <a:bodyPr wrap="none">
            <a:spAutoFit/>
          </a:bodyPr>
          <a:lstStyle/>
          <a:p>
            <a:pPr algn="ctr" defTabSz="762000"/>
            <a:r>
              <a:rPr lang="en-US" sz="1400" b="1" dirty="0">
                <a:solidFill>
                  <a:schemeClr val="accent6"/>
                </a:solidFill>
                <a:effectLst/>
                <a:latin typeface="Arial" pitchFamily="34" charset="0"/>
              </a:rPr>
              <a:t>Are spill flows conveyed </a:t>
            </a:r>
          </a:p>
          <a:p>
            <a:pPr algn="ctr" defTabSz="762000"/>
            <a:r>
              <a:rPr lang="en-US" sz="1400" b="1" dirty="0">
                <a:solidFill>
                  <a:schemeClr val="accent6"/>
                </a:solidFill>
                <a:effectLst/>
                <a:latin typeface="Arial" pitchFamily="34" charset="0"/>
              </a:rPr>
              <a:t>parallel to the river ?</a:t>
            </a:r>
          </a:p>
        </p:txBody>
      </p:sp>
      <p:sp>
        <p:nvSpPr>
          <p:cNvPr id="11" name="Text Box 9"/>
          <p:cNvSpPr txBox="1">
            <a:spLocks noChangeArrowheads="1"/>
          </p:cNvSpPr>
          <p:nvPr/>
        </p:nvSpPr>
        <p:spPr bwMode="auto">
          <a:xfrm>
            <a:off x="4777404" y="2919076"/>
            <a:ext cx="1453420" cy="512262"/>
          </a:xfrm>
          <a:prstGeom prst="rect">
            <a:avLst/>
          </a:prstGeom>
          <a:solidFill>
            <a:srgbClr val="0099FF"/>
          </a:solidFill>
          <a:ln w="57150">
            <a:solidFill>
              <a:schemeClr val="tx2"/>
            </a:solidFill>
            <a:miter lim="800000"/>
            <a:headEnd type="none" w="sm" len="sm"/>
            <a:tailEnd type="none" w="sm" len="sm"/>
          </a:ln>
          <a:effectLst/>
        </p:spPr>
        <p:txBody>
          <a:bodyPr wrap="none">
            <a:spAutoFit/>
          </a:bodyPr>
          <a:lstStyle/>
          <a:p>
            <a:pPr algn="ctr" defTabSz="762000"/>
            <a:r>
              <a:rPr lang="en-US" sz="1400" b="1">
                <a:solidFill>
                  <a:schemeClr val="bg1"/>
                </a:solidFill>
                <a:effectLst/>
                <a:latin typeface="Arial" pitchFamily="34" charset="0"/>
              </a:rPr>
              <a:t>Flood Cell with </a:t>
            </a:r>
          </a:p>
          <a:p>
            <a:pPr algn="ctr" defTabSz="762000"/>
            <a:r>
              <a:rPr lang="en-US" sz="1400" b="1">
                <a:solidFill>
                  <a:schemeClr val="bg1"/>
                </a:solidFill>
                <a:effectLst/>
                <a:latin typeface="Arial" pitchFamily="34" charset="0"/>
              </a:rPr>
              <a:t>link channel</a:t>
            </a:r>
          </a:p>
        </p:txBody>
      </p:sp>
      <p:sp>
        <p:nvSpPr>
          <p:cNvPr id="12" name="Text Box 10"/>
          <p:cNvSpPr txBox="1">
            <a:spLocks noChangeArrowheads="1"/>
          </p:cNvSpPr>
          <p:nvPr/>
        </p:nvSpPr>
        <p:spPr bwMode="auto">
          <a:xfrm>
            <a:off x="1650551" y="4274731"/>
            <a:ext cx="1935145" cy="307777"/>
          </a:xfrm>
          <a:prstGeom prst="rect">
            <a:avLst/>
          </a:prstGeom>
          <a:solidFill>
            <a:schemeClr val="bg2"/>
          </a:solidFill>
          <a:ln w="38100">
            <a:solidFill>
              <a:schemeClr val="tx2"/>
            </a:solidFill>
            <a:miter lim="800000"/>
            <a:headEnd type="none" w="sm" len="sm"/>
            <a:tailEnd type="none" w="sm" len="sm"/>
          </a:ln>
          <a:effectLst/>
        </p:spPr>
        <p:txBody>
          <a:bodyPr wrap="none">
            <a:spAutoFit/>
          </a:bodyPr>
          <a:lstStyle/>
          <a:p>
            <a:pPr algn="ctr" defTabSz="762000"/>
            <a:r>
              <a:rPr lang="en-US" sz="1400" b="1" dirty="0">
                <a:solidFill>
                  <a:schemeClr val="accent6"/>
                </a:solidFill>
                <a:effectLst/>
                <a:latin typeface="Arial" pitchFamily="34" charset="0"/>
              </a:rPr>
              <a:t>Are levees present ?</a:t>
            </a:r>
          </a:p>
        </p:txBody>
      </p:sp>
      <p:sp>
        <p:nvSpPr>
          <p:cNvPr id="13" name="Text Box 11"/>
          <p:cNvSpPr txBox="1">
            <a:spLocks noChangeArrowheads="1"/>
          </p:cNvSpPr>
          <p:nvPr/>
        </p:nvSpPr>
        <p:spPr bwMode="auto">
          <a:xfrm>
            <a:off x="7386411" y="2919076"/>
            <a:ext cx="1130272" cy="701884"/>
          </a:xfrm>
          <a:prstGeom prst="rect">
            <a:avLst/>
          </a:prstGeom>
          <a:solidFill>
            <a:srgbClr val="0099FF"/>
          </a:solidFill>
          <a:ln w="57150">
            <a:solidFill>
              <a:schemeClr val="tx2"/>
            </a:solidFill>
            <a:miter lim="800000"/>
            <a:headEnd type="none" w="sm" len="sm"/>
            <a:tailEnd type="none" w="sm" len="sm"/>
          </a:ln>
          <a:effectLst/>
        </p:spPr>
        <p:txBody>
          <a:bodyPr wrap="none">
            <a:spAutoFit/>
          </a:bodyPr>
          <a:lstStyle/>
          <a:p>
            <a:pPr algn="ctr" defTabSz="762000"/>
            <a:r>
              <a:rPr lang="en-US" sz="1400" b="1">
                <a:solidFill>
                  <a:schemeClr val="bg1"/>
                </a:solidFill>
                <a:effectLst/>
                <a:latin typeface="Arial" pitchFamily="34" charset="0"/>
              </a:rPr>
              <a:t>Additional  </a:t>
            </a:r>
          </a:p>
          <a:p>
            <a:pPr algn="ctr" defTabSz="762000"/>
            <a:r>
              <a:rPr lang="en-US" sz="1400" b="1">
                <a:solidFill>
                  <a:schemeClr val="bg1"/>
                </a:solidFill>
                <a:effectLst/>
                <a:latin typeface="Arial" pitchFamily="34" charset="0"/>
              </a:rPr>
              <a:t>Flooded</a:t>
            </a:r>
          </a:p>
          <a:p>
            <a:pPr algn="ctr" defTabSz="762000"/>
            <a:r>
              <a:rPr lang="en-US" sz="1400" b="1">
                <a:solidFill>
                  <a:schemeClr val="bg1"/>
                </a:solidFill>
                <a:effectLst/>
                <a:latin typeface="Arial" pitchFamily="34" charset="0"/>
              </a:rPr>
              <a:t>Area</a:t>
            </a:r>
          </a:p>
        </p:txBody>
      </p:sp>
      <p:sp>
        <p:nvSpPr>
          <p:cNvPr id="14" name="Text Box 12"/>
          <p:cNvSpPr txBox="1">
            <a:spLocks noChangeArrowheads="1"/>
          </p:cNvSpPr>
          <p:nvPr/>
        </p:nvSpPr>
        <p:spPr bwMode="auto">
          <a:xfrm>
            <a:off x="4859308" y="3935110"/>
            <a:ext cx="1297057" cy="701884"/>
          </a:xfrm>
          <a:prstGeom prst="rect">
            <a:avLst/>
          </a:prstGeom>
          <a:solidFill>
            <a:srgbClr val="0099FF"/>
          </a:solidFill>
          <a:ln w="57150">
            <a:solidFill>
              <a:schemeClr val="tx2"/>
            </a:solidFill>
            <a:miter lim="800000"/>
            <a:headEnd type="none" w="sm" len="sm"/>
            <a:tailEnd type="none" w="sm" len="sm"/>
          </a:ln>
          <a:effectLst/>
        </p:spPr>
        <p:txBody>
          <a:bodyPr wrap="none">
            <a:spAutoFit/>
          </a:bodyPr>
          <a:lstStyle/>
          <a:p>
            <a:pPr algn="ctr" defTabSz="762000"/>
            <a:r>
              <a:rPr lang="en-US" sz="1400" b="1">
                <a:solidFill>
                  <a:schemeClr val="bg1"/>
                </a:solidFill>
                <a:effectLst/>
                <a:latin typeface="Arial" pitchFamily="34" charset="0"/>
              </a:rPr>
              <a:t>Flood plain </a:t>
            </a:r>
          </a:p>
          <a:p>
            <a:pPr algn="ctr" defTabSz="762000"/>
            <a:r>
              <a:rPr lang="en-US" sz="1400" b="1">
                <a:solidFill>
                  <a:schemeClr val="bg1"/>
                </a:solidFill>
                <a:effectLst/>
                <a:latin typeface="Arial" pitchFamily="34" charset="0"/>
              </a:rPr>
              <a:t>attached to </a:t>
            </a:r>
          </a:p>
          <a:p>
            <a:pPr algn="ctr" defTabSz="762000"/>
            <a:r>
              <a:rPr lang="en-US" sz="1400" b="1">
                <a:solidFill>
                  <a:schemeClr val="bg1"/>
                </a:solidFill>
                <a:effectLst/>
                <a:latin typeface="Arial" pitchFamily="34" charset="0"/>
              </a:rPr>
              <a:t>cross section</a:t>
            </a:r>
          </a:p>
        </p:txBody>
      </p:sp>
      <p:sp>
        <p:nvSpPr>
          <p:cNvPr id="15" name="Text Box 13"/>
          <p:cNvSpPr txBox="1">
            <a:spLocks noChangeArrowheads="1"/>
          </p:cNvSpPr>
          <p:nvPr/>
        </p:nvSpPr>
        <p:spPr bwMode="auto">
          <a:xfrm>
            <a:off x="5228876" y="5021898"/>
            <a:ext cx="2924198" cy="738664"/>
          </a:xfrm>
          <a:prstGeom prst="rect">
            <a:avLst/>
          </a:prstGeom>
          <a:solidFill>
            <a:schemeClr val="bg2"/>
          </a:solidFill>
          <a:ln w="38100">
            <a:solidFill>
              <a:schemeClr val="tx2"/>
            </a:solidFill>
            <a:miter lim="800000"/>
            <a:headEnd type="none" w="sm" len="sm"/>
            <a:tailEnd type="none" w="sm" len="sm"/>
          </a:ln>
          <a:effectLst/>
        </p:spPr>
        <p:txBody>
          <a:bodyPr wrap="none">
            <a:spAutoFit/>
          </a:bodyPr>
          <a:lstStyle/>
          <a:p>
            <a:pPr algn="ctr" defTabSz="762000"/>
            <a:r>
              <a:rPr lang="en-US" sz="1400" b="1" dirty="0">
                <a:solidFill>
                  <a:schemeClr val="accent6"/>
                </a:solidFill>
                <a:effectLst/>
                <a:latin typeface="Arial" pitchFamily="34" charset="0"/>
              </a:rPr>
              <a:t>Is the flood plain flow </a:t>
            </a:r>
            <a:r>
              <a:rPr lang="en-US" sz="1400" b="1" dirty="0" smtClean="0">
                <a:solidFill>
                  <a:schemeClr val="accent6"/>
                </a:solidFill>
                <a:effectLst/>
                <a:latin typeface="Arial" pitchFamily="34" charset="0"/>
              </a:rPr>
              <a:t>frequently</a:t>
            </a:r>
            <a:endParaRPr lang="en-US" sz="1400" b="1" dirty="0">
              <a:solidFill>
                <a:schemeClr val="accent6"/>
              </a:solidFill>
              <a:effectLst/>
              <a:latin typeface="Arial" pitchFamily="34" charset="0"/>
            </a:endParaRPr>
          </a:p>
          <a:p>
            <a:pPr algn="ctr" defTabSz="762000"/>
            <a:r>
              <a:rPr lang="en-US" sz="1400" b="1" dirty="0">
                <a:solidFill>
                  <a:schemeClr val="accent6"/>
                </a:solidFill>
                <a:effectLst/>
                <a:latin typeface="Arial" pitchFamily="34" charset="0"/>
              </a:rPr>
              <a:t>interrupted by roads and other</a:t>
            </a:r>
          </a:p>
          <a:p>
            <a:pPr algn="ctr" defTabSz="762000"/>
            <a:r>
              <a:rPr lang="en-US" sz="1400" b="1" dirty="0">
                <a:solidFill>
                  <a:schemeClr val="accent6"/>
                </a:solidFill>
                <a:effectLst/>
                <a:latin typeface="Arial" pitchFamily="34" charset="0"/>
              </a:rPr>
              <a:t>flow obstructions?</a:t>
            </a:r>
          </a:p>
        </p:txBody>
      </p:sp>
      <p:sp>
        <p:nvSpPr>
          <p:cNvPr id="16" name="Text Box 14"/>
          <p:cNvSpPr txBox="1">
            <a:spLocks noChangeArrowheads="1"/>
          </p:cNvSpPr>
          <p:nvPr/>
        </p:nvSpPr>
        <p:spPr bwMode="auto">
          <a:xfrm>
            <a:off x="3988149" y="6246249"/>
            <a:ext cx="2007387" cy="322640"/>
          </a:xfrm>
          <a:prstGeom prst="rect">
            <a:avLst/>
          </a:prstGeom>
          <a:solidFill>
            <a:srgbClr val="0099FF"/>
          </a:solidFill>
          <a:ln w="57150">
            <a:solidFill>
              <a:schemeClr val="tx2"/>
            </a:solidFill>
            <a:miter lim="800000"/>
            <a:headEnd type="none" w="sm" len="sm"/>
            <a:tailEnd type="none" w="sm" len="sm"/>
          </a:ln>
          <a:effectLst/>
        </p:spPr>
        <p:txBody>
          <a:bodyPr wrap="none">
            <a:spAutoFit/>
          </a:bodyPr>
          <a:lstStyle/>
          <a:p>
            <a:pPr algn="ctr" defTabSz="762000"/>
            <a:r>
              <a:rPr lang="en-US" sz="1400" b="1">
                <a:solidFill>
                  <a:schemeClr val="bg1"/>
                </a:solidFill>
                <a:effectLst/>
                <a:latin typeface="Arial" pitchFamily="34" charset="0"/>
              </a:rPr>
              <a:t>Interlinked Flood Cells</a:t>
            </a:r>
          </a:p>
        </p:txBody>
      </p:sp>
      <p:sp>
        <p:nvSpPr>
          <p:cNvPr id="17" name="Text Box 15"/>
          <p:cNvSpPr txBox="1">
            <a:spLocks noChangeArrowheads="1"/>
          </p:cNvSpPr>
          <p:nvPr/>
        </p:nvSpPr>
        <p:spPr bwMode="auto">
          <a:xfrm>
            <a:off x="6985828" y="6246249"/>
            <a:ext cx="1647010" cy="322640"/>
          </a:xfrm>
          <a:prstGeom prst="rect">
            <a:avLst/>
          </a:prstGeom>
          <a:solidFill>
            <a:srgbClr val="0099FF"/>
          </a:solidFill>
          <a:ln w="57150">
            <a:solidFill>
              <a:schemeClr val="tx2"/>
            </a:solidFill>
            <a:miter lim="800000"/>
            <a:headEnd type="none" w="sm" len="sm"/>
            <a:tailEnd type="none" w="sm" len="sm"/>
          </a:ln>
          <a:effectLst/>
        </p:spPr>
        <p:txBody>
          <a:bodyPr wrap="none">
            <a:spAutoFit/>
          </a:bodyPr>
          <a:lstStyle/>
          <a:p>
            <a:pPr algn="ctr" defTabSz="762000"/>
            <a:r>
              <a:rPr lang="en-US" sz="1400" b="1">
                <a:solidFill>
                  <a:schemeClr val="bg1"/>
                </a:solidFill>
                <a:effectLst/>
                <a:latin typeface="Arial" pitchFamily="34" charset="0"/>
              </a:rPr>
              <a:t>Routing Channels</a:t>
            </a:r>
          </a:p>
        </p:txBody>
      </p:sp>
      <p:sp>
        <p:nvSpPr>
          <p:cNvPr id="18" name="Line 16"/>
          <p:cNvSpPr>
            <a:spLocks noChangeShapeType="1"/>
          </p:cNvSpPr>
          <p:nvPr/>
        </p:nvSpPr>
        <p:spPr bwMode="auto">
          <a:xfrm>
            <a:off x="3556293" y="1353988"/>
            <a:ext cx="1786991" cy="0"/>
          </a:xfrm>
          <a:prstGeom prst="line">
            <a:avLst/>
          </a:prstGeom>
          <a:noFill/>
          <a:ln w="19050">
            <a:solidFill>
              <a:schemeClr val="bg2"/>
            </a:solidFill>
            <a:round/>
            <a:headEnd type="none" w="sm" len="sm"/>
            <a:tailEnd type="triangle" w="sm" len="sm"/>
          </a:ln>
          <a:effectLst/>
        </p:spPr>
        <p:txBody>
          <a:bodyPr wrap="none" anchor="ctr"/>
          <a:lstStyle/>
          <a:p>
            <a:endParaRPr lang="da-DK"/>
          </a:p>
        </p:txBody>
      </p:sp>
      <p:cxnSp>
        <p:nvCxnSpPr>
          <p:cNvPr id="19" name="AutoShape 17"/>
          <p:cNvCxnSpPr>
            <a:cxnSpLocks noChangeShapeType="1"/>
            <a:stCxn id="7" idx="2"/>
            <a:endCxn id="4" idx="0"/>
          </p:cNvCxnSpPr>
          <p:nvPr/>
        </p:nvCxnSpPr>
        <p:spPr bwMode="auto">
          <a:xfrm>
            <a:off x="2614401" y="1525917"/>
            <a:ext cx="5212" cy="439390"/>
          </a:xfrm>
          <a:prstGeom prst="straightConnector1">
            <a:avLst/>
          </a:prstGeom>
          <a:noFill/>
          <a:ln w="19050">
            <a:solidFill>
              <a:schemeClr val="bg2"/>
            </a:solidFill>
            <a:round/>
            <a:headEnd type="none" w="sm" len="sm"/>
            <a:tailEnd type="triangle" w="sm" len="sm"/>
          </a:ln>
          <a:effectLst/>
        </p:spPr>
      </p:cxnSp>
      <p:cxnSp>
        <p:nvCxnSpPr>
          <p:cNvPr id="20" name="AutoShape 18"/>
          <p:cNvCxnSpPr>
            <a:cxnSpLocks noChangeShapeType="1"/>
            <a:stCxn id="4" idx="2"/>
            <a:endCxn id="10" idx="0"/>
          </p:cNvCxnSpPr>
          <p:nvPr/>
        </p:nvCxnSpPr>
        <p:spPr bwMode="auto">
          <a:xfrm flipH="1">
            <a:off x="2617379" y="2488527"/>
            <a:ext cx="2234" cy="889038"/>
          </a:xfrm>
          <a:prstGeom prst="straightConnector1">
            <a:avLst/>
          </a:prstGeom>
          <a:noFill/>
          <a:ln w="19050">
            <a:solidFill>
              <a:schemeClr val="bg2"/>
            </a:solidFill>
            <a:round/>
            <a:headEnd type="none" w="sm" len="sm"/>
            <a:tailEnd type="triangle" w="sm" len="sm"/>
          </a:ln>
          <a:effectLst/>
        </p:spPr>
      </p:cxnSp>
      <p:cxnSp>
        <p:nvCxnSpPr>
          <p:cNvPr id="21" name="AutoShape 19"/>
          <p:cNvCxnSpPr>
            <a:cxnSpLocks noChangeShapeType="1"/>
            <a:stCxn id="10" idx="2"/>
            <a:endCxn id="12" idx="0"/>
          </p:cNvCxnSpPr>
          <p:nvPr/>
        </p:nvCxnSpPr>
        <p:spPr bwMode="auto">
          <a:xfrm>
            <a:off x="2617379" y="3900785"/>
            <a:ext cx="745" cy="373946"/>
          </a:xfrm>
          <a:prstGeom prst="straightConnector1">
            <a:avLst/>
          </a:prstGeom>
          <a:noFill/>
          <a:ln w="19050">
            <a:solidFill>
              <a:schemeClr val="bg2"/>
            </a:solidFill>
            <a:round/>
            <a:headEnd type="none" w="sm" len="sm"/>
            <a:tailEnd type="triangle" w="sm" len="sm"/>
          </a:ln>
          <a:effectLst/>
        </p:spPr>
      </p:cxnSp>
      <p:cxnSp>
        <p:nvCxnSpPr>
          <p:cNvPr id="22" name="AutoShape 20"/>
          <p:cNvCxnSpPr>
            <a:cxnSpLocks noChangeShapeType="1"/>
            <a:stCxn id="12" idx="2"/>
            <a:endCxn id="15" idx="1"/>
          </p:cNvCxnSpPr>
          <p:nvPr/>
        </p:nvCxnSpPr>
        <p:spPr bwMode="auto">
          <a:xfrm rot="16200000" flipH="1">
            <a:off x="3519139" y="3681493"/>
            <a:ext cx="808722" cy="2610752"/>
          </a:xfrm>
          <a:prstGeom prst="bentConnector2">
            <a:avLst/>
          </a:prstGeom>
          <a:noFill/>
          <a:ln w="19050">
            <a:solidFill>
              <a:schemeClr val="bg2"/>
            </a:solidFill>
            <a:miter lim="800000"/>
            <a:headEnd type="triangle" w="sm" len="sm"/>
            <a:tailEnd type="triangle" w="sm" len="sm"/>
          </a:ln>
          <a:effectLst/>
        </p:spPr>
      </p:cxnSp>
      <p:cxnSp>
        <p:nvCxnSpPr>
          <p:cNvPr id="23" name="AutoShape 21"/>
          <p:cNvCxnSpPr>
            <a:cxnSpLocks noChangeShapeType="1"/>
            <a:stCxn id="12" idx="3"/>
            <a:endCxn id="14" idx="1"/>
          </p:cNvCxnSpPr>
          <p:nvPr/>
        </p:nvCxnSpPr>
        <p:spPr bwMode="auto">
          <a:xfrm flipV="1">
            <a:off x="3585696" y="4286052"/>
            <a:ext cx="1273612" cy="142568"/>
          </a:xfrm>
          <a:prstGeom prst="bentConnector3">
            <a:avLst>
              <a:gd name="adj1" fmla="val 50000"/>
            </a:avLst>
          </a:prstGeom>
          <a:noFill/>
          <a:ln w="12700">
            <a:solidFill>
              <a:schemeClr val="tx1"/>
            </a:solidFill>
            <a:miter lim="800000"/>
            <a:headEnd type="none" w="sm" len="sm"/>
            <a:tailEnd type="triangle" w="sm" len="sm"/>
          </a:ln>
          <a:effectLst/>
        </p:spPr>
      </p:cxnSp>
      <p:cxnSp>
        <p:nvCxnSpPr>
          <p:cNvPr id="24" name="AutoShape 22"/>
          <p:cNvCxnSpPr>
            <a:cxnSpLocks noChangeShapeType="1"/>
            <a:stCxn id="4" idx="3"/>
            <a:endCxn id="9" idx="1"/>
          </p:cNvCxnSpPr>
          <p:nvPr/>
        </p:nvCxnSpPr>
        <p:spPr bwMode="auto">
          <a:xfrm flipV="1">
            <a:off x="3938243" y="2212592"/>
            <a:ext cx="1803029" cy="14325"/>
          </a:xfrm>
          <a:prstGeom prst="straightConnector1">
            <a:avLst/>
          </a:prstGeom>
          <a:noFill/>
          <a:ln w="19050">
            <a:solidFill>
              <a:schemeClr val="bg2"/>
            </a:solidFill>
            <a:round/>
            <a:headEnd type="none" w="sm" len="sm"/>
            <a:tailEnd type="triangle" w="sm" len="sm"/>
          </a:ln>
          <a:effectLst/>
        </p:spPr>
      </p:cxnSp>
      <p:cxnSp>
        <p:nvCxnSpPr>
          <p:cNvPr id="25" name="AutoShape 23"/>
          <p:cNvCxnSpPr>
            <a:cxnSpLocks noChangeShapeType="1"/>
            <a:stCxn id="9" idx="2"/>
            <a:endCxn id="11" idx="0"/>
          </p:cNvCxnSpPr>
          <p:nvPr/>
        </p:nvCxnSpPr>
        <p:spPr bwMode="auto">
          <a:xfrm rot="5400000">
            <a:off x="5830182" y="2040413"/>
            <a:ext cx="552596" cy="1204731"/>
          </a:xfrm>
          <a:prstGeom prst="bentConnector3">
            <a:avLst>
              <a:gd name="adj1" fmla="val 50000"/>
            </a:avLst>
          </a:prstGeom>
          <a:noFill/>
          <a:ln w="19050">
            <a:solidFill>
              <a:schemeClr val="bg2"/>
            </a:solidFill>
            <a:miter lim="800000"/>
            <a:headEnd type="none" w="sm" len="sm"/>
            <a:tailEnd type="triangle" w="sm" len="sm"/>
          </a:ln>
          <a:effectLst/>
        </p:spPr>
      </p:cxnSp>
      <p:cxnSp>
        <p:nvCxnSpPr>
          <p:cNvPr id="26" name="AutoShape 24"/>
          <p:cNvCxnSpPr>
            <a:cxnSpLocks noChangeShapeType="1"/>
            <a:stCxn id="9" idx="2"/>
            <a:endCxn id="13" idx="0"/>
          </p:cNvCxnSpPr>
          <p:nvPr/>
        </p:nvCxnSpPr>
        <p:spPr bwMode="auto">
          <a:xfrm rot="16200000" flipH="1">
            <a:off x="7053898" y="2021427"/>
            <a:ext cx="552596" cy="1242702"/>
          </a:xfrm>
          <a:prstGeom prst="bentConnector3">
            <a:avLst>
              <a:gd name="adj1" fmla="val 50000"/>
            </a:avLst>
          </a:prstGeom>
          <a:noFill/>
          <a:ln w="19050">
            <a:solidFill>
              <a:schemeClr val="bg2"/>
            </a:solidFill>
            <a:miter lim="800000"/>
            <a:headEnd type="none" w="sm" len="sm"/>
            <a:tailEnd type="triangle" w="sm" len="sm"/>
          </a:ln>
          <a:effectLst/>
        </p:spPr>
      </p:cxnSp>
      <p:sp>
        <p:nvSpPr>
          <p:cNvPr id="27" name="Text Box 25"/>
          <p:cNvSpPr txBox="1">
            <a:spLocks noChangeArrowheads="1"/>
          </p:cNvSpPr>
          <p:nvPr/>
        </p:nvSpPr>
        <p:spPr bwMode="auto">
          <a:xfrm>
            <a:off x="7739342" y="4153034"/>
            <a:ext cx="644728" cy="523220"/>
          </a:xfrm>
          <a:prstGeom prst="rect">
            <a:avLst/>
          </a:prstGeom>
          <a:noFill/>
          <a:ln w="12700">
            <a:noFill/>
            <a:miter lim="800000"/>
            <a:headEnd type="none" w="sm" len="sm"/>
            <a:tailEnd type="none" w="sm" len="sm"/>
          </a:ln>
          <a:effectLst/>
        </p:spPr>
        <p:txBody>
          <a:bodyPr wrap="none">
            <a:spAutoFit/>
          </a:bodyPr>
          <a:lstStyle/>
          <a:p>
            <a:pPr defTabSz="762000"/>
            <a:r>
              <a:rPr lang="en-US" sz="2800" b="1" dirty="0" smtClean="0">
                <a:effectLst/>
                <a:latin typeface="Arial" pitchFamily="34" charset="0"/>
              </a:rPr>
              <a:t>1D</a:t>
            </a:r>
            <a:endParaRPr lang="en-US" sz="2800" i="1" dirty="0">
              <a:effectLst/>
              <a:latin typeface="Arial" pitchFamily="34" charset="0"/>
            </a:endParaRPr>
          </a:p>
        </p:txBody>
      </p:sp>
      <p:sp>
        <p:nvSpPr>
          <p:cNvPr id="28" name="Text Box 26"/>
          <p:cNvSpPr txBox="1">
            <a:spLocks noChangeArrowheads="1"/>
          </p:cNvSpPr>
          <p:nvPr/>
        </p:nvSpPr>
        <p:spPr bwMode="auto">
          <a:xfrm>
            <a:off x="2708962" y="6176909"/>
            <a:ext cx="902811" cy="461665"/>
          </a:xfrm>
          <a:prstGeom prst="rect">
            <a:avLst/>
          </a:prstGeom>
          <a:noFill/>
          <a:ln w="12700">
            <a:noFill/>
            <a:miter lim="800000"/>
            <a:headEnd type="none" w="sm" len="sm"/>
            <a:tailEnd type="none" w="sm" len="sm"/>
          </a:ln>
          <a:effectLst/>
        </p:spPr>
        <p:txBody>
          <a:bodyPr wrap="none">
            <a:spAutoFit/>
          </a:bodyPr>
          <a:lstStyle/>
          <a:p>
            <a:pPr defTabSz="762000"/>
            <a:r>
              <a:rPr lang="en-US" sz="2400" b="1" dirty="0">
                <a:effectLst/>
                <a:latin typeface="Arial" pitchFamily="34" charset="0"/>
              </a:rPr>
              <a:t>Q </a:t>
            </a:r>
            <a:r>
              <a:rPr lang="en-US" sz="2400" b="1" dirty="0" smtClean="0">
                <a:effectLst/>
                <a:latin typeface="Arial" pitchFamily="34" charset="0"/>
              </a:rPr>
              <a:t>2D</a:t>
            </a:r>
            <a:endParaRPr lang="en-US" sz="1600" i="1" dirty="0">
              <a:effectLst/>
              <a:latin typeface="Arial" pitchFamily="34" charset="0"/>
            </a:endParaRPr>
          </a:p>
        </p:txBody>
      </p:sp>
      <p:cxnSp>
        <p:nvCxnSpPr>
          <p:cNvPr id="29" name="AutoShape 27"/>
          <p:cNvCxnSpPr>
            <a:cxnSpLocks noChangeShapeType="1"/>
          </p:cNvCxnSpPr>
          <p:nvPr/>
        </p:nvCxnSpPr>
        <p:spPr bwMode="auto">
          <a:xfrm rot="5400000">
            <a:off x="5580939" y="5072153"/>
            <a:ext cx="520941" cy="1699132"/>
          </a:xfrm>
          <a:prstGeom prst="bentConnector3">
            <a:avLst>
              <a:gd name="adj1" fmla="val 50000"/>
            </a:avLst>
          </a:prstGeom>
          <a:noFill/>
          <a:ln w="19050">
            <a:solidFill>
              <a:schemeClr val="bg2"/>
            </a:solidFill>
            <a:miter lim="800000"/>
            <a:headEnd type="none" w="sm" len="sm"/>
            <a:tailEnd type="triangle" w="sm" len="sm"/>
          </a:ln>
          <a:effectLst/>
        </p:spPr>
      </p:cxnSp>
      <p:cxnSp>
        <p:nvCxnSpPr>
          <p:cNvPr id="30" name="AutoShape 28"/>
          <p:cNvCxnSpPr>
            <a:cxnSpLocks noChangeShapeType="1"/>
          </p:cNvCxnSpPr>
          <p:nvPr/>
        </p:nvCxnSpPr>
        <p:spPr bwMode="auto">
          <a:xfrm rot="16200000" flipH="1">
            <a:off x="6989684" y="5362540"/>
            <a:ext cx="520941" cy="1118358"/>
          </a:xfrm>
          <a:prstGeom prst="bentConnector3">
            <a:avLst>
              <a:gd name="adj1" fmla="val 50000"/>
            </a:avLst>
          </a:prstGeom>
          <a:noFill/>
          <a:ln w="19050">
            <a:solidFill>
              <a:schemeClr val="bg2"/>
            </a:solidFill>
            <a:miter lim="800000"/>
            <a:headEnd type="none" w="sm" len="sm"/>
            <a:tailEnd type="triangle" w="sm" len="sm"/>
          </a:ln>
          <a:effectLst/>
        </p:spPr>
      </p:cxnSp>
      <p:sp>
        <p:nvSpPr>
          <p:cNvPr id="31" name="Text Box 29"/>
          <p:cNvSpPr txBox="1">
            <a:spLocks noChangeArrowheads="1"/>
          </p:cNvSpPr>
          <p:nvPr/>
        </p:nvSpPr>
        <p:spPr bwMode="auto">
          <a:xfrm>
            <a:off x="4199610" y="1124744"/>
            <a:ext cx="400584"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N</a:t>
            </a:r>
            <a:endParaRPr lang="en-US" sz="1400" b="1" i="1">
              <a:solidFill>
                <a:schemeClr val="accent1"/>
              </a:solidFill>
              <a:effectLst/>
              <a:latin typeface="Arial" pitchFamily="34" charset="0"/>
            </a:endParaRPr>
          </a:p>
        </p:txBody>
      </p:sp>
      <p:sp>
        <p:nvSpPr>
          <p:cNvPr id="32" name="Text Box 30"/>
          <p:cNvSpPr txBox="1">
            <a:spLocks noChangeArrowheads="1"/>
          </p:cNvSpPr>
          <p:nvPr/>
        </p:nvSpPr>
        <p:spPr bwMode="auto">
          <a:xfrm>
            <a:off x="2315824" y="2804455"/>
            <a:ext cx="382713"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Y</a:t>
            </a:r>
            <a:endParaRPr lang="en-US" sz="1000" b="1" i="1">
              <a:solidFill>
                <a:schemeClr val="accent1"/>
              </a:solidFill>
              <a:effectLst/>
              <a:latin typeface="Arial" pitchFamily="34" charset="0"/>
            </a:endParaRPr>
          </a:p>
        </p:txBody>
      </p:sp>
      <p:sp>
        <p:nvSpPr>
          <p:cNvPr id="33" name="Text Box 31"/>
          <p:cNvSpPr txBox="1">
            <a:spLocks noChangeArrowheads="1"/>
          </p:cNvSpPr>
          <p:nvPr/>
        </p:nvSpPr>
        <p:spPr bwMode="auto">
          <a:xfrm>
            <a:off x="4722306" y="1963892"/>
            <a:ext cx="411008"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N</a:t>
            </a:r>
            <a:endParaRPr lang="en-US" sz="1400" b="1" i="1">
              <a:solidFill>
                <a:schemeClr val="accent1"/>
              </a:solidFill>
              <a:effectLst/>
              <a:latin typeface="Arial" pitchFamily="34" charset="0"/>
            </a:endParaRPr>
          </a:p>
        </p:txBody>
      </p:sp>
      <p:sp>
        <p:nvSpPr>
          <p:cNvPr id="34" name="Text Box 32"/>
          <p:cNvSpPr txBox="1">
            <a:spLocks noChangeArrowheads="1"/>
          </p:cNvSpPr>
          <p:nvPr/>
        </p:nvSpPr>
        <p:spPr bwMode="auto">
          <a:xfrm>
            <a:off x="7176440" y="2396909"/>
            <a:ext cx="463128"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N</a:t>
            </a:r>
            <a:endParaRPr lang="en-US" sz="1000" b="1" i="1">
              <a:solidFill>
                <a:schemeClr val="accent1"/>
              </a:solidFill>
              <a:effectLst/>
              <a:latin typeface="Arial" pitchFamily="34" charset="0"/>
            </a:endParaRPr>
          </a:p>
        </p:txBody>
      </p:sp>
      <p:sp>
        <p:nvSpPr>
          <p:cNvPr id="35" name="Text Box 33"/>
          <p:cNvSpPr txBox="1">
            <a:spLocks noChangeArrowheads="1"/>
          </p:cNvSpPr>
          <p:nvPr/>
        </p:nvSpPr>
        <p:spPr bwMode="auto">
          <a:xfrm>
            <a:off x="7831670" y="5756330"/>
            <a:ext cx="293364" cy="271697"/>
          </a:xfrm>
          <a:prstGeom prst="rect">
            <a:avLst/>
          </a:prstGeom>
          <a:noFill/>
          <a:ln w="12700">
            <a:noFill/>
            <a:miter lim="800000"/>
            <a:headEnd type="none" w="sm" len="sm"/>
            <a:tailEnd type="none" w="sm" len="sm"/>
          </a:ln>
          <a:effectLst/>
        </p:spPr>
        <p:txBody>
          <a:bodyPr wrap="none">
            <a:spAutoFit/>
          </a:bodyPr>
          <a:lstStyle/>
          <a:p>
            <a:pPr defTabSz="762000"/>
            <a:r>
              <a:rPr lang="en-US" sz="1400" b="1" i="1">
                <a:effectLst/>
                <a:latin typeface="Arial" pitchFamily="34" charset="0"/>
              </a:rPr>
              <a:t>N</a:t>
            </a:r>
            <a:endParaRPr lang="en-US" sz="1000" b="1" i="1">
              <a:solidFill>
                <a:schemeClr val="accent1"/>
              </a:solidFill>
              <a:effectLst/>
              <a:latin typeface="Arial" pitchFamily="34" charset="0"/>
            </a:endParaRPr>
          </a:p>
        </p:txBody>
      </p:sp>
      <p:sp>
        <p:nvSpPr>
          <p:cNvPr id="36" name="Text Box 34"/>
          <p:cNvSpPr txBox="1">
            <a:spLocks noChangeArrowheads="1"/>
          </p:cNvSpPr>
          <p:nvPr/>
        </p:nvSpPr>
        <p:spPr bwMode="auto">
          <a:xfrm>
            <a:off x="3915181" y="4154449"/>
            <a:ext cx="482488"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N</a:t>
            </a:r>
            <a:endParaRPr lang="en-US" sz="1000" b="1" i="1">
              <a:solidFill>
                <a:schemeClr val="accent1"/>
              </a:solidFill>
              <a:effectLst/>
              <a:latin typeface="Arial" pitchFamily="34" charset="0"/>
            </a:endParaRPr>
          </a:p>
        </p:txBody>
      </p:sp>
      <p:sp>
        <p:nvSpPr>
          <p:cNvPr id="37" name="Text Box 35"/>
          <p:cNvSpPr txBox="1">
            <a:spLocks noChangeArrowheads="1"/>
          </p:cNvSpPr>
          <p:nvPr/>
        </p:nvSpPr>
        <p:spPr bwMode="auto">
          <a:xfrm>
            <a:off x="2280084" y="1581818"/>
            <a:ext cx="355909"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Y</a:t>
            </a:r>
            <a:endParaRPr lang="en-US" sz="1000" b="1" i="1">
              <a:solidFill>
                <a:schemeClr val="accent1"/>
              </a:solidFill>
              <a:effectLst/>
              <a:latin typeface="Arial" pitchFamily="34" charset="0"/>
            </a:endParaRPr>
          </a:p>
        </p:txBody>
      </p:sp>
      <p:sp>
        <p:nvSpPr>
          <p:cNvPr id="38" name="Text Box 36"/>
          <p:cNvSpPr txBox="1">
            <a:spLocks noChangeArrowheads="1"/>
          </p:cNvSpPr>
          <p:nvPr/>
        </p:nvSpPr>
        <p:spPr bwMode="auto">
          <a:xfrm>
            <a:off x="2315824" y="3959167"/>
            <a:ext cx="364844"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Y</a:t>
            </a:r>
            <a:endParaRPr lang="en-US" sz="1000" b="1" i="1">
              <a:solidFill>
                <a:schemeClr val="accent1"/>
              </a:solidFill>
              <a:effectLst/>
              <a:latin typeface="Arial" pitchFamily="34" charset="0"/>
            </a:endParaRPr>
          </a:p>
        </p:txBody>
      </p:sp>
      <p:sp>
        <p:nvSpPr>
          <p:cNvPr id="39" name="Text Box 37"/>
          <p:cNvSpPr txBox="1">
            <a:spLocks noChangeArrowheads="1"/>
          </p:cNvSpPr>
          <p:nvPr/>
        </p:nvSpPr>
        <p:spPr bwMode="auto">
          <a:xfrm>
            <a:off x="2280084" y="4782749"/>
            <a:ext cx="355909"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Y</a:t>
            </a:r>
          </a:p>
        </p:txBody>
      </p:sp>
      <p:sp>
        <p:nvSpPr>
          <p:cNvPr id="40" name="Text Box 38"/>
          <p:cNvSpPr txBox="1">
            <a:spLocks noChangeArrowheads="1"/>
          </p:cNvSpPr>
          <p:nvPr/>
        </p:nvSpPr>
        <p:spPr bwMode="auto">
          <a:xfrm>
            <a:off x="5818327" y="2396909"/>
            <a:ext cx="364844"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Y</a:t>
            </a:r>
            <a:endParaRPr lang="en-US" sz="1400" b="1" i="1">
              <a:solidFill>
                <a:schemeClr val="accent1"/>
              </a:solidFill>
              <a:effectLst/>
              <a:latin typeface="Arial" pitchFamily="34" charset="0"/>
            </a:endParaRPr>
          </a:p>
        </p:txBody>
      </p:sp>
      <p:sp>
        <p:nvSpPr>
          <p:cNvPr id="41" name="Text Box 39"/>
          <p:cNvSpPr txBox="1">
            <a:spLocks noChangeArrowheads="1"/>
          </p:cNvSpPr>
          <p:nvPr/>
        </p:nvSpPr>
        <p:spPr bwMode="auto">
          <a:xfrm>
            <a:off x="4772937" y="5722367"/>
            <a:ext cx="403562"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Y</a:t>
            </a:r>
            <a:endParaRPr lang="en-US" sz="1000" b="1" i="1">
              <a:solidFill>
                <a:schemeClr val="accent1"/>
              </a:solidFill>
              <a:effectLst/>
              <a:latin typeface="Arial" pitchFamily="34" charset="0"/>
            </a:endParaRPr>
          </a:p>
        </p:txBody>
      </p:sp>
      <p:cxnSp>
        <p:nvCxnSpPr>
          <p:cNvPr id="42" name="AutoShape 40"/>
          <p:cNvCxnSpPr>
            <a:cxnSpLocks noChangeShapeType="1"/>
            <a:stCxn id="10" idx="3"/>
            <a:endCxn id="15" idx="0"/>
          </p:cNvCxnSpPr>
          <p:nvPr/>
        </p:nvCxnSpPr>
        <p:spPr bwMode="auto">
          <a:xfrm>
            <a:off x="3778113" y="3639175"/>
            <a:ext cx="2912862" cy="1382723"/>
          </a:xfrm>
          <a:prstGeom prst="bentConnector2">
            <a:avLst/>
          </a:prstGeom>
          <a:noFill/>
          <a:ln w="19050">
            <a:solidFill>
              <a:schemeClr val="bg2"/>
            </a:solidFill>
            <a:miter lim="800000"/>
            <a:headEnd type="none" w="sm" len="sm"/>
            <a:tailEnd type="triangle" w="sm" len="sm"/>
          </a:ln>
          <a:effectLst/>
        </p:spPr>
      </p:cxnSp>
      <p:sp>
        <p:nvSpPr>
          <p:cNvPr id="43" name="Text Box 41"/>
          <p:cNvSpPr txBox="1">
            <a:spLocks noChangeArrowheads="1"/>
          </p:cNvSpPr>
          <p:nvPr/>
        </p:nvSpPr>
        <p:spPr bwMode="auto">
          <a:xfrm>
            <a:off x="3879441" y="3398792"/>
            <a:ext cx="400583" cy="271697"/>
          </a:xfrm>
          <a:prstGeom prst="rect">
            <a:avLst/>
          </a:prstGeom>
          <a:noFill/>
          <a:ln w="12700">
            <a:noFill/>
            <a:miter lim="800000"/>
            <a:headEnd type="none" w="sm" len="sm"/>
            <a:tailEnd type="none" w="sm" len="sm"/>
          </a:ln>
          <a:effectLst/>
        </p:spPr>
        <p:txBody>
          <a:bodyPr>
            <a:spAutoFit/>
          </a:bodyPr>
          <a:lstStyle/>
          <a:p>
            <a:pPr defTabSz="762000"/>
            <a:r>
              <a:rPr lang="en-US" sz="1400" b="1" i="1">
                <a:effectLst/>
                <a:latin typeface="Arial" pitchFamily="34" charset="0"/>
              </a:rPr>
              <a:t>N</a:t>
            </a:r>
            <a:endParaRPr lang="en-US" sz="1000" b="1" i="1">
              <a:solidFill>
                <a:schemeClr val="accent1"/>
              </a:solidFill>
              <a:effectLst/>
              <a:latin typeface="Arial" pitchFamily="34" charset="0"/>
            </a:endParaRPr>
          </a:p>
        </p:txBody>
      </p:sp>
      <p:sp>
        <p:nvSpPr>
          <p:cNvPr id="44" name="Footer Placeholder 4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78174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Differences Between 1D and Quasi 2D</a:t>
            </a:r>
          </a:p>
          <a:p>
            <a:pPr marL="0" indent="0">
              <a:buNone/>
            </a:pPr>
            <a:endParaRPr lang="en-GB" dirty="0"/>
          </a:p>
        </p:txBody>
      </p:sp>
      <p:sp>
        <p:nvSpPr>
          <p:cNvPr id="4" name="Text Box 4"/>
          <p:cNvSpPr txBox="1">
            <a:spLocks noChangeArrowheads="1"/>
          </p:cNvSpPr>
          <p:nvPr/>
        </p:nvSpPr>
        <p:spPr bwMode="auto">
          <a:xfrm>
            <a:off x="251520" y="1844824"/>
            <a:ext cx="5319712" cy="3662363"/>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b="1" dirty="0" smtClean="0">
                <a:solidFill>
                  <a:srgbClr val="FFFFFF"/>
                </a:solidFill>
                <a:effectLst>
                  <a:outerShdw blurRad="38100" dist="38100" dir="2700000" algn="tl">
                    <a:srgbClr val="000000">
                      <a:alpha val="43137"/>
                    </a:srgbClr>
                  </a:outerShdw>
                </a:effectLst>
                <a:latin typeface="Arial"/>
              </a:rPr>
              <a:t>1D</a:t>
            </a:r>
            <a:r>
              <a:rPr lang="en-GB" sz="1800" b="1" dirty="0" smtClean="0">
                <a:solidFill>
                  <a:srgbClr val="FFFFFF"/>
                </a:solidFill>
                <a:effectLst>
                  <a:outerShdw blurRad="38100" dist="38100" dir="2700000" algn="tl">
                    <a:srgbClr val="C0C0C0"/>
                  </a:outerShdw>
                </a:effectLst>
                <a:latin typeface="Arial"/>
              </a:rPr>
              <a:t>:</a:t>
            </a:r>
          </a:p>
          <a:p>
            <a:pPr marL="285750" indent="-285750" defTabSz="762000" eaLnBrk="0" hangingPunct="0">
              <a:buFont typeface="Arial" pitchFamily="34" charset="0"/>
              <a:buChar char="•"/>
            </a:pPr>
            <a:r>
              <a:rPr lang="en-GB" sz="1800" dirty="0" smtClean="0">
                <a:solidFill>
                  <a:srgbClr val="FFFFFF"/>
                </a:solidFill>
                <a:latin typeface="Arial"/>
              </a:rPr>
              <a:t>Channel and Floodplain lumped together</a:t>
            </a:r>
            <a:br>
              <a:rPr lang="en-GB" sz="1800" dirty="0" smtClean="0">
                <a:solidFill>
                  <a:srgbClr val="FFFFFF"/>
                </a:solidFill>
                <a:latin typeface="Arial"/>
              </a:rPr>
            </a:br>
            <a:r>
              <a:rPr lang="en-GB" sz="1800" dirty="0" smtClean="0">
                <a:solidFill>
                  <a:srgbClr val="FFFFFF"/>
                </a:solidFill>
                <a:latin typeface="Arial"/>
              </a:rPr>
              <a:t>in Single Cross-Section</a:t>
            </a:r>
          </a:p>
          <a:p>
            <a:pPr marL="285750" indent="-285750" defTabSz="762000" eaLnBrk="0" hangingPunct="0">
              <a:buFont typeface="Arial" pitchFamily="34" charset="0"/>
              <a:buChar char="•"/>
            </a:pPr>
            <a:r>
              <a:rPr lang="en-GB" sz="1800" dirty="0" smtClean="0">
                <a:solidFill>
                  <a:srgbClr val="FFFFFF"/>
                </a:solidFill>
                <a:latin typeface="Arial"/>
              </a:rPr>
              <a:t>One Water Level and Velocity Applies to</a:t>
            </a:r>
            <a:br>
              <a:rPr lang="en-GB" sz="1800" dirty="0" smtClean="0">
                <a:solidFill>
                  <a:srgbClr val="FFFFFF"/>
                </a:solidFill>
                <a:latin typeface="Arial"/>
              </a:rPr>
            </a:br>
            <a:r>
              <a:rPr lang="en-GB" sz="1800" dirty="0" smtClean="0">
                <a:solidFill>
                  <a:srgbClr val="FFFFFF"/>
                </a:solidFill>
                <a:latin typeface="Arial"/>
              </a:rPr>
              <a:t>both Channel and Floodplain</a:t>
            </a:r>
          </a:p>
          <a:p>
            <a:pPr defTabSz="762000" eaLnBrk="0" hangingPunct="0"/>
            <a:endParaRPr lang="en-GB" sz="1800" dirty="0" smtClean="0">
              <a:solidFill>
                <a:srgbClr val="FFFFFF"/>
              </a:solidFill>
              <a:latin typeface="Arial"/>
            </a:endParaRPr>
          </a:p>
          <a:p>
            <a:pPr defTabSz="762000" eaLnBrk="0" hangingPunct="0"/>
            <a:r>
              <a:rPr lang="en-GB" sz="1800" b="1" dirty="0" smtClean="0">
                <a:solidFill>
                  <a:srgbClr val="FFFFFF"/>
                </a:solidFill>
                <a:effectLst>
                  <a:outerShdw blurRad="38100" dist="38100" dir="2700000" algn="tl">
                    <a:srgbClr val="000000">
                      <a:alpha val="43137"/>
                    </a:srgbClr>
                  </a:outerShdw>
                </a:effectLst>
                <a:latin typeface="Arial"/>
              </a:rPr>
              <a:t>Quasi 2D:</a:t>
            </a:r>
          </a:p>
          <a:p>
            <a:pPr marL="285750" indent="-285750" defTabSz="762000">
              <a:buFont typeface="Arial" pitchFamily="34" charset="0"/>
              <a:buChar char="•"/>
            </a:pPr>
            <a:r>
              <a:rPr lang="en-GB" sz="1800" dirty="0" smtClean="0">
                <a:solidFill>
                  <a:srgbClr val="FFFFFF"/>
                </a:solidFill>
                <a:latin typeface="Arial"/>
              </a:rPr>
              <a:t>River and Floodplain Separate Flow Paths</a:t>
            </a:r>
          </a:p>
          <a:p>
            <a:pPr marL="285750" indent="-285750" defTabSz="762000">
              <a:buFont typeface="Arial" pitchFamily="34" charset="0"/>
              <a:buChar char="•"/>
            </a:pPr>
            <a:r>
              <a:rPr lang="en-GB" sz="1800" dirty="0" smtClean="0">
                <a:solidFill>
                  <a:srgbClr val="FFFFFF"/>
                </a:solidFill>
                <a:latin typeface="Arial"/>
              </a:rPr>
              <a:t>Requires Accurate and Detailed Data</a:t>
            </a:r>
          </a:p>
          <a:p>
            <a:pPr defTabSz="762000"/>
            <a:endParaRPr lang="en-GB" sz="1800" dirty="0" smtClean="0">
              <a:solidFill>
                <a:srgbClr val="FFFFFF"/>
              </a:solidFill>
              <a:latin typeface="Arial"/>
            </a:endParaRPr>
          </a:p>
          <a:p>
            <a:pPr defTabSz="762000"/>
            <a:r>
              <a:rPr lang="en-GB" sz="1800" dirty="0" smtClean="0">
                <a:solidFill>
                  <a:srgbClr val="FFFFFF"/>
                </a:solidFill>
                <a:latin typeface="Arial"/>
              </a:rPr>
              <a:t>Relevant for:</a:t>
            </a:r>
          </a:p>
          <a:p>
            <a:pPr marL="285750" indent="-285750" defTabSz="762000">
              <a:buFont typeface="Arial" pitchFamily="34" charset="0"/>
              <a:buChar char="•"/>
            </a:pPr>
            <a:r>
              <a:rPr lang="en-GB" sz="1800" dirty="0" smtClean="0">
                <a:solidFill>
                  <a:srgbClr val="FFFFFF"/>
                </a:solidFill>
                <a:latin typeface="Arial"/>
              </a:rPr>
              <a:t>Floodplain Inundation and Drainage Modelling</a:t>
            </a:r>
          </a:p>
          <a:p>
            <a:pPr marL="285750" indent="-285750" defTabSz="762000">
              <a:buFont typeface="Arial" pitchFamily="34" charset="0"/>
              <a:buChar char="•"/>
            </a:pPr>
            <a:r>
              <a:rPr lang="en-GB" sz="1800" dirty="0" smtClean="0">
                <a:solidFill>
                  <a:srgbClr val="FFFFFF"/>
                </a:solidFill>
                <a:latin typeface="Arial"/>
              </a:rPr>
              <a:t>Flood Mapping and Damage Assessments</a:t>
            </a:r>
            <a:endParaRPr lang="en-GB" sz="1800" dirty="0">
              <a:solidFill>
                <a:srgbClr val="FFFFFF"/>
              </a:solidFill>
              <a:latin typeface="Arial"/>
            </a:endParaRPr>
          </a:p>
        </p:txBody>
      </p:sp>
      <p:pic>
        <p:nvPicPr>
          <p:cNvPr id="5" name="Picture 5" descr="4"/>
          <p:cNvPicPr>
            <a:picLocks noChangeAspect="1" noChangeArrowheads="1"/>
          </p:cNvPicPr>
          <p:nvPr/>
        </p:nvPicPr>
        <p:blipFill>
          <a:blip r:embed="rId2"/>
          <a:srcRect/>
          <a:stretch>
            <a:fillRect/>
          </a:stretch>
        </p:blipFill>
        <p:spPr bwMode="auto">
          <a:xfrm>
            <a:off x="5840734" y="1533673"/>
            <a:ext cx="2979738" cy="4919663"/>
          </a:xfrm>
          <a:prstGeom prst="rect">
            <a:avLst/>
          </a:prstGeom>
          <a:noFill/>
        </p:spPr>
      </p:pic>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78174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Floodplain </a:t>
            </a:r>
            <a:r>
              <a:rPr lang="en-US" dirty="0" err="1">
                <a:solidFill>
                  <a:srgbClr val="FFFFFF"/>
                </a:solidFill>
              </a:rPr>
              <a:t>Schematisation</a:t>
            </a:r>
            <a:r>
              <a:rPr lang="en-US" dirty="0">
                <a:solidFill>
                  <a:srgbClr val="FFFFFF"/>
                </a:solidFill>
              </a:rPr>
              <a:t> Options</a:t>
            </a:r>
          </a:p>
          <a:p>
            <a:pPr marL="0" indent="0">
              <a:buNone/>
            </a:pPr>
            <a:endParaRPr lang="en-GB" dirty="0"/>
          </a:p>
        </p:txBody>
      </p:sp>
      <p:sp>
        <p:nvSpPr>
          <p:cNvPr id="4" name="Rectangle 4"/>
          <p:cNvSpPr>
            <a:spLocks noChangeArrowheads="1"/>
          </p:cNvSpPr>
          <p:nvPr/>
        </p:nvSpPr>
        <p:spPr bwMode="auto">
          <a:xfrm>
            <a:off x="1152152" y="4569296"/>
            <a:ext cx="3429000" cy="1524000"/>
          </a:xfrm>
          <a:prstGeom prst="rect">
            <a:avLst/>
          </a:prstGeom>
          <a:solidFill>
            <a:srgbClr val="AFAFAF"/>
          </a:solidFill>
          <a:ln w="12700">
            <a:solidFill>
              <a:schemeClr val="tx1"/>
            </a:solidFill>
            <a:miter lim="800000"/>
            <a:headEnd type="none" w="sm" len="sm"/>
            <a:tailEnd type="none" w="sm" len="sm"/>
          </a:ln>
          <a:effectLst/>
        </p:spPr>
        <p:txBody>
          <a:bodyPr wrap="none" anchor="ctr"/>
          <a:lstStyle/>
          <a:p>
            <a:endParaRPr lang="da-DK"/>
          </a:p>
        </p:txBody>
      </p:sp>
      <p:sp>
        <p:nvSpPr>
          <p:cNvPr id="5" name="Freeform 5"/>
          <p:cNvSpPr>
            <a:spLocks/>
          </p:cNvSpPr>
          <p:nvPr/>
        </p:nvSpPr>
        <p:spPr bwMode="auto">
          <a:xfrm>
            <a:off x="1380752" y="5102696"/>
            <a:ext cx="838200" cy="838200"/>
          </a:xfrm>
          <a:custGeom>
            <a:avLst/>
            <a:gdLst/>
            <a:ahLst/>
            <a:cxnLst>
              <a:cxn ang="0">
                <a:pos x="528" y="0"/>
              </a:cxn>
              <a:cxn ang="0">
                <a:pos x="528" y="48"/>
              </a:cxn>
              <a:cxn ang="0">
                <a:pos x="480" y="192"/>
              </a:cxn>
              <a:cxn ang="0">
                <a:pos x="432" y="432"/>
              </a:cxn>
              <a:cxn ang="0">
                <a:pos x="384" y="480"/>
              </a:cxn>
              <a:cxn ang="0">
                <a:pos x="336" y="528"/>
              </a:cxn>
              <a:cxn ang="0">
                <a:pos x="288" y="528"/>
              </a:cxn>
              <a:cxn ang="0">
                <a:pos x="240" y="528"/>
              </a:cxn>
              <a:cxn ang="0">
                <a:pos x="192" y="480"/>
              </a:cxn>
              <a:cxn ang="0">
                <a:pos x="144" y="432"/>
              </a:cxn>
              <a:cxn ang="0">
                <a:pos x="144" y="336"/>
              </a:cxn>
              <a:cxn ang="0">
                <a:pos x="96" y="192"/>
              </a:cxn>
              <a:cxn ang="0">
                <a:pos x="96" y="144"/>
              </a:cxn>
              <a:cxn ang="0">
                <a:pos x="48" y="48"/>
              </a:cxn>
              <a:cxn ang="0">
                <a:pos x="0" y="0"/>
              </a:cxn>
              <a:cxn ang="0">
                <a:pos x="528" y="0"/>
              </a:cxn>
            </a:cxnLst>
            <a:rect l="0" t="0" r="r" b="b"/>
            <a:pathLst>
              <a:path w="528" h="528">
                <a:moveTo>
                  <a:pt x="528" y="0"/>
                </a:moveTo>
                <a:lnTo>
                  <a:pt x="528" y="48"/>
                </a:lnTo>
                <a:lnTo>
                  <a:pt x="480" y="192"/>
                </a:lnTo>
                <a:lnTo>
                  <a:pt x="432" y="432"/>
                </a:lnTo>
                <a:lnTo>
                  <a:pt x="384" y="480"/>
                </a:lnTo>
                <a:lnTo>
                  <a:pt x="336" y="528"/>
                </a:lnTo>
                <a:lnTo>
                  <a:pt x="288" y="528"/>
                </a:lnTo>
                <a:lnTo>
                  <a:pt x="240" y="528"/>
                </a:lnTo>
                <a:lnTo>
                  <a:pt x="192" y="480"/>
                </a:lnTo>
                <a:lnTo>
                  <a:pt x="144" y="432"/>
                </a:lnTo>
                <a:lnTo>
                  <a:pt x="144" y="336"/>
                </a:lnTo>
                <a:lnTo>
                  <a:pt x="96" y="192"/>
                </a:lnTo>
                <a:lnTo>
                  <a:pt x="96" y="144"/>
                </a:lnTo>
                <a:lnTo>
                  <a:pt x="48" y="48"/>
                </a:lnTo>
                <a:lnTo>
                  <a:pt x="0" y="0"/>
                </a:lnTo>
                <a:lnTo>
                  <a:pt x="528" y="0"/>
                </a:lnTo>
                <a:close/>
              </a:path>
            </a:pathLst>
          </a:custGeom>
          <a:solidFill>
            <a:srgbClr val="AFFFFF"/>
          </a:solidFill>
          <a:ln w="12700" cap="flat" cmpd="sng">
            <a:solidFill>
              <a:schemeClr val="tx1"/>
            </a:solidFill>
            <a:prstDash val="solid"/>
            <a:round/>
            <a:headEnd type="none" w="sm" len="sm"/>
            <a:tailEnd type="none" w="sm" len="sm"/>
          </a:ln>
          <a:effectLst/>
        </p:spPr>
        <p:txBody>
          <a:bodyPr wrap="none" anchor="ctr"/>
          <a:lstStyle/>
          <a:p>
            <a:endParaRPr lang="da-DK"/>
          </a:p>
        </p:txBody>
      </p:sp>
      <p:sp>
        <p:nvSpPr>
          <p:cNvPr id="6" name="Freeform 6"/>
          <p:cNvSpPr>
            <a:spLocks/>
          </p:cNvSpPr>
          <p:nvPr/>
        </p:nvSpPr>
        <p:spPr bwMode="auto">
          <a:xfrm>
            <a:off x="2523752" y="5102696"/>
            <a:ext cx="1828800" cy="228600"/>
          </a:xfrm>
          <a:custGeom>
            <a:avLst/>
            <a:gdLst/>
            <a:ahLst/>
            <a:cxnLst>
              <a:cxn ang="0">
                <a:pos x="0" y="0"/>
              </a:cxn>
              <a:cxn ang="0">
                <a:pos x="1152" y="0"/>
              </a:cxn>
              <a:cxn ang="0">
                <a:pos x="1104" y="48"/>
              </a:cxn>
              <a:cxn ang="0">
                <a:pos x="1056" y="96"/>
              </a:cxn>
              <a:cxn ang="0">
                <a:pos x="1008" y="96"/>
              </a:cxn>
              <a:cxn ang="0">
                <a:pos x="960" y="96"/>
              </a:cxn>
              <a:cxn ang="0">
                <a:pos x="432" y="144"/>
              </a:cxn>
              <a:cxn ang="0">
                <a:pos x="240" y="144"/>
              </a:cxn>
              <a:cxn ang="0">
                <a:pos x="96" y="96"/>
              </a:cxn>
              <a:cxn ang="0">
                <a:pos x="0" y="0"/>
              </a:cxn>
            </a:cxnLst>
            <a:rect l="0" t="0" r="r" b="b"/>
            <a:pathLst>
              <a:path w="1152" h="144">
                <a:moveTo>
                  <a:pt x="0" y="0"/>
                </a:moveTo>
                <a:lnTo>
                  <a:pt x="1152" y="0"/>
                </a:lnTo>
                <a:lnTo>
                  <a:pt x="1104" y="48"/>
                </a:lnTo>
                <a:lnTo>
                  <a:pt x="1056" y="96"/>
                </a:lnTo>
                <a:lnTo>
                  <a:pt x="1008" y="96"/>
                </a:lnTo>
                <a:lnTo>
                  <a:pt x="960" y="96"/>
                </a:lnTo>
                <a:lnTo>
                  <a:pt x="432" y="144"/>
                </a:lnTo>
                <a:lnTo>
                  <a:pt x="240" y="144"/>
                </a:lnTo>
                <a:lnTo>
                  <a:pt x="96" y="96"/>
                </a:lnTo>
                <a:lnTo>
                  <a:pt x="0" y="0"/>
                </a:lnTo>
                <a:close/>
              </a:path>
            </a:pathLst>
          </a:custGeom>
          <a:solidFill>
            <a:srgbClr val="AFFFFF"/>
          </a:solidFill>
          <a:ln w="12700" cap="flat" cmpd="sng">
            <a:solidFill>
              <a:schemeClr val="tx1"/>
            </a:solidFill>
            <a:prstDash val="solid"/>
            <a:round/>
            <a:headEnd type="none" w="sm" len="sm"/>
            <a:tailEnd type="none" w="sm" len="sm"/>
          </a:ln>
          <a:effectLst/>
        </p:spPr>
        <p:txBody>
          <a:bodyPr wrap="none" anchor="ctr"/>
          <a:lstStyle/>
          <a:p>
            <a:endParaRPr lang="da-DK"/>
          </a:p>
        </p:txBody>
      </p:sp>
      <p:sp>
        <p:nvSpPr>
          <p:cNvPr id="7" name="Rectangle 7"/>
          <p:cNvSpPr>
            <a:spLocks noChangeArrowheads="1"/>
          </p:cNvSpPr>
          <p:nvPr/>
        </p:nvSpPr>
        <p:spPr bwMode="auto">
          <a:xfrm>
            <a:off x="5014540" y="2526183"/>
            <a:ext cx="3511550" cy="1524000"/>
          </a:xfrm>
          <a:prstGeom prst="rect">
            <a:avLst/>
          </a:prstGeom>
          <a:solidFill>
            <a:srgbClr val="AFAFAF"/>
          </a:solidFill>
          <a:ln w="12700">
            <a:solidFill>
              <a:schemeClr val="tx1"/>
            </a:solidFill>
            <a:miter lim="800000"/>
            <a:headEnd type="none" w="sm" len="sm"/>
            <a:tailEnd type="none" w="sm" len="sm"/>
          </a:ln>
          <a:effectLst/>
        </p:spPr>
        <p:txBody>
          <a:bodyPr wrap="none" anchor="ctr"/>
          <a:lstStyle/>
          <a:p>
            <a:endParaRPr lang="da-DK"/>
          </a:p>
        </p:txBody>
      </p:sp>
      <p:sp>
        <p:nvSpPr>
          <p:cNvPr id="8" name="Text Box 8"/>
          <p:cNvSpPr txBox="1">
            <a:spLocks noChangeArrowheads="1"/>
          </p:cNvSpPr>
          <p:nvPr/>
        </p:nvSpPr>
        <p:spPr bwMode="auto">
          <a:xfrm>
            <a:off x="5243140" y="2526183"/>
            <a:ext cx="762000" cy="3365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rgbClr val="FFFFFF"/>
                </a:solidFill>
                <a:latin typeface="Arial"/>
              </a:rPr>
              <a:t>River</a:t>
            </a:r>
            <a:endParaRPr lang="en-GB" sz="2400" b="1">
              <a:solidFill>
                <a:srgbClr val="FFFFFF"/>
              </a:solidFill>
              <a:latin typeface="Arial"/>
            </a:endParaRPr>
          </a:p>
        </p:txBody>
      </p:sp>
      <p:sp>
        <p:nvSpPr>
          <p:cNvPr id="9" name="Text Box 9"/>
          <p:cNvSpPr txBox="1">
            <a:spLocks noChangeArrowheads="1"/>
          </p:cNvSpPr>
          <p:nvPr/>
        </p:nvSpPr>
        <p:spPr bwMode="auto">
          <a:xfrm>
            <a:off x="6538540" y="2526183"/>
            <a:ext cx="1295400" cy="336550"/>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600" b="1" smtClean="0">
                <a:solidFill>
                  <a:srgbClr val="FFFFFF"/>
                </a:solidFill>
                <a:latin typeface="Arial"/>
              </a:rPr>
              <a:t>Floodplain</a:t>
            </a:r>
            <a:endParaRPr lang="en-GB" sz="2400" b="1">
              <a:solidFill>
                <a:srgbClr val="FFFFFF"/>
              </a:solidFill>
              <a:latin typeface="Arial"/>
            </a:endParaRPr>
          </a:p>
        </p:txBody>
      </p:sp>
      <p:sp>
        <p:nvSpPr>
          <p:cNvPr id="10" name="Rectangle 10"/>
          <p:cNvSpPr>
            <a:spLocks noChangeArrowheads="1"/>
          </p:cNvSpPr>
          <p:nvPr/>
        </p:nvSpPr>
        <p:spPr bwMode="auto">
          <a:xfrm>
            <a:off x="5005015" y="4569296"/>
            <a:ext cx="3525837" cy="1524000"/>
          </a:xfrm>
          <a:prstGeom prst="rect">
            <a:avLst/>
          </a:prstGeom>
          <a:solidFill>
            <a:srgbClr val="AFAFAF"/>
          </a:solidFill>
          <a:ln w="12700">
            <a:solidFill>
              <a:schemeClr val="tx1"/>
            </a:solidFill>
            <a:miter lim="800000"/>
            <a:headEnd type="none" w="sm" len="sm"/>
            <a:tailEnd type="none" w="sm" len="sm"/>
          </a:ln>
          <a:effectLst/>
        </p:spPr>
        <p:txBody>
          <a:bodyPr wrap="none" anchor="ctr"/>
          <a:lstStyle/>
          <a:p>
            <a:endParaRPr lang="da-DK"/>
          </a:p>
        </p:txBody>
      </p:sp>
      <p:sp>
        <p:nvSpPr>
          <p:cNvPr id="11" name="Text Box 11"/>
          <p:cNvSpPr txBox="1">
            <a:spLocks noChangeArrowheads="1"/>
          </p:cNvSpPr>
          <p:nvPr/>
        </p:nvSpPr>
        <p:spPr bwMode="auto">
          <a:xfrm>
            <a:off x="5386015" y="4569296"/>
            <a:ext cx="762000" cy="3365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rgbClr val="FFFFFF"/>
                </a:solidFill>
                <a:latin typeface="Arial"/>
              </a:rPr>
              <a:t>River</a:t>
            </a:r>
            <a:endParaRPr lang="en-GB" sz="2400" b="1">
              <a:solidFill>
                <a:srgbClr val="FFFFFF"/>
              </a:solidFill>
              <a:latin typeface="Arial"/>
            </a:endParaRPr>
          </a:p>
        </p:txBody>
      </p:sp>
      <p:sp>
        <p:nvSpPr>
          <p:cNvPr id="12" name="Text Box 12"/>
          <p:cNvSpPr txBox="1">
            <a:spLocks noChangeArrowheads="1"/>
          </p:cNvSpPr>
          <p:nvPr/>
        </p:nvSpPr>
        <p:spPr bwMode="auto">
          <a:xfrm>
            <a:off x="6681415" y="4569296"/>
            <a:ext cx="1295400" cy="336550"/>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600" b="1" smtClean="0">
                <a:solidFill>
                  <a:srgbClr val="FFFFFF"/>
                </a:solidFill>
                <a:latin typeface="Arial"/>
              </a:rPr>
              <a:t>Floodplain</a:t>
            </a:r>
            <a:endParaRPr lang="en-GB" sz="2400" b="1">
              <a:solidFill>
                <a:srgbClr val="FFFFFF"/>
              </a:solidFill>
              <a:latin typeface="Arial"/>
            </a:endParaRPr>
          </a:p>
        </p:txBody>
      </p:sp>
      <p:sp>
        <p:nvSpPr>
          <p:cNvPr id="13" name="Text Box 13"/>
          <p:cNvSpPr txBox="1">
            <a:spLocks noChangeArrowheads="1"/>
          </p:cNvSpPr>
          <p:nvPr/>
        </p:nvSpPr>
        <p:spPr bwMode="auto">
          <a:xfrm>
            <a:off x="1533152" y="4569296"/>
            <a:ext cx="762000" cy="3365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rgbClr val="FFFFFF"/>
                </a:solidFill>
                <a:latin typeface="Arial"/>
              </a:rPr>
              <a:t>River</a:t>
            </a:r>
            <a:endParaRPr lang="en-GB" sz="2400" b="1">
              <a:solidFill>
                <a:srgbClr val="FFFFFF"/>
              </a:solidFill>
              <a:latin typeface="Arial"/>
            </a:endParaRPr>
          </a:p>
        </p:txBody>
      </p:sp>
      <p:sp>
        <p:nvSpPr>
          <p:cNvPr id="14" name="Text Box 14"/>
          <p:cNvSpPr txBox="1">
            <a:spLocks noChangeArrowheads="1"/>
          </p:cNvSpPr>
          <p:nvPr/>
        </p:nvSpPr>
        <p:spPr bwMode="auto">
          <a:xfrm>
            <a:off x="2828552" y="4569296"/>
            <a:ext cx="1295400" cy="336550"/>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600" b="1" smtClean="0">
                <a:solidFill>
                  <a:srgbClr val="FFFFFF"/>
                </a:solidFill>
                <a:latin typeface="Arial"/>
              </a:rPr>
              <a:t>Floodplain</a:t>
            </a:r>
            <a:endParaRPr lang="en-GB" sz="2400" b="1">
              <a:solidFill>
                <a:srgbClr val="FFFFFF"/>
              </a:solidFill>
              <a:latin typeface="Arial"/>
            </a:endParaRPr>
          </a:p>
        </p:txBody>
      </p:sp>
      <p:sp>
        <p:nvSpPr>
          <p:cNvPr id="15" name="Rectangle 15"/>
          <p:cNvSpPr>
            <a:spLocks noChangeArrowheads="1"/>
          </p:cNvSpPr>
          <p:nvPr/>
        </p:nvSpPr>
        <p:spPr bwMode="auto">
          <a:xfrm>
            <a:off x="1152152" y="2526183"/>
            <a:ext cx="3429000" cy="1524000"/>
          </a:xfrm>
          <a:prstGeom prst="rect">
            <a:avLst/>
          </a:prstGeom>
          <a:solidFill>
            <a:srgbClr val="AFAFAF"/>
          </a:solidFill>
          <a:ln w="12700">
            <a:solidFill>
              <a:schemeClr val="tx1"/>
            </a:solidFill>
            <a:miter lim="800000"/>
            <a:headEnd type="none" w="sm" len="sm"/>
            <a:tailEnd type="none" w="sm" len="sm"/>
          </a:ln>
          <a:effectLst/>
        </p:spPr>
        <p:txBody>
          <a:bodyPr wrap="none" anchor="ctr"/>
          <a:lstStyle/>
          <a:p>
            <a:endParaRPr lang="da-DK"/>
          </a:p>
        </p:txBody>
      </p:sp>
      <p:sp>
        <p:nvSpPr>
          <p:cNvPr id="16" name="Text Box 16"/>
          <p:cNvSpPr txBox="1">
            <a:spLocks noChangeArrowheads="1"/>
          </p:cNvSpPr>
          <p:nvPr/>
        </p:nvSpPr>
        <p:spPr bwMode="auto">
          <a:xfrm>
            <a:off x="1533152" y="2526183"/>
            <a:ext cx="762000" cy="3365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rgbClr val="FFFFFF"/>
                </a:solidFill>
                <a:latin typeface="Arial"/>
              </a:rPr>
              <a:t>River</a:t>
            </a:r>
            <a:endParaRPr lang="en-GB" sz="2400" b="1">
              <a:solidFill>
                <a:srgbClr val="FFFFFF"/>
              </a:solidFill>
              <a:latin typeface="Arial"/>
            </a:endParaRPr>
          </a:p>
        </p:txBody>
      </p:sp>
      <p:sp>
        <p:nvSpPr>
          <p:cNvPr id="17" name="Text Box 17"/>
          <p:cNvSpPr txBox="1">
            <a:spLocks noChangeArrowheads="1"/>
          </p:cNvSpPr>
          <p:nvPr/>
        </p:nvSpPr>
        <p:spPr bwMode="auto">
          <a:xfrm>
            <a:off x="2828552" y="2526183"/>
            <a:ext cx="1295400" cy="701675"/>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600" b="1" smtClean="0">
                <a:solidFill>
                  <a:srgbClr val="FFFFFF"/>
                </a:solidFill>
                <a:latin typeface="Arial"/>
              </a:rPr>
              <a:t>Floodplain</a:t>
            </a:r>
            <a:br>
              <a:rPr lang="en-GB" sz="1600" b="1" smtClean="0">
                <a:solidFill>
                  <a:srgbClr val="FFFFFF"/>
                </a:solidFill>
                <a:latin typeface="Arial"/>
              </a:rPr>
            </a:br>
            <a:r>
              <a:rPr lang="en-GB" sz="2400" b="1" smtClean="0">
                <a:solidFill>
                  <a:srgbClr val="FFFFFF"/>
                </a:solidFill>
                <a:latin typeface="Arial"/>
              </a:rPr>
              <a:t>?</a:t>
            </a:r>
            <a:endParaRPr lang="en-GB" sz="2400" b="1">
              <a:solidFill>
                <a:srgbClr val="FFFFFF"/>
              </a:solidFill>
              <a:latin typeface="Arial"/>
            </a:endParaRPr>
          </a:p>
        </p:txBody>
      </p:sp>
      <p:sp>
        <p:nvSpPr>
          <p:cNvPr id="18" name="Freeform 18"/>
          <p:cNvSpPr>
            <a:spLocks/>
          </p:cNvSpPr>
          <p:nvPr/>
        </p:nvSpPr>
        <p:spPr bwMode="auto">
          <a:xfrm>
            <a:off x="1304552" y="2907183"/>
            <a:ext cx="1063625" cy="990600"/>
          </a:xfrm>
          <a:custGeom>
            <a:avLst/>
            <a:gdLst/>
            <a:ahLst/>
            <a:cxnLst>
              <a:cxn ang="0">
                <a:pos x="0" y="0"/>
              </a:cxn>
              <a:cxn ang="0">
                <a:pos x="672" y="0"/>
              </a:cxn>
              <a:cxn ang="0">
                <a:pos x="768" y="0"/>
              </a:cxn>
              <a:cxn ang="0">
                <a:pos x="768" y="96"/>
              </a:cxn>
              <a:cxn ang="0">
                <a:pos x="672" y="144"/>
              </a:cxn>
              <a:cxn ang="0">
                <a:pos x="624" y="384"/>
              </a:cxn>
              <a:cxn ang="0">
                <a:pos x="576" y="624"/>
              </a:cxn>
              <a:cxn ang="0">
                <a:pos x="528" y="864"/>
              </a:cxn>
              <a:cxn ang="0">
                <a:pos x="480" y="912"/>
              </a:cxn>
              <a:cxn ang="0">
                <a:pos x="432" y="960"/>
              </a:cxn>
              <a:cxn ang="0">
                <a:pos x="336" y="960"/>
              </a:cxn>
              <a:cxn ang="0">
                <a:pos x="240" y="864"/>
              </a:cxn>
              <a:cxn ang="0">
                <a:pos x="192" y="720"/>
              </a:cxn>
              <a:cxn ang="0">
                <a:pos x="192" y="576"/>
              </a:cxn>
              <a:cxn ang="0">
                <a:pos x="144" y="336"/>
              </a:cxn>
              <a:cxn ang="0">
                <a:pos x="48" y="144"/>
              </a:cxn>
              <a:cxn ang="0">
                <a:pos x="0" y="0"/>
              </a:cxn>
            </a:cxnLst>
            <a:rect l="0" t="0" r="r" b="b"/>
            <a:pathLst>
              <a:path w="768" h="960">
                <a:moveTo>
                  <a:pt x="0" y="0"/>
                </a:moveTo>
                <a:lnTo>
                  <a:pt x="672" y="0"/>
                </a:lnTo>
                <a:lnTo>
                  <a:pt x="768" y="0"/>
                </a:lnTo>
                <a:lnTo>
                  <a:pt x="768" y="96"/>
                </a:lnTo>
                <a:lnTo>
                  <a:pt x="672" y="144"/>
                </a:lnTo>
                <a:lnTo>
                  <a:pt x="624" y="384"/>
                </a:lnTo>
                <a:lnTo>
                  <a:pt x="576" y="624"/>
                </a:lnTo>
                <a:lnTo>
                  <a:pt x="528" y="864"/>
                </a:lnTo>
                <a:lnTo>
                  <a:pt x="480" y="912"/>
                </a:lnTo>
                <a:lnTo>
                  <a:pt x="432" y="960"/>
                </a:lnTo>
                <a:lnTo>
                  <a:pt x="336" y="960"/>
                </a:lnTo>
                <a:lnTo>
                  <a:pt x="240" y="864"/>
                </a:lnTo>
                <a:lnTo>
                  <a:pt x="192" y="720"/>
                </a:lnTo>
                <a:lnTo>
                  <a:pt x="192" y="576"/>
                </a:lnTo>
                <a:lnTo>
                  <a:pt x="144" y="336"/>
                </a:lnTo>
                <a:lnTo>
                  <a:pt x="48" y="144"/>
                </a:lnTo>
                <a:lnTo>
                  <a:pt x="0" y="0"/>
                </a:lnTo>
                <a:close/>
              </a:path>
            </a:pathLst>
          </a:custGeom>
          <a:solidFill>
            <a:schemeClr val="accent1"/>
          </a:solidFill>
          <a:ln w="12700" cap="flat" cmpd="sng">
            <a:solidFill>
              <a:schemeClr val="tx1"/>
            </a:solidFill>
            <a:prstDash val="solid"/>
            <a:round/>
            <a:headEnd type="none" w="sm" len="sm"/>
            <a:tailEnd type="none" w="sm" len="sm"/>
          </a:ln>
          <a:effectLst/>
        </p:spPr>
        <p:txBody>
          <a:bodyPr wrap="none" anchor="ctr"/>
          <a:lstStyle/>
          <a:p>
            <a:endParaRPr lang="da-DK"/>
          </a:p>
        </p:txBody>
      </p:sp>
      <p:sp>
        <p:nvSpPr>
          <p:cNvPr id="19" name="Text Box 19"/>
          <p:cNvSpPr txBox="1">
            <a:spLocks noChangeArrowheads="1"/>
          </p:cNvSpPr>
          <p:nvPr/>
        </p:nvSpPr>
        <p:spPr bwMode="auto">
          <a:xfrm>
            <a:off x="5014540" y="2157883"/>
            <a:ext cx="3511550" cy="379413"/>
          </a:xfrm>
          <a:prstGeom prst="rect">
            <a:avLst/>
          </a:prstGeom>
          <a:solidFill>
            <a:srgbClr val="B94747"/>
          </a:solidFill>
          <a:ln w="12700">
            <a:solidFill>
              <a:schemeClr val="tx1"/>
            </a:solidFill>
            <a:miter lim="800000"/>
            <a:headEnd type="none" w="sm" len="sm"/>
            <a:tailEnd type="none" w="sm" len="sm"/>
          </a:ln>
          <a:effectLst/>
        </p:spPr>
        <p:txBody>
          <a:bodyPr>
            <a:spAutoFit/>
          </a:bodyPr>
          <a:lstStyle/>
          <a:p>
            <a:pPr defTabSz="762000" eaLnBrk="0" hangingPunct="0">
              <a:spcBef>
                <a:spcPct val="50000"/>
              </a:spcBef>
            </a:pPr>
            <a:r>
              <a:rPr lang="en-GB" sz="1800" b="1" smtClean="0">
                <a:solidFill>
                  <a:srgbClr val="FFFFFF"/>
                </a:solidFill>
                <a:latin typeface="Arial"/>
              </a:rPr>
              <a:t>FP2:  Added Storage</a:t>
            </a:r>
            <a:endParaRPr lang="en-GB" sz="2400" b="1">
              <a:solidFill>
                <a:srgbClr val="FFFFFF"/>
              </a:solidFill>
              <a:latin typeface="Arial"/>
            </a:endParaRPr>
          </a:p>
        </p:txBody>
      </p:sp>
      <p:sp>
        <p:nvSpPr>
          <p:cNvPr id="20" name="Text Box 20"/>
          <p:cNvSpPr txBox="1">
            <a:spLocks noChangeArrowheads="1"/>
          </p:cNvSpPr>
          <p:nvPr/>
        </p:nvSpPr>
        <p:spPr bwMode="auto">
          <a:xfrm>
            <a:off x="1152152" y="4202583"/>
            <a:ext cx="3435350" cy="360363"/>
          </a:xfrm>
          <a:prstGeom prst="rect">
            <a:avLst/>
          </a:prstGeom>
          <a:solidFill>
            <a:srgbClr val="B94747"/>
          </a:solidFill>
          <a:ln w="12700">
            <a:solidFill>
              <a:schemeClr val="tx1"/>
            </a:solidFill>
            <a:miter lim="800000"/>
            <a:headEnd type="none" w="sm" len="sm"/>
            <a:tailEnd type="none" w="sm" len="sm"/>
          </a:ln>
          <a:effectLst/>
        </p:spPr>
        <p:txBody>
          <a:bodyPr lIns="90000" tIns="36000" rIns="18000" bIns="36000">
            <a:spAutoFit/>
          </a:bodyPr>
          <a:lstStyle/>
          <a:p>
            <a:pPr defTabSz="762000" eaLnBrk="0" hangingPunct="0">
              <a:spcBef>
                <a:spcPct val="50000"/>
              </a:spcBef>
            </a:pPr>
            <a:r>
              <a:rPr lang="en-GB" sz="1800" b="1" smtClean="0">
                <a:solidFill>
                  <a:srgbClr val="FFFFFF"/>
                </a:solidFill>
                <a:latin typeface="Arial"/>
              </a:rPr>
              <a:t>FP3: Part of the Cross-Section</a:t>
            </a:r>
            <a:endParaRPr lang="en-GB" sz="2400" b="1">
              <a:solidFill>
                <a:srgbClr val="FFFFFF"/>
              </a:solidFill>
              <a:latin typeface="Arial"/>
            </a:endParaRPr>
          </a:p>
        </p:txBody>
      </p:sp>
      <p:sp>
        <p:nvSpPr>
          <p:cNvPr id="21" name="Text Box 21"/>
          <p:cNvSpPr txBox="1">
            <a:spLocks noChangeArrowheads="1"/>
          </p:cNvSpPr>
          <p:nvPr/>
        </p:nvSpPr>
        <p:spPr bwMode="auto">
          <a:xfrm>
            <a:off x="5005015" y="4202583"/>
            <a:ext cx="3527425" cy="379413"/>
          </a:xfrm>
          <a:prstGeom prst="rect">
            <a:avLst/>
          </a:prstGeom>
          <a:solidFill>
            <a:srgbClr val="B94747"/>
          </a:solidFill>
          <a:ln w="12700">
            <a:solidFill>
              <a:schemeClr val="tx1"/>
            </a:solidFill>
            <a:miter lim="800000"/>
            <a:headEnd type="none" w="sm" len="sm"/>
            <a:tailEnd type="none" w="sm" len="sm"/>
          </a:ln>
          <a:effectLst/>
        </p:spPr>
        <p:txBody>
          <a:bodyPr>
            <a:spAutoFit/>
          </a:bodyPr>
          <a:lstStyle/>
          <a:p>
            <a:pPr defTabSz="762000" eaLnBrk="0" hangingPunct="0">
              <a:spcBef>
                <a:spcPct val="50000"/>
              </a:spcBef>
            </a:pPr>
            <a:r>
              <a:rPr lang="en-GB" sz="1800" b="1" smtClean="0">
                <a:solidFill>
                  <a:srgbClr val="FFFFFF"/>
                </a:solidFill>
                <a:latin typeface="Arial"/>
              </a:rPr>
              <a:t>FP4: Separated from the River</a:t>
            </a:r>
            <a:endParaRPr lang="en-GB" sz="2400" b="1">
              <a:solidFill>
                <a:srgbClr val="FFFFFF"/>
              </a:solidFill>
              <a:latin typeface="Arial"/>
            </a:endParaRPr>
          </a:p>
        </p:txBody>
      </p:sp>
      <p:sp>
        <p:nvSpPr>
          <p:cNvPr id="22" name="Text Box 22"/>
          <p:cNvSpPr txBox="1">
            <a:spLocks noChangeArrowheads="1"/>
          </p:cNvSpPr>
          <p:nvPr/>
        </p:nvSpPr>
        <p:spPr bwMode="auto">
          <a:xfrm>
            <a:off x="1152152" y="2157883"/>
            <a:ext cx="3429000" cy="379413"/>
          </a:xfrm>
          <a:prstGeom prst="rect">
            <a:avLst/>
          </a:prstGeom>
          <a:solidFill>
            <a:srgbClr val="B94747"/>
          </a:solidFill>
          <a:ln w="12700">
            <a:solidFill>
              <a:schemeClr val="tx1"/>
            </a:solidFill>
            <a:miter lim="800000"/>
            <a:headEnd type="none" w="sm" len="sm"/>
            <a:tailEnd type="none" w="sm" len="sm"/>
          </a:ln>
          <a:effectLst/>
        </p:spPr>
        <p:txBody>
          <a:bodyPr>
            <a:spAutoFit/>
          </a:bodyPr>
          <a:lstStyle/>
          <a:p>
            <a:pPr defTabSz="762000" eaLnBrk="0" hangingPunct="0">
              <a:spcBef>
                <a:spcPct val="50000"/>
              </a:spcBef>
            </a:pPr>
            <a:r>
              <a:rPr lang="en-GB" sz="1800" b="1" smtClean="0">
                <a:solidFill>
                  <a:srgbClr val="FFFFFF"/>
                </a:solidFill>
                <a:latin typeface="Arial"/>
              </a:rPr>
              <a:t>FP1: Ignored</a:t>
            </a:r>
            <a:endParaRPr lang="en-GB" sz="2400" b="1" dirty="0">
              <a:solidFill>
                <a:srgbClr val="FFFFFF"/>
              </a:solidFill>
              <a:latin typeface="Arial"/>
            </a:endParaRPr>
          </a:p>
        </p:txBody>
      </p:sp>
      <p:sp>
        <p:nvSpPr>
          <p:cNvPr id="23" name="Freeform 23"/>
          <p:cNvSpPr>
            <a:spLocks/>
          </p:cNvSpPr>
          <p:nvPr/>
        </p:nvSpPr>
        <p:spPr bwMode="auto">
          <a:xfrm>
            <a:off x="1304552" y="4812183"/>
            <a:ext cx="3124200" cy="1139825"/>
          </a:xfrm>
          <a:custGeom>
            <a:avLst/>
            <a:gdLst/>
            <a:ahLst/>
            <a:cxnLst>
              <a:cxn ang="0">
                <a:pos x="0" y="48"/>
              </a:cxn>
              <a:cxn ang="0">
                <a:pos x="48" y="288"/>
              </a:cxn>
              <a:cxn ang="0">
                <a:pos x="144" y="480"/>
              </a:cxn>
              <a:cxn ang="0">
                <a:pos x="192" y="720"/>
              </a:cxn>
              <a:cxn ang="0">
                <a:pos x="240" y="1008"/>
              </a:cxn>
              <a:cxn ang="0">
                <a:pos x="384" y="1104"/>
              </a:cxn>
              <a:cxn ang="0">
                <a:pos x="528" y="1008"/>
              </a:cxn>
              <a:cxn ang="0">
                <a:pos x="576" y="816"/>
              </a:cxn>
              <a:cxn ang="0">
                <a:pos x="624" y="576"/>
              </a:cxn>
              <a:cxn ang="0">
                <a:pos x="672" y="336"/>
              </a:cxn>
              <a:cxn ang="0">
                <a:pos x="768" y="240"/>
              </a:cxn>
              <a:cxn ang="0">
                <a:pos x="864" y="288"/>
              </a:cxn>
              <a:cxn ang="0">
                <a:pos x="960" y="384"/>
              </a:cxn>
              <a:cxn ang="0">
                <a:pos x="1152" y="480"/>
              </a:cxn>
              <a:cxn ang="0">
                <a:pos x="1824" y="480"/>
              </a:cxn>
              <a:cxn ang="0">
                <a:pos x="2160" y="384"/>
              </a:cxn>
              <a:cxn ang="0">
                <a:pos x="2256" y="0"/>
              </a:cxn>
            </a:cxnLst>
            <a:rect l="0" t="0" r="r" b="b"/>
            <a:pathLst>
              <a:path w="2256" h="1104">
                <a:moveTo>
                  <a:pt x="0" y="48"/>
                </a:moveTo>
                <a:cubicBezTo>
                  <a:pt x="12" y="132"/>
                  <a:pt x="24" y="216"/>
                  <a:pt x="48" y="288"/>
                </a:cubicBezTo>
                <a:cubicBezTo>
                  <a:pt x="72" y="360"/>
                  <a:pt x="120" y="408"/>
                  <a:pt x="144" y="480"/>
                </a:cubicBezTo>
                <a:cubicBezTo>
                  <a:pt x="168" y="552"/>
                  <a:pt x="176" y="632"/>
                  <a:pt x="192" y="720"/>
                </a:cubicBezTo>
                <a:cubicBezTo>
                  <a:pt x="208" y="808"/>
                  <a:pt x="208" y="944"/>
                  <a:pt x="240" y="1008"/>
                </a:cubicBezTo>
                <a:cubicBezTo>
                  <a:pt x="272" y="1072"/>
                  <a:pt x="336" y="1104"/>
                  <a:pt x="384" y="1104"/>
                </a:cubicBezTo>
                <a:cubicBezTo>
                  <a:pt x="432" y="1104"/>
                  <a:pt x="496" y="1056"/>
                  <a:pt x="528" y="1008"/>
                </a:cubicBezTo>
                <a:cubicBezTo>
                  <a:pt x="560" y="960"/>
                  <a:pt x="560" y="888"/>
                  <a:pt x="576" y="816"/>
                </a:cubicBezTo>
                <a:cubicBezTo>
                  <a:pt x="592" y="744"/>
                  <a:pt x="608" y="656"/>
                  <a:pt x="624" y="576"/>
                </a:cubicBezTo>
                <a:cubicBezTo>
                  <a:pt x="640" y="496"/>
                  <a:pt x="648" y="392"/>
                  <a:pt x="672" y="336"/>
                </a:cubicBezTo>
                <a:cubicBezTo>
                  <a:pt x="696" y="280"/>
                  <a:pt x="736" y="248"/>
                  <a:pt x="768" y="240"/>
                </a:cubicBezTo>
                <a:cubicBezTo>
                  <a:pt x="800" y="232"/>
                  <a:pt x="832" y="264"/>
                  <a:pt x="864" y="288"/>
                </a:cubicBezTo>
                <a:cubicBezTo>
                  <a:pt x="896" y="312"/>
                  <a:pt x="912" y="352"/>
                  <a:pt x="960" y="384"/>
                </a:cubicBezTo>
                <a:cubicBezTo>
                  <a:pt x="1008" y="416"/>
                  <a:pt x="1008" y="464"/>
                  <a:pt x="1152" y="480"/>
                </a:cubicBezTo>
                <a:cubicBezTo>
                  <a:pt x="1296" y="496"/>
                  <a:pt x="1656" y="496"/>
                  <a:pt x="1824" y="480"/>
                </a:cubicBezTo>
                <a:cubicBezTo>
                  <a:pt x="1992" y="464"/>
                  <a:pt x="2088" y="464"/>
                  <a:pt x="2160" y="384"/>
                </a:cubicBezTo>
                <a:cubicBezTo>
                  <a:pt x="2232" y="304"/>
                  <a:pt x="2244" y="152"/>
                  <a:pt x="2256" y="0"/>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da-DK"/>
          </a:p>
        </p:txBody>
      </p:sp>
      <p:sp>
        <p:nvSpPr>
          <p:cNvPr id="24" name="Rectangle 24"/>
          <p:cNvSpPr>
            <a:spLocks noChangeArrowheads="1"/>
          </p:cNvSpPr>
          <p:nvPr/>
        </p:nvSpPr>
        <p:spPr bwMode="auto">
          <a:xfrm>
            <a:off x="7986340" y="2678583"/>
            <a:ext cx="228600" cy="304800"/>
          </a:xfrm>
          <a:prstGeom prst="rect">
            <a:avLst/>
          </a:prstGeom>
          <a:solidFill>
            <a:srgbClr val="AFAFAF"/>
          </a:solidFill>
          <a:ln w="12700">
            <a:noFill/>
            <a:miter lim="800000"/>
            <a:headEnd type="none" w="sm" len="sm"/>
            <a:tailEnd type="none" w="sm" len="sm"/>
          </a:ln>
          <a:effectLst/>
        </p:spPr>
        <p:txBody>
          <a:bodyPr wrap="none" anchor="ctr"/>
          <a:lstStyle/>
          <a:p>
            <a:endParaRPr lang="da-DK"/>
          </a:p>
        </p:txBody>
      </p:sp>
      <p:sp>
        <p:nvSpPr>
          <p:cNvPr id="25" name="Freeform 25"/>
          <p:cNvSpPr>
            <a:spLocks/>
          </p:cNvSpPr>
          <p:nvPr/>
        </p:nvSpPr>
        <p:spPr bwMode="auto">
          <a:xfrm>
            <a:off x="6148015" y="4950296"/>
            <a:ext cx="2057400" cy="381000"/>
          </a:xfrm>
          <a:custGeom>
            <a:avLst/>
            <a:gdLst/>
            <a:ahLst/>
            <a:cxnLst>
              <a:cxn ang="0">
                <a:pos x="48" y="0"/>
              </a:cxn>
              <a:cxn ang="0">
                <a:pos x="192" y="48"/>
              </a:cxn>
              <a:cxn ang="0">
                <a:pos x="288" y="96"/>
              </a:cxn>
              <a:cxn ang="0">
                <a:pos x="672" y="96"/>
              </a:cxn>
              <a:cxn ang="0">
                <a:pos x="1296" y="96"/>
              </a:cxn>
              <a:cxn ang="0">
                <a:pos x="1248" y="144"/>
              </a:cxn>
              <a:cxn ang="0">
                <a:pos x="1200" y="192"/>
              </a:cxn>
              <a:cxn ang="0">
                <a:pos x="768" y="240"/>
              </a:cxn>
              <a:cxn ang="0">
                <a:pos x="384" y="240"/>
              </a:cxn>
              <a:cxn ang="0">
                <a:pos x="192" y="144"/>
              </a:cxn>
              <a:cxn ang="0">
                <a:pos x="144" y="96"/>
              </a:cxn>
              <a:cxn ang="0">
                <a:pos x="0" y="48"/>
              </a:cxn>
            </a:cxnLst>
            <a:rect l="0" t="0" r="r" b="b"/>
            <a:pathLst>
              <a:path w="1296" h="240">
                <a:moveTo>
                  <a:pt x="48" y="0"/>
                </a:moveTo>
                <a:lnTo>
                  <a:pt x="192" y="48"/>
                </a:lnTo>
                <a:lnTo>
                  <a:pt x="288" y="96"/>
                </a:lnTo>
                <a:lnTo>
                  <a:pt x="672" y="96"/>
                </a:lnTo>
                <a:lnTo>
                  <a:pt x="1296" y="96"/>
                </a:lnTo>
                <a:lnTo>
                  <a:pt x="1248" y="144"/>
                </a:lnTo>
                <a:lnTo>
                  <a:pt x="1200" y="192"/>
                </a:lnTo>
                <a:lnTo>
                  <a:pt x="768" y="240"/>
                </a:lnTo>
                <a:lnTo>
                  <a:pt x="384" y="240"/>
                </a:lnTo>
                <a:lnTo>
                  <a:pt x="192" y="144"/>
                </a:lnTo>
                <a:lnTo>
                  <a:pt x="144" y="96"/>
                </a:lnTo>
                <a:lnTo>
                  <a:pt x="0" y="48"/>
                </a:lnTo>
              </a:path>
            </a:pathLst>
          </a:custGeom>
          <a:solidFill>
            <a:srgbClr val="AFFFFF"/>
          </a:solidFill>
          <a:ln w="12700" cap="flat" cmpd="sng">
            <a:solidFill>
              <a:schemeClr val="tx1"/>
            </a:solidFill>
            <a:prstDash val="solid"/>
            <a:round/>
            <a:headEnd type="none" w="sm" len="sm"/>
            <a:tailEnd type="none" w="sm" len="sm"/>
          </a:ln>
          <a:effectLst/>
        </p:spPr>
        <p:txBody>
          <a:bodyPr wrap="none" anchor="ctr"/>
          <a:lstStyle/>
          <a:p>
            <a:endParaRPr lang="da-DK"/>
          </a:p>
        </p:txBody>
      </p:sp>
      <p:sp>
        <p:nvSpPr>
          <p:cNvPr id="26" name="Freeform 26"/>
          <p:cNvSpPr>
            <a:spLocks/>
          </p:cNvSpPr>
          <p:nvPr/>
        </p:nvSpPr>
        <p:spPr bwMode="auto">
          <a:xfrm>
            <a:off x="5157415" y="4950296"/>
            <a:ext cx="1063625" cy="990600"/>
          </a:xfrm>
          <a:custGeom>
            <a:avLst/>
            <a:gdLst/>
            <a:ahLst/>
            <a:cxnLst>
              <a:cxn ang="0">
                <a:pos x="0" y="0"/>
              </a:cxn>
              <a:cxn ang="0">
                <a:pos x="672" y="0"/>
              </a:cxn>
              <a:cxn ang="0">
                <a:pos x="768" y="0"/>
              </a:cxn>
              <a:cxn ang="0">
                <a:pos x="768" y="96"/>
              </a:cxn>
              <a:cxn ang="0">
                <a:pos x="672" y="144"/>
              </a:cxn>
              <a:cxn ang="0">
                <a:pos x="624" y="384"/>
              </a:cxn>
              <a:cxn ang="0">
                <a:pos x="576" y="624"/>
              </a:cxn>
              <a:cxn ang="0">
                <a:pos x="528" y="864"/>
              </a:cxn>
              <a:cxn ang="0">
                <a:pos x="480" y="912"/>
              </a:cxn>
              <a:cxn ang="0">
                <a:pos x="432" y="960"/>
              </a:cxn>
              <a:cxn ang="0">
                <a:pos x="336" y="960"/>
              </a:cxn>
              <a:cxn ang="0">
                <a:pos x="240" y="864"/>
              </a:cxn>
              <a:cxn ang="0">
                <a:pos x="192" y="720"/>
              </a:cxn>
              <a:cxn ang="0">
                <a:pos x="192" y="576"/>
              </a:cxn>
              <a:cxn ang="0">
                <a:pos x="144" y="336"/>
              </a:cxn>
              <a:cxn ang="0">
                <a:pos x="48" y="144"/>
              </a:cxn>
              <a:cxn ang="0">
                <a:pos x="0" y="0"/>
              </a:cxn>
            </a:cxnLst>
            <a:rect l="0" t="0" r="r" b="b"/>
            <a:pathLst>
              <a:path w="768" h="960">
                <a:moveTo>
                  <a:pt x="0" y="0"/>
                </a:moveTo>
                <a:lnTo>
                  <a:pt x="672" y="0"/>
                </a:lnTo>
                <a:lnTo>
                  <a:pt x="768" y="0"/>
                </a:lnTo>
                <a:lnTo>
                  <a:pt x="768" y="96"/>
                </a:lnTo>
                <a:lnTo>
                  <a:pt x="672" y="144"/>
                </a:lnTo>
                <a:lnTo>
                  <a:pt x="624" y="384"/>
                </a:lnTo>
                <a:lnTo>
                  <a:pt x="576" y="624"/>
                </a:lnTo>
                <a:lnTo>
                  <a:pt x="528" y="864"/>
                </a:lnTo>
                <a:lnTo>
                  <a:pt x="480" y="912"/>
                </a:lnTo>
                <a:lnTo>
                  <a:pt x="432" y="960"/>
                </a:lnTo>
                <a:lnTo>
                  <a:pt x="336" y="960"/>
                </a:lnTo>
                <a:lnTo>
                  <a:pt x="240" y="864"/>
                </a:lnTo>
                <a:lnTo>
                  <a:pt x="192" y="720"/>
                </a:lnTo>
                <a:lnTo>
                  <a:pt x="192" y="576"/>
                </a:lnTo>
                <a:lnTo>
                  <a:pt x="144" y="336"/>
                </a:lnTo>
                <a:lnTo>
                  <a:pt x="48" y="144"/>
                </a:lnTo>
                <a:lnTo>
                  <a:pt x="0" y="0"/>
                </a:lnTo>
                <a:close/>
              </a:path>
            </a:pathLst>
          </a:custGeom>
          <a:solidFill>
            <a:srgbClr val="AFFFFF"/>
          </a:solidFill>
          <a:ln w="12700" cap="flat" cmpd="sng">
            <a:solidFill>
              <a:schemeClr val="tx1"/>
            </a:solidFill>
            <a:prstDash val="solid"/>
            <a:round/>
            <a:headEnd type="none" w="sm" len="sm"/>
            <a:tailEnd type="none" w="sm" len="sm"/>
          </a:ln>
          <a:effectLst/>
        </p:spPr>
        <p:txBody>
          <a:bodyPr wrap="none" anchor="ctr"/>
          <a:lstStyle/>
          <a:p>
            <a:endParaRPr lang="da-DK"/>
          </a:p>
        </p:txBody>
      </p:sp>
      <p:sp>
        <p:nvSpPr>
          <p:cNvPr id="27" name="Freeform 27"/>
          <p:cNvSpPr>
            <a:spLocks/>
          </p:cNvSpPr>
          <p:nvPr/>
        </p:nvSpPr>
        <p:spPr bwMode="auto">
          <a:xfrm>
            <a:off x="5157415" y="4797896"/>
            <a:ext cx="3124200" cy="1139825"/>
          </a:xfrm>
          <a:custGeom>
            <a:avLst/>
            <a:gdLst/>
            <a:ahLst/>
            <a:cxnLst>
              <a:cxn ang="0">
                <a:pos x="0" y="48"/>
              </a:cxn>
              <a:cxn ang="0">
                <a:pos x="48" y="288"/>
              </a:cxn>
              <a:cxn ang="0">
                <a:pos x="144" y="480"/>
              </a:cxn>
              <a:cxn ang="0">
                <a:pos x="192" y="720"/>
              </a:cxn>
              <a:cxn ang="0">
                <a:pos x="240" y="1008"/>
              </a:cxn>
              <a:cxn ang="0">
                <a:pos x="384" y="1104"/>
              </a:cxn>
              <a:cxn ang="0">
                <a:pos x="528" y="1008"/>
              </a:cxn>
              <a:cxn ang="0">
                <a:pos x="576" y="816"/>
              </a:cxn>
              <a:cxn ang="0">
                <a:pos x="624" y="576"/>
              </a:cxn>
              <a:cxn ang="0">
                <a:pos x="672" y="336"/>
              </a:cxn>
              <a:cxn ang="0">
                <a:pos x="768" y="240"/>
              </a:cxn>
              <a:cxn ang="0">
                <a:pos x="864" y="288"/>
              </a:cxn>
              <a:cxn ang="0">
                <a:pos x="960" y="384"/>
              </a:cxn>
              <a:cxn ang="0">
                <a:pos x="1152" y="480"/>
              </a:cxn>
              <a:cxn ang="0">
                <a:pos x="1824" y="480"/>
              </a:cxn>
              <a:cxn ang="0">
                <a:pos x="2160" y="384"/>
              </a:cxn>
              <a:cxn ang="0">
                <a:pos x="2256" y="0"/>
              </a:cxn>
            </a:cxnLst>
            <a:rect l="0" t="0" r="r" b="b"/>
            <a:pathLst>
              <a:path w="2256" h="1104">
                <a:moveTo>
                  <a:pt x="0" y="48"/>
                </a:moveTo>
                <a:cubicBezTo>
                  <a:pt x="12" y="132"/>
                  <a:pt x="24" y="216"/>
                  <a:pt x="48" y="288"/>
                </a:cubicBezTo>
                <a:cubicBezTo>
                  <a:pt x="72" y="360"/>
                  <a:pt x="120" y="408"/>
                  <a:pt x="144" y="480"/>
                </a:cubicBezTo>
                <a:cubicBezTo>
                  <a:pt x="168" y="552"/>
                  <a:pt x="176" y="632"/>
                  <a:pt x="192" y="720"/>
                </a:cubicBezTo>
                <a:cubicBezTo>
                  <a:pt x="208" y="808"/>
                  <a:pt x="208" y="944"/>
                  <a:pt x="240" y="1008"/>
                </a:cubicBezTo>
                <a:cubicBezTo>
                  <a:pt x="272" y="1072"/>
                  <a:pt x="336" y="1104"/>
                  <a:pt x="384" y="1104"/>
                </a:cubicBezTo>
                <a:cubicBezTo>
                  <a:pt x="432" y="1104"/>
                  <a:pt x="496" y="1056"/>
                  <a:pt x="528" y="1008"/>
                </a:cubicBezTo>
                <a:cubicBezTo>
                  <a:pt x="560" y="960"/>
                  <a:pt x="560" y="888"/>
                  <a:pt x="576" y="816"/>
                </a:cubicBezTo>
                <a:cubicBezTo>
                  <a:pt x="592" y="744"/>
                  <a:pt x="608" y="656"/>
                  <a:pt x="624" y="576"/>
                </a:cubicBezTo>
                <a:cubicBezTo>
                  <a:pt x="640" y="496"/>
                  <a:pt x="648" y="392"/>
                  <a:pt x="672" y="336"/>
                </a:cubicBezTo>
                <a:cubicBezTo>
                  <a:pt x="696" y="280"/>
                  <a:pt x="736" y="248"/>
                  <a:pt x="768" y="240"/>
                </a:cubicBezTo>
                <a:cubicBezTo>
                  <a:pt x="800" y="232"/>
                  <a:pt x="832" y="264"/>
                  <a:pt x="864" y="288"/>
                </a:cubicBezTo>
                <a:cubicBezTo>
                  <a:pt x="896" y="312"/>
                  <a:pt x="912" y="352"/>
                  <a:pt x="960" y="384"/>
                </a:cubicBezTo>
                <a:cubicBezTo>
                  <a:pt x="1008" y="416"/>
                  <a:pt x="1008" y="464"/>
                  <a:pt x="1152" y="480"/>
                </a:cubicBezTo>
                <a:cubicBezTo>
                  <a:pt x="1296" y="496"/>
                  <a:pt x="1656" y="496"/>
                  <a:pt x="1824" y="480"/>
                </a:cubicBezTo>
                <a:cubicBezTo>
                  <a:pt x="1992" y="464"/>
                  <a:pt x="2088" y="464"/>
                  <a:pt x="2160" y="384"/>
                </a:cubicBezTo>
                <a:cubicBezTo>
                  <a:pt x="2232" y="304"/>
                  <a:pt x="2244" y="152"/>
                  <a:pt x="2256" y="0"/>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da-DK"/>
          </a:p>
        </p:txBody>
      </p:sp>
      <p:sp>
        <p:nvSpPr>
          <p:cNvPr id="28" name="Line 28"/>
          <p:cNvSpPr>
            <a:spLocks noChangeShapeType="1"/>
          </p:cNvSpPr>
          <p:nvPr/>
        </p:nvSpPr>
        <p:spPr bwMode="auto">
          <a:xfrm>
            <a:off x="6071815" y="5483696"/>
            <a:ext cx="457200" cy="0"/>
          </a:xfrm>
          <a:prstGeom prst="line">
            <a:avLst/>
          </a:prstGeom>
          <a:noFill/>
          <a:ln w="19050">
            <a:solidFill>
              <a:schemeClr val="hlink"/>
            </a:solidFill>
            <a:round/>
            <a:headEnd type="triangle" w="med" len="med"/>
            <a:tailEnd type="triangle" w="med" len="med"/>
          </a:ln>
          <a:effectLst/>
        </p:spPr>
        <p:txBody>
          <a:bodyPr wrap="none" anchor="ctr"/>
          <a:lstStyle/>
          <a:p>
            <a:endParaRPr lang="da-DK"/>
          </a:p>
        </p:txBody>
      </p:sp>
      <p:sp>
        <p:nvSpPr>
          <p:cNvPr id="29" name="Text Box 29"/>
          <p:cNvSpPr txBox="1">
            <a:spLocks noChangeArrowheads="1"/>
          </p:cNvSpPr>
          <p:nvPr/>
        </p:nvSpPr>
        <p:spPr bwMode="auto">
          <a:xfrm>
            <a:off x="5995615" y="5483696"/>
            <a:ext cx="1143000" cy="58102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rgbClr val="FFFFFF"/>
                </a:solidFill>
                <a:latin typeface="Arial"/>
              </a:rPr>
              <a:t>Link</a:t>
            </a:r>
            <a:br>
              <a:rPr lang="en-GB" sz="1600" b="1" smtClean="0">
                <a:solidFill>
                  <a:srgbClr val="FFFFFF"/>
                </a:solidFill>
                <a:latin typeface="Arial"/>
              </a:rPr>
            </a:br>
            <a:r>
              <a:rPr lang="en-GB" sz="1600" b="1" smtClean="0">
                <a:solidFill>
                  <a:srgbClr val="FFFFFF"/>
                </a:solidFill>
                <a:latin typeface="Arial"/>
              </a:rPr>
              <a:t>channel</a:t>
            </a:r>
            <a:endParaRPr lang="en-GB" sz="2400">
              <a:solidFill>
                <a:srgbClr val="FFFFFF"/>
              </a:solidFill>
              <a:latin typeface="Arial"/>
            </a:endParaRPr>
          </a:p>
        </p:txBody>
      </p:sp>
      <p:sp>
        <p:nvSpPr>
          <p:cNvPr id="30" name="Freeform 30"/>
          <p:cNvSpPr>
            <a:spLocks/>
          </p:cNvSpPr>
          <p:nvPr/>
        </p:nvSpPr>
        <p:spPr bwMode="auto">
          <a:xfrm>
            <a:off x="6333752" y="3059583"/>
            <a:ext cx="1828800" cy="228600"/>
          </a:xfrm>
          <a:custGeom>
            <a:avLst/>
            <a:gdLst/>
            <a:ahLst/>
            <a:cxnLst>
              <a:cxn ang="0">
                <a:pos x="0" y="0"/>
              </a:cxn>
              <a:cxn ang="0">
                <a:pos x="1152" y="0"/>
              </a:cxn>
              <a:cxn ang="0">
                <a:pos x="1104" y="48"/>
              </a:cxn>
              <a:cxn ang="0">
                <a:pos x="1056" y="96"/>
              </a:cxn>
              <a:cxn ang="0">
                <a:pos x="1008" y="96"/>
              </a:cxn>
              <a:cxn ang="0">
                <a:pos x="960" y="96"/>
              </a:cxn>
              <a:cxn ang="0">
                <a:pos x="432" y="144"/>
              </a:cxn>
              <a:cxn ang="0">
                <a:pos x="240" y="144"/>
              </a:cxn>
              <a:cxn ang="0">
                <a:pos x="96" y="96"/>
              </a:cxn>
              <a:cxn ang="0">
                <a:pos x="0" y="0"/>
              </a:cxn>
            </a:cxnLst>
            <a:rect l="0" t="0" r="r" b="b"/>
            <a:pathLst>
              <a:path w="1152" h="144">
                <a:moveTo>
                  <a:pt x="0" y="0"/>
                </a:moveTo>
                <a:lnTo>
                  <a:pt x="1152" y="0"/>
                </a:lnTo>
                <a:lnTo>
                  <a:pt x="1104" y="48"/>
                </a:lnTo>
                <a:lnTo>
                  <a:pt x="1056" y="96"/>
                </a:lnTo>
                <a:lnTo>
                  <a:pt x="1008" y="96"/>
                </a:lnTo>
                <a:lnTo>
                  <a:pt x="960" y="96"/>
                </a:lnTo>
                <a:lnTo>
                  <a:pt x="432" y="144"/>
                </a:lnTo>
                <a:lnTo>
                  <a:pt x="240" y="144"/>
                </a:lnTo>
                <a:lnTo>
                  <a:pt x="96" y="96"/>
                </a:lnTo>
                <a:lnTo>
                  <a:pt x="0" y="0"/>
                </a:lnTo>
                <a:close/>
              </a:path>
            </a:pathLst>
          </a:custGeom>
          <a:solidFill>
            <a:schemeClr val="accent1"/>
          </a:solidFill>
          <a:ln w="12700" cap="flat" cmpd="sng">
            <a:solidFill>
              <a:schemeClr val="tx1"/>
            </a:solidFill>
            <a:prstDash val="solid"/>
            <a:round/>
            <a:headEnd type="none" w="sm" len="sm"/>
            <a:tailEnd type="none" w="sm" len="sm"/>
          </a:ln>
          <a:effectLst/>
        </p:spPr>
        <p:txBody>
          <a:bodyPr wrap="none" anchor="ctr"/>
          <a:lstStyle/>
          <a:p>
            <a:endParaRPr lang="da-DK"/>
          </a:p>
        </p:txBody>
      </p:sp>
      <p:sp>
        <p:nvSpPr>
          <p:cNvPr id="31" name="Freeform 31"/>
          <p:cNvSpPr>
            <a:spLocks/>
          </p:cNvSpPr>
          <p:nvPr/>
        </p:nvSpPr>
        <p:spPr bwMode="auto">
          <a:xfrm>
            <a:off x="5176465" y="3059583"/>
            <a:ext cx="838200" cy="838200"/>
          </a:xfrm>
          <a:custGeom>
            <a:avLst/>
            <a:gdLst/>
            <a:ahLst/>
            <a:cxnLst>
              <a:cxn ang="0">
                <a:pos x="528" y="0"/>
              </a:cxn>
              <a:cxn ang="0">
                <a:pos x="528" y="48"/>
              </a:cxn>
              <a:cxn ang="0">
                <a:pos x="480" y="192"/>
              </a:cxn>
              <a:cxn ang="0">
                <a:pos x="432" y="432"/>
              </a:cxn>
              <a:cxn ang="0">
                <a:pos x="384" y="480"/>
              </a:cxn>
              <a:cxn ang="0">
                <a:pos x="336" y="528"/>
              </a:cxn>
              <a:cxn ang="0">
                <a:pos x="288" y="528"/>
              </a:cxn>
              <a:cxn ang="0">
                <a:pos x="240" y="528"/>
              </a:cxn>
              <a:cxn ang="0">
                <a:pos x="192" y="480"/>
              </a:cxn>
              <a:cxn ang="0">
                <a:pos x="144" y="432"/>
              </a:cxn>
              <a:cxn ang="0">
                <a:pos x="144" y="336"/>
              </a:cxn>
              <a:cxn ang="0">
                <a:pos x="96" y="192"/>
              </a:cxn>
              <a:cxn ang="0">
                <a:pos x="96" y="144"/>
              </a:cxn>
              <a:cxn ang="0">
                <a:pos x="48" y="48"/>
              </a:cxn>
              <a:cxn ang="0">
                <a:pos x="0" y="0"/>
              </a:cxn>
              <a:cxn ang="0">
                <a:pos x="528" y="0"/>
              </a:cxn>
            </a:cxnLst>
            <a:rect l="0" t="0" r="r" b="b"/>
            <a:pathLst>
              <a:path w="528" h="528">
                <a:moveTo>
                  <a:pt x="528" y="0"/>
                </a:moveTo>
                <a:lnTo>
                  <a:pt x="528" y="48"/>
                </a:lnTo>
                <a:lnTo>
                  <a:pt x="480" y="192"/>
                </a:lnTo>
                <a:lnTo>
                  <a:pt x="432" y="432"/>
                </a:lnTo>
                <a:lnTo>
                  <a:pt x="384" y="480"/>
                </a:lnTo>
                <a:lnTo>
                  <a:pt x="336" y="528"/>
                </a:lnTo>
                <a:lnTo>
                  <a:pt x="288" y="528"/>
                </a:lnTo>
                <a:lnTo>
                  <a:pt x="240" y="528"/>
                </a:lnTo>
                <a:lnTo>
                  <a:pt x="192" y="480"/>
                </a:lnTo>
                <a:lnTo>
                  <a:pt x="144" y="432"/>
                </a:lnTo>
                <a:lnTo>
                  <a:pt x="144" y="336"/>
                </a:lnTo>
                <a:lnTo>
                  <a:pt x="96" y="192"/>
                </a:lnTo>
                <a:lnTo>
                  <a:pt x="96" y="144"/>
                </a:lnTo>
                <a:lnTo>
                  <a:pt x="48" y="48"/>
                </a:lnTo>
                <a:lnTo>
                  <a:pt x="0" y="0"/>
                </a:lnTo>
                <a:lnTo>
                  <a:pt x="528" y="0"/>
                </a:lnTo>
                <a:close/>
              </a:path>
            </a:pathLst>
          </a:custGeom>
          <a:solidFill>
            <a:schemeClr val="accent1"/>
          </a:solidFill>
          <a:ln w="12700" cap="flat" cmpd="sng">
            <a:solidFill>
              <a:schemeClr val="tx1"/>
            </a:solidFill>
            <a:prstDash val="solid"/>
            <a:round/>
            <a:headEnd type="none" w="sm" len="sm"/>
            <a:tailEnd type="none" w="sm" len="sm"/>
          </a:ln>
          <a:effectLst/>
        </p:spPr>
        <p:txBody>
          <a:bodyPr wrap="none" anchor="ctr"/>
          <a:lstStyle/>
          <a:p>
            <a:endParaRPr lang="da-DK"/>
          </a:p>
        </p:txBody>
      </p:sp>
      <p:sp>
        <p:nvSpPr>
          <p:cNvPr id="32" name="Rectangle 32"/>
          <p:cNvSpPr>
            <a:spLocks noChangeArrowheads="1"/>
          </p:cNvSpPr>
          <p:nvPr/>
        </p:nvSpPr>
        <p:spPr bwMode="auto">
          <a:xfrm>
            <a:off x="6005140" y="2907183"/>
            <a:ext cx="152400" cy="304800"/>
          </a:xfrm>
          <a:prstGeom prst="rect">
            <a:avLst/>
          </a:prstGeom>
          <a:noFill/>
          <a:ln w="12700">
            <a:noFill/>
            <a:miter lim="800000"/>
            <a:headEnd type="none" w="sm" len="sm"/>
            <a:tailEnd type="none" w="sm" len="sm"/>
          </a:ln>
          <a:effectLst/>
        </p:spPr>
        <p:txBody>
          <a:bodyPr wrap="none" anchor="ctr"/>
          <a:lstStyle/>
          <a:p>
            <a:pPr algn="ctr" defTabSz="762000" eaLnBrk="0" hangingPunct="0"/>
            <a:endParaRPr lang="en-AU" sz="2400">
              <a:solidFill>
                <a:schemeClr val="bg2"/>
              </a:solidFill>
              <a:latin typeface="Arial" charset="0"/>
            </a:endParaRPr>
          </a:p>
        </p:txBody>
      </p:sp>
      <p:sp>
        <p:nvSpPr>
          <p:cNvPr id="33" name="Freeform 33"/>
          <p:cNvSpPr>
            <a:spLocks/>
          </p:cNvSpPr>
          <p:nvPr/>
        </p:nvSpPr>
        <p:spPr bwMode="auto">
          <a:xfrm>
            <a:off x="5100265" y="2830983"/>
            <a:ext cx="1066800" cy="1092200"/>
          </a:xfrm>
          <a:custGeom>
            <a:avLst/>
            <a:gdLst/>
            <a:ahLst/>
            <a:cxnLst>
              <a:cxn ang="0">
                <a:pos x="0" y="0"/>
              </a:cxn>
              <a:cxn ang="0">
                <a:pos x="48" y="144"/>
              </a:cxn>
              <a:cxn ang="0">
                <a:pos x="96" y="192"/>
              </a:cxn>
              <a:cxn ang="0">
                <a:pos x="144" y="336"/>
              </a:cxn>
              <a:cxn ang="0">
                <a:pos x="192" y="576"/>
              </a:cxn>
              <a:cxn ang="0">
                <a:pos x="288" y="672"/>
              </a:cxn>
              <a:cxn ang="0">
                <a:pos x="384" y="672"/>
              </a:cxn>
              <a:cxn ang="0">
                <a:pos x="480" y="576"/>
              </a:cxn>
              <a:cxn ang="0">
                <a:pos x="528" y="432"/>
              </a:cxn>
              <a:cxn ang="0">
                <a:pos x="576" y="192"/>
              </a:cxn>
              <a:cxn ang="0">
                <a:pos x="624" y="144"/>
              </a:cxn>
              <a:cxn ang="0">
                <a:pos x="672" y="96"/>
              </a:cxn>
            </a:cxnLst>
            <a:rect l="0" t="0" r="r" b="b"/>
            <a:pathLst>
              <a:path w="672" h="688">
                <a:moveTo>
                  <a:pt x="0" y="0"/>
                </a:moveTo>
                <a:cubicBezTo>
                  <a:pt x="16" y="56"/>
                  <a:pt x="32" y="112"/>
                  <a:pt x="48" y="144"/>
                </a:cubicBezTo>
                <a:cubicBezTo>
                  <a:pt x="64" y="176"/>
                  <a:pt x="80" y="160"/>
                  <a:pt x="96" y="192"/>
                </a:cubicBezTo>
                <a:cubicBezTo>
                  <a:pt x="112" y="224"/>
                  <a:pt x="128" y="272"/>
                  <a:pt x="144" y="336"/>
                </a:cubicBezTo>
                <a:cubicBezTo>
                  <a:pt x="160" y="400"/>
                  <a:pt x="168" y="520"/>
                  <a:pt x="192" y="576"/>
                </a:cubicBezTo>
                <a:cubicBezTo>
                  <a:pt x="216" y="632"/>
                  <a:pt x="256" y="656"/>
                  <a:pt x="288" y="672"/>
                </a:cubicBezTo>
                <a:cubicBezTo>
                  <a:pt x="320" y="688"/>
                  <a:pt x="352" y="688"/>
                  <a:pt x="384" y="672"/>
                </a:cubicBezTo>
                <a:cubicBezTo>
                  <a:pt x="416" y="656"/>
                  <a:pt x="456" y="616"/>
                  <a:pt x="480" y="576"/>
                </a:cubicBezTo>
                <a:cubicBezTo>
                  <a:pt x="504" y="536"/>
                  <a:pt x="512" y="496"/>
                  <a:pt x="528" y="432"/>
                </a:cubicBezTo>
                <a:cubicBezTo>
                  <a:pt x="544" y="368"/>
                  <a:pt x="560" y="240"/>
                  <a:pt x="576" y="192"/>
                </a:cubicBezTo>
                <a:cubicBezTo>
                  <a:pt x="592" y="144"/>
                  <a:pt x="608" y="160"/>
                  <a:pt x="624" y="144"/>
                </a:cubicBezTo>
                <a:cubicBezTo>
                  <a:pt x="640" y="128"/>
                  <a:pt x="656" y="112"/>
                  <a:pt x="672" y="96"/>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da-DK"/>
          </a:p>
        </p:txBody>
      </p:sp>
      <p:sp>
        <p:nvSpPr>
          <p:cNvPr id="34" name="Freeform 34"/>
          <p:cNvSpPr>
            <a:spLocks/>
          </p:cNvSpPr>
          <p:nvPr/>
        </p:nvSpPr>
        <p:spPr bwMode="auto">
          <a:xfrm>
            <a:off x="6316290" y="2907183"/>
            <a:ext cx="1831975" cy="381000"/>
          </a:xfrm>
          <a:custGeom>
            <a:avLst/>
            <a:gdLst/>
            <a:ahLst/>
            <a:cxnLst>
              <a:cxn ang="0">
                <a:pos x="1154" y="96"/>
              </a:cxn>
              <a:cxn ang="0">
                <a:pos x="1106" y="144"/>
              </a:cxn>
              <a:cxn ang="0">
                <a:pos x="1058" y="192"/>
              </a:cxn>
              <a:cxn ang="0">
                <a:pos x="818" y="240"/>
              </a:cxn>
              <a:cxn ang="0">
                <a:pos x="674" y="240"/>
              </a:cxn>
              <a:cxn ang="0">
                <a:pos x="386" y="240"/>
              </a:cxn>
              <a:cxn ang="0">
                <a:pos x="290" y="240"/>
              </a:cxn>
              <a:cxn ang="0">
                <a:pos x="194" y="240"/>
              </a:cxn>
              <a:cxn ang="0">
                <a:pos x="98" y="192"/>
              </a:cxn>
              <a:cxn ang="0">
                <a:pos x="2" y="87"/>
              </a:cxn>
              <a:cxn ang="0">
                <a:pos x="2" y="0"/>
              </a:cxn>
            </a:cxnLst>
            <a:rect l="0" t="0" r="r" b="b"/>
            <a:pathLst>
              <a:path w="1154" h="240">
                <a:moveTo>
                  <a:pt x="1154" y="96"/>
                </a:moveTo>
                <a:lnTo>
                  <a:pt x="1106" y="144"/>
                </a:lnTo>
                <a:lnTo>
                  <a:pt x="1058" y="192"/>
                </a:lnTo>
                <a:lnTo>
                  <a:pt x="818" y="240"/>
                </a:lnTo>
                <a:lnTo>
                  <a:pt x="674" y="240"/>
                </a:lnTo>
                <a:lnTo>
                  <a:pt x="386" y="240"/>
                </a:lnTo>
                <a:lnTo>
                  <a:pt x="290" y="240"/>
                </a:lnTo>
                <a:lnTo>
                  <a:pt x="194" y="240"/>
                </a:lnTo>
                <a:lnTo>
                  <a:pt x="98" y="192"/>
                </a:lnTo>
                <a:cubicBezTo>
                  <a:pt x="0" y="94"/>
                  <a:pt x="2" y="141"/>
                  <a:pt x="2" y="87"/>
                </a:cubicBezTo>
                <a:lnTo>
                  <a:pt x="2" y="0"/>
                </a:lnTo>
              </a:path>
            </a:pathLst>
          </a:custGeom>
          <a:noFill/>
          <a:ln w="12700" cap="flat" cmpd="sng">
            <a:solidFill>
              <a:schemeClr val="tx1"/>
            </a:solidFill>
            <a:prstDash val="solid"/>
            <a:round/>
            <a:headEnd/>
            <a:tailEnd/>
          </a:ln>
          <a:effectLst/>
        </p:spPr>
        <p:txBody>
          <a:bodyPr wrap="none" anchor="ctr"/>
          <a:lstStyle/>
          <a:p>
            <a:endParaRPr lang="da-DK"/>
          </a:p>
        </p:txBody>
      </p:sp>
      <p:sp>
        <p:nvSpPr>
          <p:cNvPr id="35" name="Freeform 35"/>
          <p:cNvSpPr>
            <a:spLocks/>
          </p:cNvSpPr>
          <p:nvPr/>
        </p:nvSpPr>
        <p:spPr bwMode="auto">
          <a:xfrm>
            <a:off x="6333752" y="2983383"/>
            <a:ext cx="1828800" cy="304800"/>
          </a:xfrm>
          <a:custGeom>
            <a:avLst/>
            <a:gdLst/>
            <a:ahLst/>
            <a:cxnLst>
              <a:cxn ang="0">
                <a:pos x="1152" y="48"/>
              </a:cxn>
              <a:cxn ang="0">
                <a:pos x="1056" y="144"/>
              </a:cxn>
              <a:cxn ang="0">
                <a:pos x="816" y="192"/>
              </a:cxn>
              <a:cxn ang="0">
                <a:pos x="624" y="192"/>
              </a:cxn>
              <a:cxn ang="0">
                <a:pos x="384" y="192"/>
              </a:cxn>
              <a:cxn ang="0">
                <a:pos x="240" y="192"/>
              </a:cxn>
              <a:cxn ang="0">
                <a:pos x="192" y="192"/>
              </a:cxn>
              <a:cxn ang="0">
                <a:pos x="96" y="144"/>
              </a:cxn>
              <a:cxn ang="0">
                <a:pos x="0" y="48"/>
              </a:cxn>
              <a:cxn ang="0">
                <a:pos x="0" y="0"/>
              </a:cxn>
              <a:cxn ang="0">
                <a:pos x="0" y="48"/>
              </a:cxn>
              <a:cxn ang="0">
                <a:pos x="1152" y="48"/>
              </a:cxn>
            </a:cxnLst>
            <a:rect l="0" t="0" r="r" b="b"/>
            <a:pathLst>
              <a:path w="1152" h="192">
                <a:moveTo>
                  <a:pt x="1152" y="48"/>
                </a:moveTo>
                <a:lnTo>
                  <a:pt x="1056" y="144"/>
                </a:lnTo>
                <a:lnTo>
                  <a:pt x="816" y="192"/>
                </a:lnTo>
                <a:lnTo>
                  <a:pt x="624" y="192"/>
                </a:lnTo>
                <a:lnTo>
                  <a:pt x="384" y="192"/>
                </a:lnTo>
                <a:lnTo>
                  <a:pt x="240" y="192"/>
                </a:lnTo>
                <a:lnTo>
                  <a:pt x="192" y="192"/>
                </a:lnTo>
                <a:lnTo>
                  <a:pt x="96" y="144"/>
                </a:lnTo>
                <a:lnTo>
                  <a:pt x="0" y="48"/>
                </a:lnTo>
                <a:lnTo>
                  <a:pt x="0" y="0"/>
                </a:lnTo>
                <a:lnTo>
                  <a:pt x="0" y="48"/>
                </a:lnTo>
                <a:lnTo>
                  <a:pt x="1152" y="48"/>
                </a:lnTo>
                <a:close/>
              </a:path>
            </a:pathLst>
          </a:custGeom>
          <a:solidFill>
            <a:schemeClr val="accent1"/>
          </a:solidFill>
          <a:ln w="12700" cap="flat" cmpd="sng">
            <a:solidFill>
              <a:schemeClr val="tx1"/>
            </a:solidFill>
            <a:prstDash val="solid"/>
            <a:round/>
            <a:headEnd/>
            <a:tailEnd/>
          </a:ln>
          <a:effectLst/>
        </p:spPr>
        <p:txBody>
          <a:bodyPr wrap="none" anchor="ctr"/>
          <a:lstStyle/>
          <a:p>
            <a:endParaRPr lang="da-DK"/>
          </a:p>
        </p:txBody>
      </p:sp>
      <p:sp>
        <p:nvSpPr>
          <p:cNvPr id="36" name="Freeform 36"/>
          <p:cNvSpPr>
            <a:spLocks/>
          </p:cNvSpPr>
          <p:nvPr/>
        </p:nvSpPr>
        <p:spPr bwMode="auto">
          <a:xfrm>
            <a:off x="6308352" y="2830983"/>
            <a:ext cx="1930400" cy="469900"/>
          </a:xfrm>
          <a:custGeom>
            <a:avLst/>
            <a:gdLst/>
            <a:ahLst/>
            <a:cxnLst>
              <a:cxn ang="0">
                <a:pos x="16" y="48"/>
              </a:cxn>
              <a:cxn ang="0">
                <a:pos x="16" y="96"/>
              </a:cxn>
              <a:cxn ang="0">
                <a:pos x="16" y="144"/>
              </a:cxn>
              <a:cxn ang="0">
                <a:pos x="112" y="240"/>
              </a:cxn>
              <a:cxn ang="0">
                <a:pos x="208" y="288"/>
              </a:cxn>
              <a:cxn ang="0">
                <a:pos x="400" y="288"/>
              </a:cxn>
              <a:cxn ang="0">
                <a:pos x="592" y="288"/>
              </a:cxn>
              <a:cxn ang="0">
                <a:pos x="784" y="288"/>
              </a:cxn>
              <a:cxn ang="0">
                <a:pos x="832" y="288"/>
              </a:cxn>
              <a:cxn ang="0">
                <a:pos x="1072" y="240"/>
              </a:cxn>
              <a:cxn ang="0">
                <a:pos x="1168" y="144"/>
              </a:cxn>
              <a:cxn ang="0">
                <a:pos x="1216" y="0"/>
              </a:cxn>
            </a:cxnLst>
            <a:rect l="0" t="0" r="r" b="b"/>
            <a:pathLst>
              <a:path w="1216" h="296">
                <a:moveTo>
                  <a:pt x="16" y="48"/>
                </a:moveTo>
                <a:cubicBezTo>
                  <a:pt x="16" y="64"/>
                  <a:pt x="16" y="80"/>
                  <a:pt x="16" y="96"/>
                </a:cubicBezTo>
                <a:cubicBezTo>
                  <a:pt x="16" y="112"/>
                  <a:pt x="0" y="120"/>
                  <a:pt x="16" y="144"/>
                </a:cubicBezTo>
                <a:cubicBezTo>
                  <a:pt x="32" y="168"/>
                  <a:pt x="80" y="216"/>
                  <a:pt x="112" y="240"/>
                </a:cubicBezTo>
                <a:cubicBezTo>
                  <a:pt x="144" y="264"/>
                  <a:pt x="160" y="280"/>
                  <a:pt x="208" y="288"/>
                </a:cubicBezTo>
                <a:cubicBezTo>
                  <a:pt x="256" y="296"/>
                  <a:pt x="336" y="288"/>
                  <a:pt x="400" y="288"/>
                </a:cubicBezTo>
                <a:cubicBezTo>
                  <a:pt x="464" y="288"/>
                  <a:pt x="528" y="288"/>
                  <a:pt x="592" y="288"/>
                </a:cubicBezTo>
                <a:cubicBezTo>
                  <a:pt x="656" y="288"/>
                  <a:pt x="744" y="288"/>
                  <a:pt x="784" y="288"/>
                </a:cubicBezTo>
                <a:cubicBezTo>
                  <a:pt x="824" y="288"/>
                  <a:pt x="784" y="296"/>
                  <a:pt x="832" y="288"/>
                </a:cubicBezTo>
                <a:cubicBezTo>
                  <a:pt x="880" y="280"/>
                  <a:pt x="1016" y="264"/>
                  <a:pt x="1072" y="240"/>
                </a:cubicBezTo>
                <a:cubicBezTo>
                  <a:pt x="1128" y="216"/>
                  <a:pt x="1144" y="184"/>
                  <a:pt x="1168" y="144"/>
                </a:cubicBezTo>
                <a:cubicBezTo>
                  <a:pt x="1192" y="104"/>
                  <a:pt x="1204" y="52"/>
                  <a:pt x="1216" y="0"/>
                </a:cubicBezTo>
              </a:path>
            </a:pathLst>
          </a:custGeom>
          <a:noFill/>
          <a:ln w="38100" cap="flat" cmpd="sng">
            <a:solidFill>
              <a:schemeClr val="tx1"/>
            </a:solidFill>
            <a:prstDash val="solid"/>
            <a:round/>
            <a:headEnd/>
            <a:tailEnd/>
          </a:ln>
          <a:effectLst/>
        </p:spPr>
        <p:txBody>
          <a:bodyPr wrap="none" anchor="ctr"/>
          <a:lstStyle/>
          <a:p>
            <a:endParaRPr lang="da-DK"/>
          </a:p>
        </p:txBody>
      </p:sp>
      <p:sp>
        <p:nvSpPr>
          <p:cNvPr id="37" name="Freeform 37"/>
          <p:cNvSpPr>
            <a:spLocks/>
          </p:cNvSpPr>
          <p:nvPr/>
        </p:nvSpPr>
        <p:spPr bwMode="auto">
          <a:xfrm>
            <a:off x="1304552" y="2754783"/>
            <a:ext cx="3124200" cy="1139825"/>
          </a:xfrm>
          <a:custGeom>
            <a:avLst/>
            <a:gdLst/>
            <a:ahLst/>
            <a:cxnLst>
              <a:cxn ang="0">
                <a:pos x="0" y="48"/>
              </a:cxn>
              <a:cxn ang="0">
                <a:pos x="48" y="288"/>
              </a:cxn>
              <a:cxn ang="0">
                <a:pos x="144" y="480"/>
              </a:cxn>
              <a:cxn ang="0">
                <a:pos x="192" y="720"/>
              </a:cxn>
              <a:cxn ang="0">
                <a:pos x="240" y="1008"/>
              </a:cxn>
              <a:cxn ang="0">
                <a:pos x="384" y="1104"/>
              </a:cxn>
              <a:cxn ang="0">
                <a:pos x="528" y="1008"/>
              </a:cxn>
              <a:cxn ang="0">
                <a:pos x="576" y="816"/>
              </a:cxn>
              <a:cxn ang="0">
                <a:pos x="624" y="576"/>
              </a:cxn>
              <a:cxn ang="0">
                <a:pos x="672" y="336"/>
              </a:cxn>
              <a:cxn ang="0">
                <a:pos x="768" y="240"/>
              </a:cxn>
              <a:cxn ang="0">
                <a:pos x="864" y="288"/>
              </a:cxn>
              <a:cxn ang="0">
                <a:pos x="960" y="384"/>
              </a:cxn>
              <a:cxn ang="0">
                <a:pos x="1152" y="480"/>
              </a:cxn>
              <a:cxn ang="0">
                <a:pos x="1824" y="480"/>
              </a:cxn>
              <a:cxn ang="0">
                <a:pos x="2160" y="384"/>
              </a:cxn>
              <a:cxn ang="0">
                <a:pos x="2256" y="0"/>
              </a:cxn>
            </a:cxnLst>
            <a:rect l="0" t="0" r="r" b="b"/>
            <a:pathLst>
              <a:path w="2256" h="1104">
                <a:moveTo>
                  <a:pt x="0" y="48"/>
                </a:moveTo>
                <a:cubicBezTo>
                  <a:pt x="12" y="132"/>
                  <a:pt x="24" y="216"/>
                  <a:pt x="48" y="288"/>
                </a:cubicBezTo>
                <a:cubicBezTo>
                  <a:pt x="72" y="360"/>
                  <a:pt x="120" y="408"/>
                  <a:pt x="144" y="480"/>
                </a:cubicBezTo>
                <a:cubicBezTo>
                  <a:pt x="168" y="552"/>
                  <a:pt x="176" y="632"/>
                  <a:pt x="192" y="720"/>
                </a:cubicBezTo>
                <a:cubicBezTo>
                  <a:pt x="208" y="808"/>
                  <a:pt x="208" y="944"/>
                  <a:pt x="240" y="1008"/>
                </a:cubicBezTo>
                <a:cubicBezTo>
                  <a:pt x="272" y="1072"/>
                  <a:pt x="336" y="1104"/>
                  <a:pt x="384" y="1104"/>
                </a:cubicBezTo>
                <a:cubicBezTo>
                  <a:pt x="432" y="1104"/>
                  <a:pt x="496" y="1056"/>
                  <a:pt x="528" y="1008"/>
                </a:cubicBezTo>
                <a:cubicBezTo>
                  <a:pt x="560" y="960"/>
                  <a:pt x="560" y="888"/>
                  <a:pt x="576" y="816"/>
                </a:cubicBezTo>
                <a:cubicBezTo>
                  <a:pt x="592" y="744"/>
                  <a:pt x="608" y="656"/>
                  <a:pt x="624" y="576"/>
                </a:cubicBezTo>
                <a:cubicBezTo>
                  <a:pt x="640" y="496"/>
                  <a:pt x="648" y="392"/>
                  <a:pt x="672" y="336"/>
                </a:cubicBezTo>
                <a:cubicBezTo>
                  <a:pt x="696" y="280"/>
                  <a:pt x="736" y="248"/>
                  <a:pt x="768" y="240"/>
                </a:cubicBezTo>
                <a:cubicBezTo>
                  <a:pt x="800" y="232"/>
                  <a:pt x="832" y="264"/>
                  <a:pt x="864" y="288"/>
                </a:cubicBezTo>
                <a:cubicBezTo>
                  <a:pt x="896" y="312"/>
                  <a:pt x="912" y="352"/>
                  <a:pt x="960" y="384"/>
                </a:cubicBezTo>
                <a:cubicBezTo>
                  <a:pt x="1008" y="416"/>
                  <a:pt x="1008" y="464"/>
                  <a:pt x="1152" y="480"/>
                </a:cubicBezTo>
                <a:cubicBezTo>
                  <a:pt x="1296" y="496"/>
                  <a:pt x="1656" y="496"/>
                  <a:pt x="1824" y="480"/>
                </a:cubicBezTo>
                <a:cubicBezTo>
                  <a:pt x="1992" y="464"/>
                  <a:pt x="2088" y="464"/>
                  <a:pt x="2160" y="384"/>
                </a:cubicBezTo>
                <a:cubicBezTo>
                  <a:pt x="2232" y="304"/>
                  <a:pt x="2244" y="152"/>
                  <a:pt x="2256" y="0"/>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da-DK"/>
          </a:p>
        </p:txBody>
      </p:sp>
      <p:sp>
        <p:nvSpPr>
          <p:cNvPr id="38" name="Freeform 18"/>
          <p:cNvSpPr>
            <a:spLocks/>
          </p:cNvSpPr>
          <p:nvPr/>
        </p:nvSpPr>
        <p:spPr bwMode="auto">
          <a:xfrm>
            <a:off x="1318814" y="2879419"/>
            <a:ext cx="1063625" cy="990600"/>
          </a:xfrm>
          <a:custGeom>
            <a:avLst/>
            <a:gdLst/>
            <a:ahLst/>
            <a:cxnLst>
              <a:cxn ang="0">
                <a:pos x="0" y="0"/>
              </a:cxn>
              <a:cxn ang="0">
                <a:pos x="672" y="0"/>
              </a:cxn>
              <a:cxn ang="0">
                <a:pos x="768" y="0"/>
              </a:cxn>
              <a:cxn ang="0">
                <a:pos x="768" y="96"/>
              </a:cxn>
              <a:cxn ang="0">
                <a:pos x="672" y="144"/>
              </a:cxn>
              <a:cxn ang="0">
                <a:pos x="624" y="384"/>
              </a:cxn>
              <a:cxn ang="0">
                <a:pos x="576" y="624"/>
              </a:cxn>
              <a:cxn ang="0">
                <a:pos x="528" y="864"/>
              </a:cxn>
              <a:cxn ang="0">
                <a:pos x="480" y="912"/>
              </a:cxn>
              <a:cxn ang="0">
                <a:pos x="432" y="960"/>
              </a:cxn>
              <a:cxn ang="0">
                <a:pos x="336" y="960"/>
              </a:cxn>
              <a:cxn ang="0">
                <a:pos x="240" y="864"/>
              </a:cxn>
              <a:cxn ang="0">
                <a:pos x="192" y="720"/>
              </a:cxn>
              <a:cxn ang="0">
                <a:pos x="192" y="576"/>
              </a:cxn>
              <a:cxn ang="0">
                <a:pos x="144" y="336"/>
              </a:cxn>
              <a:cxn ang="0">
                <a:pos x="48" y="144"/>
              </a:cxn>
              <a:cxn ang="0">
                <a:pos x="0" y="0"/>
              </a:cxn>
            </a:cxnLst>
            <a:rect l="0" t="0" r="r" b="b"/>
            <a:pathLst>
              <a:path w="768" h="960">
                <a:moveTo>
                  <a:pt x="0" y="0"/>
                </a:moveTo>
                <a:lnTo>
                  <a:pt x="672" y="0"/>
                </a:lnTo>
                <a:lnTo>
                  <a:pt x="768" y="0"/>
                </a:lnTo>
                <a:lnTo>
                  <a:pt x="768" y="96"/>
                </a:lnTo>
                <a:lnTo>
                  <a:pt x="672" y="144"/>
                </a:lnTo>
                <a:lnTo>
                  <a:pt x="624" y="384"/>
                </a:lnTo>
                <a:lnTo>
                  <a:pt x="576" y="624"/>
                </a:lnTo>
                <a:lnTo>
                  <a:pt x="528" y="864"/>
                </a:lnTo>
                <a:lnTo>
                  <a:pt x="480" y="912"/>
                </a:lnTo>
                <a:lnTo>
                  <a:pt x="432" y="960"/>
                </a:lnTo>
                <a:lnTo>
                  <a:pt x="336" y="960"/>
                </a:lnTo>
                <a:lnTo>
                  <a:pt x="240" y="864"/>
                </a:lnTo>
                <a:lnTo>
                  <a:pt x="192" y="720"/>
                </a:lnTo>
                <a:lnTo>
                  <a:pt x="192" y="576"/>
                </a:lnTo>
                <a:lnTo>
                  <a:pt x="144" y="336"/>
                </a:lnTo>
                <a:lnTo>
                  <a:pt x="48" y="144"/>
                </a:lnTo>
                <a:lnTo>
                  <a:pt x="0" y="0"/>
                </a:lnTo>
                <a:close/>
              </a:path>
            </a:pathLst>
          </a:custGeom>
          <a:solidFill>
            <a:srgbClr val="AFFFFF"/>
          </a:solidFill>
          <a:ln w="12700" cap="flat" cmpd="sng">
            <a:solidFill>
              <a:schemeClr val="tx1"/>
            </a:solidFill>
            <a:prstDash val="solid"/>
            <a:round/>
            <a:headEnd type="none" w="sm" len="sm"/>
            <a:tailEnd type="none" w="sm" len="sm"/>
          </a:ln>
          <a:effectLst/>
        </p:spPr>
        <p:txBody>
          <a:bodyPr wrap="none" anchor="ctr"/>
          <a:lstStyle/>
          <a:p>
            <a:endParaRPr lang="da-DK"/>
          </a:p>
        </p:txBody>
      </p:sp>
      <p:sp>
        <p:nvSpPr>
          <p:cNvPr id="39" name="Freeform 31"/>
          <p:cNvSpPr>
            <a:spLocks/>
          </p:cNvSpPr>
          <p:nvPr/>
        </p:nvSpPr>
        <p:spPr bwMode="auto">
          <a:xfrm>
            <a:off x="5171271" y="3031819"/>
            <a:ext cx="838200" cy="838200"/>
          </a:xfrm>
          <a:custGeom>
            <a:avLst/>
            <a:gdLst/>
            <a:ahLst/>
            <a:cxnLst>
              <a:cxn ang="0">
                <a:pos x="528" y="0"/>
              </a:cxn>
              <a:cxn ang="0">
                <a:pos x="528" y="48"/>
              </a:cxn>
              <a:cxn ang="0">
                <a:pos x="480" y="192"/>
              </a:cxn>
              <a:cxn ang="0">
                <a:pos x="432" y="432"/>
              </a:cxn>
              <a:cxn ang="0">
                <a:pos x="384" y="480"/>
              </a:cxn>
              <a:cxn ang="0">
                <a:pos x="336" y="528"/>
              </a:cxn>
              <a:cxn ang="0">
                <a:pos x="288" y="528"/>
              </a:cxn>
              <a:cxn ang="0">
                <a:pos x="240" y="528"/>
              </a:cxn>
              <a:cxn ang="0">
                <a:pos x="192" y="480"/>
              </a:cxn>
              <a:cxn ang="0">
                <a:pos x="144" y="432"/>
              </a:cxn>
              <a:cxn ang="0">
                <a:pos x="144" y="336"/>
              </a:cxn>
              <a:cxn ang="0">
                <a:pos x="96" y="192"/>
              </a:cxn>
              <a:cxn ang="0">
                <a:pos x="96" y="144"/>
              </a:cxn>
              <a:cxn ang="0">
                <a:pos x="48" y="48"/>
              </a:cxn>
              <a:cxn ang="0">
                <a:pos x="0" y="0"/>
              </a:cxn>
              <a:cxn ang="0">
                <a:pos x="528" y="0"/>
              </a:cxn>
            </a:cxnLst>
            <a:rect l="0" t="0" r="r" b="b"/>
            <a:pathLst>
              <a:path w="528" h="528">
                <a:moveTo>
                  <a:pt x="528" y="0"/>
                </a:moveTo>
                <a:lnTo>
                  <a:pt x="528" y="48"/>
                </a:lnTo>
                <a:lnTo>
                  <a:pt x="480" y="192"/>
                </a:lnTo>
                <a:lnTo>
                  <a:pt x="432" y="432"/>
                </a:lnTo>
                <a:lnTo>
                  <a:pt x="384" y="480"/>
                </a:lnTo>
                <a:lnTo>
                  <a:pt x="336" y="528"/>
                </a:lnTo>
                <a:lnTo>
                  <a:pt x="288" y="528"/>
                </a:lnTo>
                <a:lnTo>
                  <a:pt x="240" y="528"/>
                </a:lnTo>
                <a:lnTo>
                  <a:pt x="192" y="480"/>
                </a:lnTo>
                <a:lnTo>
                  <a:pt x="144" y="432"/>
                </a:lnTo>
                <a:lnTo>
                  <a:pt x="144" y="336"/>
                </a:lnTo>
                <a:lnTo>
                  <a:pt x="96" y="192"/>
                </a:lnTo>
                <a:lnTo>
                  <a:pt x="96" y="144"/>
                </a:lnTo>
                <a:lnTo>
                  <a:pt x="48" y="48"/>
                </a:lnTo>
                <a:lnTo>
                  <a:pt x="0" y="0"/>
                </a:lnTo>
                <a:lnTo>
                  <a:pt x="528" y="0"/>
                </a:lnTo>
                <a:close/>
              </a:path>
            </a:pathLst>
          </a:custGeom>
          <a:solidFill>
            <a:srgbClr val="AFFFFF"/>
          </a:solidFill>
          <a:ln w="12700" cap="flat" cmpd="sng">
            <a:solidFill>
              <a:schemeClr val="tx1"/>
            </a:solidFill>
            <a:prstDash val="solid"/>
            <a:round/>
            <a:headEnd type="none" w="sm" len="sm"/>
            <a:tailEnd type="none" w="sm" len="sm"/>
          </a:ln>
          <a:effectLst/>
        </p:spPr>
        <p:txBody>
          <a:bodyPr wrap="none" anchor="ctr"/>
          <a:lstStyle/>
          <a:p>
            <a:endParaRPr lang="da-DK"/>
          </a:p>
        </p:txBody>
      </p:sp>
      <p:sp>
        <p:nvSpPr>
          <p:cNvPr id="40" name="Freeform 35"/>
          <p:cNvSpPr>
            <a:spLocks/>
          </p:cNvSpPr>
          <p:nvPr/>
        </p:nvSpPr>
        <p:spPr bwMode="auto">
          <a:xfrm>
            <a:off x="6348014" y="2955619"/>
            <a:ext cx="1828800" cy="304800"/>
          </a:xfrm>
          <a:custGeom>
            <a:avLst/>
            <a:gdLst/>
            <a:ahLst/>
            <a:cxnLst>
              <a:cxn ang="0">
                <a:pos x="1152" y="48"/>
              </a:cxn>
              <a:cxn ang="0">
                <a:pos x="1056" y="144"/>
              </a:cxn>
              <a:cxn ang="0">
                <a:pos x="816" y="192"/>
              </a:cxn>
              <a:cxn ang="0">
                <a:pos x="624" y="192"/>
              </a:cxn>
              <a:cxn ang="0">
                <a:pos x="384" y="192"/>
              </a:cxn>
              <a:cxn ang="0">
                <a:pos x="240" y="192"/>
              </a:cxn>
              <a:cxn ang="0">
                <a:pos x="192" y="192"/>
              </a:cxn>
              <a:cxn ang="0">
                <a:pos x="96" y="144"/>
              </a:cxn>
              <a:cxn ang="0">
                <a:pos x="0" y="48"/>
              </a:cxn>
              <a:cxn ang="0">
                <a:pos x="0" y="0"/>
              </a:cxn>
              <a:cxn ang="0">
                <a:pos x="0" y="48"/>
              </a:cxn>
              <a:cxn ang="0">
                <a:pos x="1152" y="48"/>
              </a:cxn>
            </a:cxnLst>
            <a:rect l="0" t="0" r="r" b="b"/>
            <a:pathLst>
              <a:path w="1152" h="192">
                <a:moveTo>
                  <a:pt x="1152" y="48"/>
                </a:moveTo>
                <a:lnTo>
                  <a:pt x="1056" y="144"/>
                </a:lnTo>
                <a:lnTo>
                  <a:pt x="816" y="192"/>
                </a:lnTo>
                <a:lnTo>
                  <a:pt x="624" y="192"/>
                </a:lnTo>
                <a:lnTo>
                  <a:pt x="384" y="192"/>
                </a:lnTo>
                <a:lnTo>
                  <a:pt x="240" y="192"/>
                </a:lnTo>
                <a:lnTo>
                  <a:pt x="192" y="192"/>
                </a:lnTo>
                <a:lnTo>
                  <a:pt x="96" y="144"/>
                </a:lnTo>
                <a:lnTo>
                  <a:pt x="0" y="48"/>
                </a:lnTo>
                <a:lnTo>
                  <a:pt x="0" y="0"/>
                </a:lnTo>
                <a:lnTo>
                  <a:pt x="0" y="48"/>
                </a:lnTo>
                <a:lnTo>
                  <a:pt x="1152" y="48"/>
                </a:lnTo>
                <a:close/>
              </a:path>
            </a:pathLst>
          </a:custGeom>
          <a:solidFill>
            <a:srgbClr val="AFFFFF"/>
          </a:solidFill>
          <a:ln w="12700" cap="flat" cmpd="sng">
            <a:solidFill>
              <a:schemeClr val="tx1"/>
            </a:solidFill>
            <a:prstDash val="solid"/>
            <a:round/>
            <a:headEnd/>
            <a:tailEnd/>
          </a:ln>
          <a:effectLst/>
        </p:spPr>
        <p:txBody>
          <a:bodyPr wrap="none" anchor="ctr"/>
          <a:lstStyle/>
          <a:p>
            <a:endParaRPr lang="da-DK"/>
          </a:p>
        </p:txBody>
      </p:sp>
      <p:sp>
        <p:nvSpPr>
          <p:cNvPr id="41" name="Footer Placeholder 4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Floodplain </a:t>
            </a:r>
            <a:r>
              <a:rPr lang="en-US" dirty="0" err="1">
                <a:solidFill>
                  <a:srgbClr val="FFFFFF"/>
                </a:solidFill>
              </a:rPr>
              <a:t>Schematisation</a:t>
            </a:r>
            <a:r>
              <a:rPr lang="en-US" dirty="0">
                <a:solidFill>
                  <a:srgbClr val="FFFFFF"/>
                </a:solidFill>
              </a:rPr>
              <a:t> Options</a:t>
            </a:r>
          </a:p>
          <a:p>
            <a:pPr marL="0" indent="0">
              <a:buNone/>
            </a:pPr>
            <a:endParaRPr lang="en-GB" dirty="0"/>
          </a:p>
        </p:txBody>
      </p:sp>
      <p:sp>
        <p:nvSpPr>
          <p:cNvPr id="4" name="Rectangle 2"/>
          <p:cNvSpPr>
            <a:spLocks noChangeArrowheads="1"/>
          </p:cNvSpPr>
          <p:nvPr/>
        </p:nvSpPr>
        <p:spPr bwMode="auto">
          <a:xfrm>
            <a:off x="3651448" y="4291608"/>
            <a:ext cx="4876800" cy="1066800"/>
          </a:xfrm>
          <a:prstGeom prst="rect">
            <a:avLst/>
          </a:prstGeom>
          <a:solidFill>
            <a:srgbClr val="AFFFFF"/>
          </a:solidFill>
          <a:ln w="12700">
            <a:solidFill>
              <a:schemeClr val="tx1"/>
            </a:solidFill>
            <a:miter lim="800000"/>
            <a:headEnd type="none" w="sm" len="sm"/>
            <a:tailEnd type="none" w="sm" len="sm"/>
          </a:ln>
          <a:effectLst/>
        </p:spPr>
        <p:txBody>
          <a:bodyPr wrap="none" anchor="ctr"/>
          <a:lstStyle/>
          <a:p>
            <a:endParaRPr lang="da-DK"/>
          </a:p>
        </p:txBody>
      </p:sp>
      <p:sp>
        <p:nvSpPr>
          <p:cNvPr id="5" name="Rectangle 3"/>
          <p:cNvSpPr>
            <a:spLocks noChangeArrowheads="1"/>
          </p:cNvSpPr>
          <p:nvPr/>
        </p:nvSpPr>
        <p:spPr bwMode="auto">
          <a:xfrm>
            <a:off x="3651448" y="2996208"/>
            <a:ext cx="4876800" cy="1066800"/>
          </a:xfrm>
          <a:prstGeom prst="rect">
            <a:avLst/>
          </a:prstGeom>
          <a:solidFill>
            <a:srgbClr val="AFFFFF"/>
          </a:solidFill>
          <a:ln w="12700">
            <a:solidFill>
              <a:schemeClr val="tx1"/>
            </a:solidFill>
            <a:miter lim="800000"/>
            <a:headEnd type="none" w="sm" len="sm"/>
            <a:tailEnd type="none" w="sm" len="sm"/>
          </a:ln>
          <a:effectLst/>
        </p:spPr>
        <p:txBody>
          <a:bodyPr wrap="none" anchor="ctr"/>
          <a:lstStyle/>
          <a:p>
            <a:endParaRPr lang="da-DK"/>
          </a:p>
        </p:txBody>
      </p:sp>
      <p:sp>
        <p:nvSpPr>
          <p:cNvPr id="6" name="Rectangle 4"/>
          <p:cNvSpPr>
            <a:spLocks noChangeArrowheads="1"/>
          </p:cNvSpPr>
          <p:nvPr/>
        </p:nvSpPr>
        <p:spPr bwMode="auto">
          <a:xfrm>
            <a:off x="3651448" y="1700808"/>
            <a:ext cx="4876800" cy="1066800"/>
          </a:xfrm>
          <a:prstGeom prst="rect">
            <a:avLst/>
          </a:prstGeom>
          <a:solidFill>
            <a:srgbClr val="AFFFFF"/>
          </a:solidFill>
          <a:ln w="12700">
            <a:solidFill>
              <a:schemeClr val="tx1"/>
            </a:solidFill>
            <a:miter lim="800000"/>
            <a:headEnd type="none" w="sm" len="sm"/>
            <a:tailEnd type="none" w="sm" len="sm"/>
          </a:ln>
          <a:effectLst/>
        </p:spPr>
        <p:txBody>
          <a:bodyPr wrap="none" anchor="ctr"/>
          <a:lstStyle/>
          <a:p>
            <a:endParaRPr lang="da-DK"/>
          </a:p>
        </p:txBody>
      </p:sp>
      <p:sp>
        <p:nvSpPr>
          <p:cNvPr id="7" name="Rectangle 5"/>
          <p:cNvSpPr>
            <a:spLocks noChangeArrowheads="1"/>
          </p:cNvSpPr>
          <p:nvPr/>
        </p:nvSpPr>
        <p:spPr bwMode="auto">
          <a:xfrm>
            <a:off x="3651448" y="5587008"/>
            <a:ext cx="4876800" cy="1066800"/>
          </a:xfrm>
          <a:prstGeom prst="rect">
            <a:avLst/>
          </a:prstGeom>
          <a:solidFill>
            <a:srgbClr val="AFFFFF"/>
          </a:solidFill>
          <a:ln w="12700">
            <a:solidFill>
              <a:schemeClr val="tx1"/>
            </a:solidFill>
            <a:miter lim="800000"/>
            <a:headEnd type="none" w="sm" len="sm"/>
            <a:tailEnd type="none" w="sm" len="sm"/>
          </a:ln>
          <a:effectLst/>
        </p:spPr>
        <p:txBody>
          <a:bodyPr wrap="none" anchor="ctr"/>
          <a:lstStyle/>
          <a:p>
            <a:endParaRPr lang="da-DK"/>
          </a:p>
        </p:txBody>
      </p:sp>
      <p:sp>
        <p:nvSpPr>
          <p:cNvPr id="8" name="Text Box 6"/>
          <p:cNvSpPr txBox="1">
            <a:spLocks noChangeArrowheads="1"/>
          </p:cNvSpPr>
          <p:nvPr/>
        </p:nvSpPr>
        <p:spPr bwMode="auto">
          <a:xfrm>
            <a:off x="1441648" y="2005608"/>
            <a:ext cx="990600" cy="43396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2400" smtClean="0">
                <a:solidFill>
                  <a:srgbClr val="FFFFFF"/>
                </a:solidFill>
                <a:latin typeface="Arial"/>
              </a:rPr>
              <a:t>FP1 :</a:t>
            </a:r>
            <a:br>
              <a:rPr lang="en-GB" sz="2400" smtClean="0">
                <a:solidFill>
                  <a:srgbClr val="FFFFFF"/>
                </a:solidFill>
                <a:latin typeface="Arial"/>
              </a:rPr>
            </a:br>
            <a:r>
              <a:rPr lang="en-GB" sz="2400" smtClean="0">
                <a:solidFill>
                  <a:srgbClr val="FFFFFF"/>
                </a:solidFill>
                <a:latin typeface="Arial"/>
              </a:rPr>
              <a:t/>
            </a:r>
            <a:br>
              <a:rPr lang="en-GB" sz="2400" smtClean="0">
                <a:solidFill>
                  <a:srgbClr val="FFFFFF"/>
                </a:solidFill>
                <a:latin typeface="Arial"/>
              </a:rPr>
            </a:br>
            <a:endParaRPr lang="en-GB" sz="2400" smtClean="0">
              <a:solidFill>
                <a:srgbClr val="FFFFFF"/>
              </a:solidFill>
              <a:latin typeface="Arial"/>
            </a:endParaRPr>
          </a:p>
          <a:p>
            <a:pPr defTabSz="762000" eaLnBrk="0" hangingPunct="0">
              <a:spcBef>
                <a:spcPct val="50000"/>
              </a:spcBef>
            </a:pPr>
            <a:r>
              <a:rPr lang="en-GB" sz="2400" smtClean="0">
                <a:solidFill>
                  <a:srgbClr val="FFFFFF"/>
                </a:solidFill>
                <a:latin typeface="Arial"/>
              </a:rPr>
              <a:t>FP2 :</a:t>
            </a:r>
          </a:p>
          <a:p>
            <a:pPr defTabSz="762000" eaLnBrk="0" hangingPunct="0">
              <a:spcBef>
                <a:spcPct val="50000"/>
              </a:spcBef>
            </a:pPr>
            <a:r>
              <a:rPr lang="en-GB" sz="2400" smtClean="0">
                <a:solidFill>
                  <a:srgbClr val="FFFFFF"/>
                </a:solidFill>
                <a:latin typeface="Arial"/>
              </a:rPr>
              <a:t/>
            </a:r>
            <a:br>
              <a:rPr lang="en-GB" sz="2400" smtClean="0">
                <a:solidFill>
                  <a:srgbClr val="FFFFFF"/>
                </a:solidFill>
                <a:latin typeface="Arial"/>
              </a:rPr>
            </a:br>
            <a:r>
              <a:rPr lang="en-GB" sz="2400" smtClean="0">
                <a:solidFill>
                  <a:srgbClr val="FFFFFF"/>
                </a:solidFill>
                <a:latin typeface="Arial"/>
              </a:rPr>
              <a:t/>
            </a:r>
            <a:br>
              <a:rPr lang="en-GB" sz="2400" smtClean="0">
                <a:solidFill>
                  <a:srgbClr val="FFFFFF"/>
                </a:solidFill>
                <a:latin typeface="Arial"/>
              </a:rPr>
            </a:br>
            <a:r>
              <a:rPr lang="en-GB" sz="2400" smtClean="0">
                <a:solidFill>
                  <a:srgbClr val="FFFFFF"/>
                </a:solidFill>
                <a:latin typeface="Arial"/>
              </a:rPr>
              <a:t>FP3 :</a:t>
            </a:r>
            <a:br>
              <a:rPr lang="en-GB" sz="2400" smtClean="0">
                <a:solidFill>
                  <a:srgbClr val="FFFFFF"/>
                </a:solidFill>
                <a:latin typeface="Arial"/>
              </a:rPr>
            </a:br>
            <a:r>
              <a:rPr lang="en-GB" sz="2400" smtClean="0">
                <a:solidFill>
                  <a:srgbClr val="FFFFFF"/>
                </a:solidFill>
                <a:latin typeface="Arial"/>
              </a:rPr>
              <a:t/>
            </a:r>
            <a:br>
              <a:rPr lang="en-GB" sz="2400" smtClean="0">
                <a:solidFill>
                  <a:srgbClr val="FFFFFF"/>
                </a:solidFill>
                <a:latin typeface="Arial"/>
              </a:rPr>
            </a:br>
            <a:endParaRPr lang="en-GB" sz="2400" smtClean="0">
              <a:solidFill>
                <a:srgbClr val="FFFFFF"/>
              </a:solidFill>
              <a:latin typeface="Arial"/>
            </a:endParaRPr>
          </a:p>
          <a:p>
            <a:pPr defTabSz="762000" eaLnBrk="0" hangingPunct="0">
              <a:spcBef>
                <a:spcPct val="50000"/>
              </a:spcBef>
            </a:pPr>
            <a:r>
              <a:rPr lang="en-GB" sz="2400" smtClean="0">
                <a:solidFill>
                  <a:srgbClr val="FFFFFF"/>
                </a:solidFill>
                <a:latin typeface="Arial"/>
              </a:rPr>
              <a:t>FP4 :</a:t>
            </a:r>
            <a:endParaRPr lang="en-GB" sz="2400">
              <a:solidFill>
                <a:srgbClr val="FFFFFF"/>
              </a:solidFill>
              <a:latin typeface="Arial"/>
            </a:endParaRPr>
          </a:p>
        </p:txBody>
      </p:sp>
      <p:sp>
        <p:nvSpPr>
          <p:cNvPr id="9" name="Freeform 7"/>
          <p:cNvSpPr>
            <a:spLocks/>
          </p:cNvSpPr>
          <p:nvPr/>
        </p:nvSpPr>
        <p:spPr bwMode="auto">
          <a:xfrm>
            <a:off x="3651448" y="6044208"/>
            <a:ext cx="4800600" cy="381000"/>
          </a:xfrm>
          <a:custGeom>
            <a:avLst/>
            <a:gdLst/>
            <a:ahLst/>
            <a:cxnLst>
              <a:cxn ang="0">
                <a:pos x="0" y="240"/>
              </a:cxn>
              <a:cxn ang="0">
                <a:pos x="336" y="144"/>
              </a:cxn>
              <a:cxn ang="0">
                <a:pos x="768" y="96"/>
              </a:cxn>
              <a:cxn ang="0">
                <a:pos x="1488" y="144"/>
              </a:cxn>
              <a:cxn ang="0">
                <a:pos x="1920" y="48"/>
              </a:cxn>
              <a:cxn ang="0">
                <a:pos x="2544" y="0"/>
              </a:cxn>
              <a:cxn ang="0">
                <a:pos x="3024" y="48"/>
              </a:cxn>
            </a:cxnLst>
            <a:rect l="0" t="0" r="r" b="b"/>
            <a:pathLst>
              <a:path w="3024" h="240">
                <a:moveTo>
                  <a:pt x="0" y="240"/>
                </a:moveTo>
                <a:cubicBezTo>
                  <a:pt x="104" y="204"/>
                  <a:pt x="208" y="168"/>
                  <a:pt x="336" y="144"/>
                </a:cubicBezTo>
                <a:cubicBezTo>
                  <a:pt x="464" y="120"/>
                  <a:pt x="576" y="96"/>
                  <a:pt x="768" y="96"/>
                </a:cubicBezTo>
                <a:cubicBezTo>
                  <a:pt x="960" y="96"/>
                  <a:pt x="1296" y="152"/>
                  <a:pt x="1488" y="144"/>
                </a:cubicBezTo>
                <a:cubicBezTo>
                  <a:pt x="1680" y="136"/>
                  <a:pt x="1744" y="72"/>
                  <a:pt x="1920" y="48"/>
                </a:cubicBezTo>
                <a:cubicBezTo>
                  <a:pt x="2096" y="24"/>
                  <a:pt x="2360" y="0"/>
                  <a:pt x="2544" y="0"/>
                </a:cubicBezTo>
                <a:cubicBezTo>
                  <a:pt x="2728" y="0"/>
                  <a:pt x="2944" y="40"/>
                  <a:pt x="3024" y="48"/>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da-DK"/>
          </a:p>
        </p:txBody>
      </p:sp>
      <p:sp>
        <p:nvSpPr>
          <p:cNvPr id="10" name="Freeform 8"/>
          <p:cNvSpPr>
            <a:spLocks/>
          </p:cNvSpPr>
          <p:nvPr/>
        </p:nvSpPr>
        <p:spPr bwMode="auto">
          <a:xfrm>
            <a:off x="3651448" y="6196608"/>
            <a:ext cx="4800600" cy="381000"/>
          </a:xfrm>
          <a:custGeom>
            <a:avLst/>
            <a:gdLst/>
            <a:ahLst/>
            <a:cxnLst>
              <a:cxn ang="0">
                <a:pos x="0" y="240"/>
              </a:cxn>
              <a:cxn ang="0">
                <a:pos x="336" y="144"/>
              </a:cxn>
              <a:cxn ang="0">
                <a:pos x="768" y="96"/>
              </a:cxn>
              <a:cxn ang="0">
                <a:pos x="1488" y="144"/>
              </a:cxn>
              <a:cxn ang="0">
                <a:pos x="1920" y="48"/>
              </a:cxn>
              <a:cxn ang="0">
                <a:pos x="2544" y="0"/>
              </a:cxn>
              <a:cxn ang="0">
                <a:pos x="3024" y="48"/>
              </a:cxn>
            </a:cxnLst>
            <a:rect l="0" t="0" r="r" b="b"/>
            <a:pathLst>
              <a:path w="3024" h="240">
                <a:moveTo>
                  <a:pt x="0" y="240"/>
                </a:moveTo>
                <a:cubicBezTo>
                  <a:pt x="104" y="204"/>
                  <a:pt x="208" y="168"/>
                  <a:pt x="336" y="144"/>
                </a:cubicBezTo>
                <a:cubicBezTo>
                  <a:pt x="464" y="120"/>
                  <a:pt x="576" y="96"/>
                  <a:pt x="768" y="96"/>
                </a:cubicBezTo>
                <a:cubicBezTo>
                  <a:pt x="960" y="96"/>
                  <a:pt x="1296" y="152"/>
                  <a:pt x="1488" y="144"/>
                </a:cubicBezTo>
                <a:cubicBezTo>
                  <a:pt x="1680" y="136"/>
                  <a:pt x="1744" y="72"/>
                  <a:pt x="1920" y="48"/>
                </a:cubicBezTo>
                <a:cubicBezTo>
                  <a:pt x="2096" y="24"/>
                  <a:pt x="2360" y="0"/>
                  <a:pt x="2544" y="0"/>
                </a:cubicBezTo>
                <a:cubicBezTo>
                  <a:pt x="2728" y="0"/>
                  <a:pt x="2944" y="40"/>
                  <a:pt x="3024" y="48"/>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da-DK"/>
          </a:p>
        </p:txBody>
      </p:sp>
      <p:sp>
        <p:nvSpPr>
          <p:cNvPr id="11" name="Freeform 9"/>
          <p:cNvSpPr>
            <a:spLocks/>
          </p:cNvSpPr>
          <p:nvPr/>
        </p:nvSpPr>
        <p:spPr bwMode="auto">
          <a:xfrm>
            <a:off x="3651448" y="5587008"/>
            <a:ext cx="4953000" cy="304800"/>
          </a:xfrm>
          <a:custGeom>
            <a:avLst/>
            <a:gdLst/>
            <a:ahLst/>
            <a:cxnLst>
              <a:cxn ang="0">
                <a:pos x="0" y="192"/>
              </a:cxn>
              <a:cxn ang="0">
                <a:pos x="96" y="96"/>
              </a:cxn>
              <a:cxn ang="0">
                <a:pos x="288" y="96"/>
              </a:cxn>
              <a:cxn ang="0">
                <a:pos x="336" y="144"/>
              </a:cxn>
              <a:cxn ang="0">
                <a:pos x="480" y="96"/>
              </a:cxn>
              <a:cxn ang="0">
                <a:pos x="768" y="48"/>
              </a:cxn>
              <a:cxn ang="0">
                <a:pos x="1056" y="144"/>
              </a:cxn>
              <a:cxn ang="0">
                <a:pos x="1344" y="96"/>
              </a:cxn>
              <a:cxn ang="0">
                <a:pos x="1440" y="48"/>
              </a:cxn>
              <a:cxn ang="0">
                <a:pos x="1536" y="48"/>
              </a:cxn>
              <a:cxn ang="0">
                <a:pos x="1728" y="96"/>
              </a:cxn>
              <a:cxn ang="0">
                <a:pos x="2064" y="48"/>
              </a:cxn>
              <a:cxn ang="0">
                <a:pos x="2208" y="48"/>
              </a:cxn>
              <a:cxn ang="0">
                <a:pos x="2544" y="96"/>
              </a:cxn>
              <a:cxn ang="0">
                <a:pos x="2832" y="48"/>
              </a:cxn>
              <a:cxn ang="0">
                <a:pos x="3024" y="48"/>
              </a:cxn>
              <a:cxn ang="0">
                <a:pos x="3120" y="48"/>
              </a:cxn>
              <a:cxn ang="0">
                <a:pos x="3024" y="0"/>
              </a:cxn>
              <a:cxn ang="0">
                <a:pos x="0" y="0"/>
              </a:cxn>
              <a:cxn ang="0">
                <a:pos x="0" y="192"/>
              </a:cxn>
            </a:cxnLst>
            <a:rect l="0" t="0" r="r" b="b"/>
            <a:pathLst>
              <a:path w="3120" h="192">
                <a:moveTo>
                  <a:pt x="0" y="192"/>
                </a:moveTo>
                <a:lnTo>
                  <a:pt x="96" y="96"/>
                </a:lnTo>
                <a:lnTo>
                  <a:pt x="288" y="96"/>
                </a:lnTo>
                <a:lnTo>
                  <a:pt x="336" y="144"/>
                </a:lnTo>
                <a:lnTo>
                  <a:pt x="480" y="96"/>
                </a:lnTo>
                <a:lnTo>
                  <a:pt x="768" y="48"/>
                </a:lnTo>
                <a:lnTo>
                  <a:pt x="1056" y="144"/>
                </a:lnTo>
                <a:lnTo>
                  <a:pt x="1344" y="96"/>
                </a:lnTo>
                <a:lnTo>
                  <a:pt x="1440" y="48"/>
                </a:lnTo>
                <a:lnTo>
                  <a:pt x="1536" y="48"/>
                </a:lnTo>
                <a:lnTo>
                  <a:pt x="1728" y="96"/>
                </a:lnTo>
                <a:lnTo>
                  <a:pt x="2064" y="48"/>
                </a:lnTo>
                <a:lnTo>
                  <a:pt x="2208" y="48"/>
                </a:lnTo>
                <a:lnTo>
                  <a:pt x="2544" y="96"/>
                </a:lnTo>
                <a:lnTo>
                  <a:pt x="2832" y="48"/>
                </a:lnTo>
                <a:lnTo>
                  <a:pt x="3024" y="48"/>
                </a:lnTo>
                <a:lnTo>
                  <a:pt x="3120" y="48"/>
                </a:lnTo>
                <a:lnTo>
                  <a:pt x="3024" y="0"/>
                </a:lnTo>
                <a:lnTo>
                  <a:pt x="0" y="0"/>
                </a:lnTo>
                <a:lnTo>
                  <a:pt x="0" y="192"/>
                </a:lnTo>
                <a:close/>
              </a:path>
            </a:pathLst>
          </a:custGeom>
          <a:solidFill>
            <a:srgbClr val="B94747"/>
          </a:solidFill>
          <a:ln w="12700" cap="flat" cmpd="sng">
            <a:noFill/>
            <a:prstDash val="solid"/>
            <a:round/>
            <a:headEnd type="none" w="sm" len="sm"/>
            <a:tailEnd type="none" w="sm" len="sm"/>
          </a:ln>
          <a:effectLst/>
        </p:spPr>
        <p:txBody>
          <a:bodyPr wrap="none" anchor="ctr"/>
          <a:lstStyle/>
          <a:p>
            <a:endParaRPr lang="da-DK"/>
          </a:p>
        </p:txBody>
      </p:sp>
      <p:sp>
        <p:nvSpPr>
          <p:cNvPr id="12" name="Text Box 10"/>
          <p:cNvSpPr txBox="1">
            <a:spLocks noChangeArrowheads="1"/>
          </p:cNvSpPr>
          <p:nvPr/>
        </p:nvSpPr>
        <p:spPr bwMode="auto">
          <a:xfrm>
            <a:off x="4565848" y="2996208"/>
            <a:ext cx="304800" cy="7016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4000" dirty="0" smtClean="0">
                <a:solidFill>
                  <a:schemeClr val="accent6"/>
                </a:solidFill>
                <a:latin typeface="Arial"/>
              </a:rPr>
              <a:t>•</a:t>
            </a:r>
            <a:endParaRPr lang="en-GB" dirty="0">
              <a:solidFill>
                <a:schemeClr val="accent6"/>
              </a:solidFill>
              <a:latin typeface="Arial"/>
            </a:endParaRPr>
          </a:p>
        </p:txBody>
      </p:sp>
      <p:sp>
        <p:nvSpPr>
          <p:cNvPr id="13" name="Freeform 11"/>
          <p:cNvSpPr>
            <a:spLocks/>
          </p:cNvSpPr>
          <p:nvPr/>
        </p:nvSpPr>
        <p:spPr bwMode="auto">
          <a:xfrm>
            <a:off x="3651448" y="6272808"/>
            <a:ext cx="4724400" cy="381000"/>
          </a:xfrm>
          <a:custGeom>
            <a:avLst/>
            <a:gdLst/>
            <a:ahLst/>
            <a:cxnLst>
              <a:cxn ang="0">
                <a:pos x="2976" y="240"/>
              </a:cxn>
              <a:cxn ang="0">
                <a:pos x="2976" y="48"/>
              </a:cxn>
              <a:cxn ang="0">
                <a:pos x="2736" y="0"/>
              </a:cxn>
              <a:cxn ang="0">
                <a:pos x="2544" y="0"/>
              </a:cxn>
              <a:cxn ang="0">
                <a:pos x="2208" y="0"/>
              </a:cxn>
              <a:cxn ang="0">
                <a:pos x="1872" y="48"/>
              </a:cxn>
              <a:cxn ang="0">
                <a:pos x="1680" y="96"/>
              </a:cxn>
              <a:cxn ang="0">
                <a:pos x="1392" y="144"/>
              </a:cxn>
              <a:cxn ang="0">
                <a:pos x="1104" y="96"/>
              </a:cxn>
              <a:cxn ang="0">
                <a:pos x="960" y="96"/>
              </a:cxn>
              <a:cxn ang="0">
                <a:pos x="720" y="96"/>
              </a:cxn>
              <a:cxn ang="0">
                <a:pos x="480" y="96"/>
              </a:cxn>
              <a:cxn ang="0">
                <a:pos x="240" y="144"/>
              </a:cxn>
              <a:cxn ang="0">
                <a:pos x="96" y="192"/>
              </a:cxn>
              <a:cxn ang="0">
                <a:pos x="0" y="240"/>
              </a:cxn>
              <a:cxn ang="0">
                <a:pos x="2976" y="240"/>
              </a:cxn>
            </a:cxnLst>
            <a:rect l="0" t="0" r="r" b="b"/>
            <a:pathLst>
              <a:path w="2976" h="240">
                <a:moveTo>
                  <a:pt x="2976" y="240"/>
                </a:moveTo>
                <a:lnTo>
                  <a:pt x="2976" y="48"/>
                </a:lnTo>
                <a:lnTo>
                  <a:pt x="2736" y="0"/>
                </a:lnTo>
                <a:lnTo>
                  <a:pt x="2544" y="0"/>
                </a:lnTo>
                <a:lnTo>
                  <a:pt x="2208" y="0"/>
                </a:lnTo>
                <a:lnTo>
                  <a:pt x="1872" y="48"/>
                </a:lnTo>
                <a:lnTo>
                  <a:pt x="1680" y="96"/>
                </a:lnTo>
                <a:lnTo>
                  <a:pt x="1392" y="144"/>
                </a:lnTo>
                <a:lnTo>
                  <a:pt x="1104" y="96"/>
                </a:lnTo>
                <a:lnTo>
                  <a:pt x="960" y="96"/>
                </a:lnTo>
                <a:lnTo>
                  <a:pt x="720" y="96"/>
                </a:lnTo>
                <a:lnTo>
                  <a:pt x="480" y="96"/>
                </a:lnTo>
                <a:lnTo>
                  <a:pt x="240" y="144"/>
                </a:lnTo>
                <a:lnTo>
                  <a:pt x="96" y="192"/>
                </a:lnTo>
                <a:lnTo>
                  <a:pt x="0" y="240"/>
                </a:lnTo>
                <a:lnTo>
                  <a:pt x="2976" y="240"/>
                </a:lnTo>
                <a:close/>
              </a:path>
            </a:pathLst>
          </a:custGeom>
          <a:solidFill>
            <a:srgbClr val="B94747"/>
          </a:solidFill>
          <a:ln w="12700" cap="flat" cmpd="sng">
            <a:noFill/>
            <a:prstDash val="solid"/>
            <a:round/>
            <a:headEnd type="none" w="sm" len="sm"/>
            <a:tailEnd type="none" w="sm" len="sm"/>
          </a:ln>
          <a:effectLst/>
        </p:spPr>
        <p:txBody>
          <a:bodyPr wrap="none" anchor="ctr"/>
          <a:lstStyle/>
          <a:p>
            <a:endParaRPr lang="da-DK"/>
          </a:p>
        </p:txBody>
      </p:sp>
      <p:sp>
        <p:nvSpPr>
          <p:cNvPr id="14" name="Freeform 12"/>
          <p:cNvSpPr>
            <a:spLocks/>
          </p:cNvSpPr>
          <p:nvPr/>
        </p:nvSpPr>
        <p:spPr bwMode="auto">
          <a:xfrm>
            <a:off x="3651448" y="2158008"/>
            <a:ext cx="4800600" cy="381000"/>
          </a:xfrm>
          <a:custGeom>
            <a:avLst/>
            <a:gdLst/>
            <a:ahLst/>
            <a:cxnLst>
              <a:cxn ang="0">
                <a:pos x="0" y="240"/>
              </a:cxn>
              <a:cxn ang="0">
                <a:pos x="336" y="144"/>
              </a:cxn>
              <a:cxn ang="0">
                <a:pos x="768" y="96"/>
              </a:cxn>
              <a:cxn ang="0">
                <a:pos x="1488" y="144"/>
              </a:cxn>
              <a:cxn ang="0">
                <a:pos x="1920" y="48"/>
              </a:cxn>
              <a:cxn ang="0">
                <a:pos x="2544" y="0"/>
              </a:cxn>
              <a:cxn ang="0">
                <a:pos x="3024" y="48"/>
              </a:cxn>
            </a:cxnLst>
            <a:rect l="0" t="0" r="r" b="b"/>
            <a:pathLst>
              <a:path w="3024" h="240">
                <a:moveTo>
                  <a:pt x="0" y="240"/>
                </a:moveTo>
                <a:cubicBezTo>
                  <a:pt x="104" y="204"/>
                  <a:pt x="208" y="168"/>
                  <a:pt x="336" y="144"/>
                </a:cubicBezTo>
                <a:cubicBezTo>
                  <a:pt x="464" y="120"/>
                  <a:pt x="576" y="96"/>
                  <a:pt x="768" y="96"/>
                </a:cubicBezTo>
                <a:cubicBezTo>
                  <a:pt x="960" y="96"/>
                  <a:pt x="1296" y="152"/>
                  <a:pt x="1488" y="144"/>
                </a:cubicBezTo>
                <a:cubicBezTo>
                  <a:pt x="1680" y="136"/>
                  <a:pt x="1744" y="72"/>
                  <a:pt x="1920" y="48"/>
                </a:cubicBezTo>
                <a:cubicBezTo>
                  <a:pt x="2096" y="24"/>
                  <a:pt x="2360" y="0"/>
                  <a:pt x="2544" y="0"/>
                </a:cubicBezTo>
                <a:cubicBezTo>
                  <a:pt x="2728" y="0"/>
                  <a:pt x="2944" y="40"/>
                  <a:pt x="3024" y="48"/>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da-DK"/>
          </a:p>
        </p:txBody>
      </p:sp>
      <p:sp>
        <p:nvSpPr>
          <p:cNvPr id="15" name="Freeform 13"/>
          <p:cNvSpPr>
            <a:spLocks/>
          </p:cNvSpPr>
          <p:nvPr/>
        </p:nvSpPr>
        <p:spPr bwMode="auto">
          <a:xfrm>
            <a:off x="3651448" y="2310408"/>
            <a:ext cx="4800600" cy="381000"/>
          </a:xfrm>
          <a:custGeom>
            <a:avLst/>
            <a:gdLst/>
            <a:ahLst/>
            <a:cxnLst>
              <a:cxn ang="0">
                <a:pos x="0" y="240"/>
              </a:cxn>
              <a:cxn ang="0">
                <a:pos x="336" y="144"/>
              </a:cxn>
              <a:cxn ang="0">
                <a:pos x="768" y="96"/>
              </a:cxn>
              <a:cxn ang="0">
                <a:pos x="1488" y="144"/>
              </a:cxn>
              <a:cxn ang="0">
                <a:pos x="1920" y="48"/>
              </a:cxn>
              <a:cxn ang="0">
                <a:pos x="2544" y="0"/>
              </a:cxn>
              <a:cxn ang="0">
                <a:pos x="3024" y="48"/>
              </a:cxn>
            </a:cxnLst>
            <a:rect l="0" t="0" r="r" b="b"/>
            <a:pathLst>
              <a:path w="3024" h="240">
                <a:moveTo>
                  <a:pt x="0" y="240"/>
                </a:moveTo>
                <a:cubicBezTo>
                  <a:pt x="104" y="204"/>
                  <a:pt x="208" y="168"/>
                  <a:pt x="336" y="144"/>
                </a:cubicBezTo>
                <a:cubicBezTo>
                  <a:pt x="464" y="120"/>
                  <a:pt x="576" y="96"/>
                  <a:pt x="768" y="96"/>
                </a:cubicBezTo>
                <a:cubicBezTo>
                  <a:pt x="960" y="96"/>
                  <a:pt x="1296" y="152"/>
                  <a:pt x="1488" y="144"/>
                </a:cubicBezTo>
                <a:cubicBezTo>
                  <a:pt x="1680" y="136"/>
                  <a:pt x="1744" y="72"/>
                  <a:pt x="1920" y="48"/>
                </a:cubicBezTo>
                <a:cubicBezTo>
                  <a:pt x="2096" y="24"/>
                  <a:pt x="2360" y="0"/>
                  <a:pt x="2544" y="0"/>
                </a:cubicBezTo>
                <a:cubicBezTo>
                  <a:pt x="2728" y="0"/>
                  <a:pt x="2944" y="40"/>
                  <a:pt x="3024" y="48"/>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da-DK"/>
          </a:p>
        </p:txBody>
      </p:sp>
      <p:sp>
        <p:nvSpPr>
          <p:cNvPr id="16" name="Freeform 14"/>
          <p:cNvSpPr>
            <a:spLocks/>
          </p:cNvSpPr>
          <p:nvPr/>
        </p:nvSpPr>
        <p:spPr bwMode="auto">
          <a:xfrm>
            <a:off x="3651448" y="1700808"/>
            <a:ext cx="4953000" cy="304800"/>
          </a:xfrm>
          <a:custGeom>
            <a:avLst/>
            <a:gdLst/>
            <a:ahLst/>
            <a:cxnLst>
              <a:cxn ang="0">
                <a:pos x="0" y="192"/>
              </a:cxn>
              <a:cxn ang="0">
                <a:pos x="96" y="96"/>
              </a:cxn>
              <a:cxn ang="0">
                <a:pos x="288" y="96"/>
              </a:cxn>
              <a:cxn ang="0">
                <a:pos x="336" y="144"/>
              </a:cxn>
              <a:cxn ang="0">
                <a:pos x="480" y="96"/>
              </a:cxn>
              <a:cxn ang="0">
                <a:pos x="768" y="48"/>
              </a:cxn>
              <a:cxn ang="0">
                <a:pos x="1056" y="144"/>
              </a:cxn>
              <a:cxn ang="0">
                <a:pos x="1344" y="96"/>
              </a:cxn>
              <a:cxn ang="0">
                <a:pos x="1440" y="48"/>
              </a:cxn>
              <a:cxn ang="0">
                <a:pos x="1536" y="48"/>
              </a:cxn>
              <a:cxn ang="0">
                <a:pos x="1728" y="96"/>
              </a:cxn>
              <a:cxn ang="0">
                <a:pos x="2064" y="48"/>
              </a:cxn>
              <a:cxn ang="0">
                <a:pos x="2208" y="48"/>
              </a:cxn>
              <a:cxn ang="0">
                <a:pos x="2544" y="96"/>
              </a:cxn>
              <a:cxn ang="0">
                <a:pos x="2832" y="48"/>
              </a:cxn>
              <a:cxn ang="0">
                <a:pos x="3024" y="48"/>
              </a:cxn>
              <a:cxn ang="0">
                <a:pos x="3120" y="48"/>
              </a:cxn>
              <a:cxn ang="0">
                <a:pos x="3024" y="0"/>
              </a:cxn>
              <a:cxn ang="0">
                <a:pos x="0" y="0"/>
              </a:cxn>
              <a:cxn ang="0">
                <a:pos x="0" y="192"/>
              </a:cxn>
            </a:cxnLst>
            <a:rect l="0" t="0" r="r" b="b"/>
            <a:pathLst>
              <a:path w="3120" h="192">
                <a:moveTo>
                  <a:pt x="0" y="192"/>
                </a:moveTo>
                <a:lnTo>
                  <a:pt x="96" y="96"/>
                </a:lnTo>
                <a:lnTo>
                  <a:pt x="288" y="96"/>
                </a:lnTo>
                <a:lnTo>
                  <a:pt x="336" y="144"/>
                </a:lnTo>
                <a:lnTo>
                  <a:pt x="480" y="96"/>
                </a:lnTo>
                <a:lnTo>
                  <a:pt x="768" y="48"/>
                </a:lnTo>
                <a:lnTo>
                  <a:pt x="1056" y="144"/>
                </a:lnTo>
                <a:lnTo>
                  <a:pt x="1344" y="96"/>
                </a:lnTo>
                <a:lnTo>
                  <a:pt x="1440" y="48"/>
                </a:lnTo>
                <a:lnTo>
                  <a:pt x="1536" y="48"/>
                </a:lnTo>
                <a:lnTo>
                  <a:pt x="1728" y="96"/>
                </a:lnTo>
                <a:lnTo>
                  <a:pt x="2064" y="48"/>
                </a:lnTo>
                <a:lnTo>
                  <a:pt x="2208" y="48"/>
                </a:lnTo>
                <a:lnTo>
                  <a:pt x="2544" y="96"/>
                </a:lnTo>
                <a:lnTo>
                  <a:pt x="2832" y="48"/>
                </a:lnTo>
                <a:lnTo>
                  <a:pt x="3024" y="48"/>
                </a:lnTo>
                <a:lnTo>
                  <a:pt x="3120" y="48"/>
                </a:lnTo>
                <a:lnTo>
                  <a:pt x="3024" y="0"/>
                </a:lnTo>
                <a:lnTo>
                  <a:pt x="0" y="0"/>
                </a:lnTo>
                <a:lnTo>
                  <a:pt x="0" y="192"/>
                </a:lnTo>
                <a:close/>
              </a:path>
            </a:pathLst>
          </a:custGeom>
          <a:solidFill>
            <a:srgbClr val="B94747"/>
          </a:solidFill>
          <a:ln w="12700" cap="flat" cmpd="sng">
            <a:noFill/>
            <a:prstDash val="solid"/>
            <a:round/>
            <a:headEnd type="none" w="sm" len="sm"/>
            <a:tailEnd type="none" w="sm" len="sm"/>
          </a:ln>
          <a:effectLst/>
        </p:spPr>
        <p:txBody>
          <a:bodyPr wrap="none" anchor="ctr"/>
          <a:lstStyle/>
          <a:p>
            <a:endParaRPr lang="da-DK"/>
          </a:p>
        </p:txBody>
      </p:sp>
      <p:sp>
        <p:nvSpPr>
          <p:cNvPr id="17" name="Text Box 15"/>
          <p:cNvSpPr txBox="1">
            <a:spLocks noChangeArrowheads="1"/>
          </p:cNvSpPr>
          <p:nvPr/>
        </p:nvSpPr>
        <p:spPr bwMode="auto">
          <a:xfrm>
            <a:off x="4565848" y="1853208"/>
            <a:ext cx="304800" cy="3968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b="1" dirty="0" smtClean="0">
                <a:solidFill>
                  <a:schemeClr val="accent6"/>
                </a:solidFill>
                <a:latin typeface="Arial"/>
              </a:rPr>
              <a:t>?</a:t>
            </a:r>
            <a:endParaRPr lang="en-GB" dirty="0">
              <a:solidFill>
                <a:schemeClr val="accent6"/>
              </a:solidFill>
              <a:latin typeface="Arial"/>
            </a:endParaRPr>
          </a:p>
        </p:txBody>
      </p:sp>
      <p:sp>
        <p:nvSpPr>
          <p:cNvPr id="18" name="Text Box 16"/>
          <p:cNvSpPr txBox="1">
            <a:spLocks noChangeArrowheads="1"/>
          </p:cNvSpPr>
          <p:nvPr/>
        </p:nvSpPr>
        <p:spPr bwMode="auto">
          <a:xfrm>
            <a:off x="6928048" y="1777008"/>
            <a:ext cx="304800" cy="3968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b="1" dirty="0" smtClean="0">
                <a:solidFill>
                  <a:schemeClr val="accent6"/>
                </a:solidFill>
                <a:latin typeface="Arial"/>
              </a:rPr>
              <a:t>?</a:t>
            </a:r>
            <a:endParaRPr lang="en-GB" dirty="0">
              <a:solidFill>
                <a:schemeClr val="accent6"/>
              </a:solidFill>
              <a:latin typeface="Arial"/>
            </a:endParaRPr>
          </a:p>
        </p:txBody>
      </p:sp>
      <p:sp>
        <p:nvSpPr>
          <p:cNvPr id="19" name="Freeform 17"/>
          <p:cNvSpPr>
            <a:spLocks/>
          </p:cNvSpPr>
          <p:nvPr/>
        </p:nvSpPr>
        <p:spPr bwMode="auto">
          <a:xfrm>
            <a:off x="3651448" y="2386608"/>
            <a:ext cx="4724400" cy="381000"/>
          </a:xfrm>
          <a:custGeom>
            <a:avLst/>
            <a:gdLst/>
            <a:ahLst/>
            <a:cxnLst>
              <a:cxn ang="0">
                <a:pos x="2976" y="240"/>
              </a:cxn>
              <a:cxn ang="0">
                <a:pos x="2976" y="48"/>
              </a:cxn>
              <a:cxn ang="0">
                <a:pos x="2736" y="0"/>
              </a:cxn>
              <a:cxn ang="0">
                <a:pos x="2544" y="0"/>
              </a:cxn>
              <a:cxn ang="0">
                <a:pos x="2208" y="0"/>
              </a:cxn>
              <a:cxn ang="0">
                <a:pos x="1872" y="48"/>
              </a:cxn>
              <a:cxn ang="0">
                <a:pos x="1680" y="96"/>
              </a:cxn>
              <a:cxn ang="0">
                <a:pos x="1392" y="144"/>
              </a:cxn>
              <a:cxn ang="0">
                <a:pos x="1104" y="96"/>
              </a:cxn>
              <a:cxn ang="0">
                <a:pos x="960" y="96"/>
              </a:cxn>
              <a:cxn ang="0">
                <a:pos x="720" y="96"/>
              </a:cxn>
              <a:cxn ang="0">
                <a:pos x="480" y="96"/>
              </a:cxn>
              <a:cxn ang="0">
                <a:pos x="240" y="144"/>
              </a:cxn>
              <a:cxn ang="0">
                <a:pos x="96" y="192"/>
              </a:cxn>
              <a:cxn ang="0">
                <a:pos x="0" y="240"/>
              </a:cxn>
              <a:cxn ang="0">
                <a:pos x="2976" y="240"/>
              </a:cxn>
            </a:cxnLst>
            <a:rect l="0" t="0" r="r" b="b"/>
            <a:pathLst>
              <a:path w="2976" h="240">
                <a:moveTo>
                  <a:pt x="2976" y="240"/>
                </a:moveTo>
                <a:lnTo>
                  <a:pt x="2976" y="48"/>
                </a:lnTo>
                <a:lnTo>
                  <a:pt x="2736" y="0"/>
                </a:lnTo>
                <a:lnTo>
                  <a:pt x="2544" y="0"/>
                </a:lnTo>
                <a:lnTo>
                  <a:pt x="2208" y="0"/>
                </a:lnTo>
                <a:lnTo>
                  <a:pt x="1872" y="48"/>
                </a:lnTo>
                <a:lnTo>
                  <a:pt x="1680" y="96"/>
                </a:lnTo>
                <a:lnTo>
                  <a:pt x="1392" y="144"/>
                </a:lnTo>
                <a:lnTo>
                  <a:pt x="1104" y="96"/>
                </a:lnTo>
                <a:lnTo>
                  <a:pt x="960" y="96"/>
                </a:lnTo>
                <a:lnTo>
                  <a:pt x="720" y="96"/>
                </a:lnTo>
                <a:lnTo>
                  <a:pt x="480" y="96"/>
                </a:lnTo>
                <a:lnTo>
                  <a:pt x="240" y="144"/>
                </a:lnTo>
                <a:lnTo>
                  <a:pt x="96" y="192"/>
                </a:lnTo>
                <a:lnTo>
                  <a:pt x="0" y="240"/>
                </a:lnTo>
                <a:lnTo>
                  <a:pt x="2976" y="240"/>
                </a:lnTo>
                <a:close/>
              </a:path>
            </a:pathLst>
          </a:custGeom>
          <a:solidFill>
            <a:srgbClr val="B94747"/>
          </a:solidFill>
          <a:ln w="12700" cap="flat" cmpd="sng">
            <a:noFill/>
            <a:prstDash val="solid"/>
            <a:round/>
            <a:headEnd type="none" w="sm" len="sm"/>
            <a:tailEnd type="none" w="sm" len="sm"/>
          </a:ln>
          <a:effectLst/>
        </p:spPr>
        <p:txBody>
          <a:bodyPr wrap="none" anchor="ctr"/>
          <a:lstStyle/>
          <a:p>
            <a:endParaRPr lang="da-DK"/>
          </a:p>
        </p:txBody>
      </p:sp>
      <p:sp>
        <p:nvSpPr>
          <p:cNvPr id="20" name="Freeform 18"/>
          <p:cNvSpPr>
            <a:spLocks/>
          </p:cNvSpPr>
          <p:nvPr/>
        </p:nvSpPr>
        <p:spPr bwMode="auto">
          <a:xfrm>
            <a:off x="3651448" y="3453408"/>
            <a:ext cx="4800600" cy="381000"/>
          </a:xfrm>
          <a:custGeom>
            <a:avLst/>
            <a:gdLst/>
            <a:ahLst/>
            <a:cxnLst>
              <a:cxn ang="0">
                <a:pos x="0" y="240"/>
              </a:cxn>
              <a:cxn ang="0">
                <a:pos x="336" y="144"/>
              </a:cxn>
              <a:cxn ang="0">
                <a:pos x="768" y="96"/>
              </a:cxn>
              <a:cxn ang="0">
                <a:pos x="1488" y="144"/>
              </a:cxn>
              <a:cxn ang="0">
                <a:pos x="1920" y="48"/>
              </a:cxn>
              <a:cxn ang="0">
                <a:pos x="2544" y="0"/>
              </a:cxn>
              <a:cxn ang="0">
                <a:pos x="3024" y="48"/>
              </a:cxn>
            </a:cxnLst>
            <a:rect l="0" t="0" r="r" b="b"/>
            <a:pathLst>
              <a:path w="3024" h="240">
                <a:moveTo>
                  <a:pt x="0" y="240"/>
                </a:moveTo>
                <a:cubicBezTo>
                  <a:pt x="104" y="204"/>
                  <a:pt x="208" y="168"/>
                  <a:pt x="336" y="144"/>
                </a:cubicBezTo>
                <a:cubicBezTo>
                  <a:pt x="464" y="120"/>
                  <a:pt x="576" y="96"/>
                  <a:pt x="768" y="96"/>
                </a:cubicBezTo>
                <a:cubicBezTo>
                  <a:pt x="960" y="96"/>
                  <a:pt x="1296" y="152"/>
                  <a:pt x="1488" y="144"/>
                </a:cubicBezTo>
                <a:cubicBezTo>
                  <a:pt x="1680" y="136"/>
                  <a:pt x="1744" y="72"/>
                  <a:pt x="1920" y="48"/>
                </a:cubicBezTo>
                <a:cubicBezTo>
                  <a:pt x="2096" y="24"/>
                  <a:pt x="2360" y="0"/>
                  <a:pt x="2544" y="0"/>
                </a:cubicBezTo>
                <a:cubicBezTo>
                  <a:pt x="2728" y="0"/>
                  <a:pt x="2944" y="40"/>
                  <a:pt x="3024" y="48"/>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da-DK"/>
          </a:p>
        </p:txBody>
      </p:sp>
      <p:sp>
        <p:nvSpPr>
          <p:cNvPr id="21" name="Freeform 19"/>
          <p:cNvSpPr>
            <a:spLocks/>
          </p:cNvSpPr>
          <p:nvPr/>
        </p:nvSpPr>
        <p:spPr bwMode="auto">
          <a:xfrm>
            <a:off x="3651448" y="3605808"/>
            <a:ext cx="4800600" cy="381000"/>
          </a:xfrm>
          <a:custGeom>
            <a:avLst/>
            <a:gdLst/>
            <a:ahLst/>
            <a:cxnLst>
              <a:cxn ang="0">
                <a:pos x="0" y="240"/>
              </a:cxn>
              <a:cxn ang="0">
                <a:pos x="336" y="144"/>
              </a:cxn>
              <a:cxn ang="0">
                <a:pos x="768" y="96"/>
              </a:cxn>
              <a:cxn ang="0">
                <a:pos x="1488" y="144"/>
              </a:cxn>
              <a:cxn ang="0">
                <a:pos x="1920" y="48"/>
              </a:cxn>
              <a:cxn ang="0">
                <a:pos x="2544" y="0"/>
              </a:cxn>
              <a:cxn ang="0">
                <a:pos x="3024" y="48"/>
              </a:cxn>
            </a:cxnLst>
            <a:rect l="0" t="0" r="r" b="b"/>
            <a:pathLst>
              <a:path w="3024" h="240">
                <a:moveTo>
                  <a:pt x="0" y="240"/>
                </a:moveTo>
                <a:cubicBezTo>
                  <a:pt x="104" y="204"/>
                  <a:pt x="208" y="168"/>
                  <a:pt x="336" y="144"/>
                </a:cubicBezTo>
                <a:cubicBezTo>
                  <a:pt x="464" y="120"/>
                  <a:pt x="576" y="96"/>
                  <a:pt x="768" y="96"/>
                </a:cubicBezTo>
                <a:cubicBezTo>
                  <a:pt x="960" y="96"/>
                  <a:pt x="1296" y="152"/>
                  <a:pt x="1488" y="144"/>
                </a:cubicBezTo>
                <a:cubicBezTo>
                  <a:pt x="1680" y="136"/>
                  <a:pt x="1744" y="72"/>
                  <a:pt x="1920" y="48"/>
                </a:cubicBezTo>
                <a:cubicBezTo>
                  <a:pt x="2096" y="24"/>
                  <a:pt x="2360" y="0"/>
                  <a:pt x="2544" y="0"/>
                </a:cubicBezTo>
                <a:cubicBezTo>
                  <a:pt x="2728" y="0"/>
                  <a:pt x="2944" y="40"/>
                  <a:pt x="3024" y="48"/>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da-DK"/>
          </a:p>
        </p:txBody>
      </p:sp>
      <p:sp>
        <p:nvSpPr>
          <p:cNvPr id="22" name="Freeform 20"/>
          <p:cNvSpPr>
            <a:spLocks/>
          </p:cNvSpPr>
          <p:nvPr/>
        </p:nvSpPr>
        <p:spPr bwMode="auto">
          <a:xfrm>
            <a:off x="3651448" y="2996208"/>
            <a:ext cx="4953000" cy="304800"/>
          </a:xfrm>
          <a:custGeom>
            <a:avLst/>
            <a:gdLst/>
            <a:ahLst/>
            <a:cxnLst>
              <a:cxn ang="0">
                <a:pos x="0" y="192"/>
              </a:cxn>
              <a:cxn ang="0">
                <a:pos x="96" y="96"/>
              </a:cxn>
              <a:cxn ang="0">
                <a:pos x="288" y="96"/>
              </a:cxn>
              <a:cxn ang="0">
                <a:pos x="336" y="144"/>
              </a:cxn>
              <a:cxn ang="0">
                <a:pos x="480" y="96"/>
              </a:cxn>
              <a:cxn ang="0">
                <a:pos x="768" y="48"/>
              </a:cxn>
              <a:cxn ang="0">
                <a:pos x="1056" y="144"/>
              </a:cxn>
              <a:cxn ang="0">
                <a:pos x="1344" y="96"/>
              </a:cxn>
              <a:cxn ang="0">
                <a:pos x="1440" y="48"/>
              </a:cxn>
              <a:cxn ang="0">
                <a:pos x="1536" y="48"/>
              </a:cxn>
              <a:cxn ang="0">
                <a:pos x="1728" y="96"/>
              </a:cxn>
              <a:cxn ang="0">
                <a:pos x="2064" y="48"/>
              </a:cxn>
              <a:cxn ang="0">
                <a:pos x="2208" y="48"/>
              </a:cxn>
              <a:cxn ang="0">
                <a:pos x="2544" y="96"/>
              </a:cxn>
              <a:cxn ang="0">
                <a:pos x="2832" y="48"/>
              </a:cxn>
              <a:cxn ang="0">
                <a:pos x="3024" y="48"/>
              </a:cxn>
              <a:cxn ang="0">
                <a:pos x="3120" y="48"/>
              </a:cxn>
              <a:cxn ang="0">
                <a:pos x="3024" y="0"/>
              </a:cxn>
              <a:cxn ang="0">
                <a:pos x="0" y="0"/>
              </a:cxn>
              <a:cxn ang="0">
                <a:pos x="0" y="192"/>
              </a:cxn>
            </a:cxnLst>
            <a:rect l="0" t="0" r="r" b="b"/>
            <a:pathLst>
              <a:path w="3120" h="192">
                <a:moveTo>
                  <a:pt x="0" y="192"/>
                </a:moveTo>
                <a:lnTo>
                  <a:pt x="96" y="96"/>
                </a:lnTo>
                <a:lnTo>
                  <a:pt x="288" y="96"/>
                </a:lnTo>
                <a:lnTo>
                  <a:pt x="336" y="144"/>
                </a:lnTo>
                <a:lnTo>
                  <a:pt x="480" y="96"/>
                </a:lnTo>
                <a:lnTo>
                  <a:pt x="768" y="48"/>
                </a:lnTo>
                <a:lnTo>
                  <a:pt x="1056" y="144"/>
                </a:lnTo>
                <a:lnTo>
                  <a:pt x="1344" y="96"/>
                </a:lnTo>
                <a:lnTo>
                  <a:pt x="1440" y="48"/>
                </a:lnTo>
                <a:lnTo>
                  <a:pt x="1536" y="48"/>
                </a:lnTo>
                <a:lnTo>
                  <a:pt x="1728" y="96"/>
                </a:lnTo>
                <a:lnTo>
                  <a:pt x="2064" y="48"/>
                </a:lnTo>
                <a:lnTo>
                  <a:pt x="2208" y="48"/>
                </a:lnTo>
                <a:lnTo>
                  <a:pt x="2544" y="96"/>
                </a:lnTo>
                <a:lnTo>
                  <a:pt x="2832" y="48"/>
                </a:lnTo>
                <a:lnTo>
                  <a:pt x="3024" y="48"/>
                </a:lnTo>
                <a:lnTo>
                  <a:pt x="3120" y="48"/>
                </a:lnTo>
                <a:lnTo>
                  <a:pt x="3024" y="0"/>
                </a:lnTo>
                <a:lnTo>
                  <a:pt x="0" y="0"/>
                </a:lnTo>
                <a:lnTo>
                  <a:pt x="0" y="192"/>
                </a:lnTo>
                <a:close/>
              </a:path>
            </a:pathLst>
          </a:custGeom>
          <a:solidFill>
            <a:srgbClr val="B94747"/>
          </a:solidFill>
          <a:ln w="12700" cap="flat" cmpd="sng">
            <a:noFill/>
            <a:prstDash val="solid"/>
            <a:round/>
            <a:headEnd type="none" w="sm" len="sm"/>
            <a:tailEnd type="none" w="sm" len="sm"/>
          </a:ln>
          <a:effectLst/>
        </p:spPr>
        <p:txBody>
          <a:bodyPr wrap="none" anchor="ctr"/>
          <a:lstStyle/>
          <a:p>
            <a:endParaRPr lang="da-DK"/>
          </a:p>
        </p:txBody>
      </p:sp>
      <p:sp>
        <p:nvSpPr>
          <p:cNvPr id="23" name="Freeform 21"/>
          <p:cNvSpPr>
            <a:spLocks/>
          </p:cNvSpPr>
          <p:nvPr/>
        </p:nvSpPr>
        <p:spPr bwMode="auto">
          <a:xfrm>
            <a:off x="3651448" y="3682008"/>
            <a:ext cx="4724400" cy="381000"/>
          </a:xfrm>
          <a:custGeom>
            <a:avLst/>
            <a:gdLst/>
            <a:ahLst/>
            <a:cxnLst>
              <a:cxn ang="0">
                <a:pos x="2976" y="240"/>
              </a:cxn>
              <a:cxn ang="0">
                <a:pos x="2976" y="48"/>
              </a:cxn>
              <a:cxn ang="0">
                <a:pos x="2736" y="0"/>
              </a:cxn>
              <a:cxn ang="0">
                <a:pos x="2544" y="0"/>
              </a:cxn>
              <a:cxn ang="0">
                <a:pos x="2208" y="0"/>
              </a:cxn>
              <a:cxn ang="0">
                <a:pos x="1872" y="48"/>
              </a:cxn>
              <a:cxn ang="0">
                <a:pos x="1680" y="96"/>
              </a:cxn>
              <a:cxn ang="0">
                <a:pos x="1392" y="144"/>
              </a:cxn>
              <a:cxn ang="0">
                <a:pos x="1104" y="96"/>
              </a:cxn>
              <a:cxn ang="0">
                <a:pos x="960" y="96"/>
              </a:cxn>
              <a:cxn ang="0">
                <a:pos x="720" y="96"/>
              </a:cxn>
              <a:cxn ang="0">
                <a:pos x="480" y="96"/>
              </a:cxn>
              <a:cxn ang="0">
                <a:pos x="240" y="144"/>
              </a:cxn>
              <a:cxn ang="0">
                <a:pos x="96" y="192"/>
              </a:cxn>
              <a:cxn ang="0">
                <a:pos x="0" y="240"/>
              </a:cxn>
              <a:cxn ang="0">
                <a:pos x="2976" y="240"/>
              </a:cxn>
            </a:cxnLst>
            <a:rect l="0" t="0" r="r" b="b"/>
            <a:pathLst>
              <a:path w="2976" h="240">
                <a:moveTo>
                  <a:pt x="2976" y="240"/>
                </a:moveTo>
                <a:lnTo>
                  <a:pt x="2976" y="48"/>
                </a:lnTo>
                <a:lnTo>
                  <a:pt x="2736" y="0"/>
                </a:lnTo>
                <a:lnTo>
                  <a:pt x="2544" y="0"/>
                </a:lnTo>
                <a:lnTo>
                  <a:pt x="2208" y="0"/>
                </a:lnTo>
                <a:lnTo>
                  <a:pt x="1872" y="48"/>
                </a:lnTo>
                <a:lnTo>
                  <a:pt x="1680" y="96"/>
                </a:lnTo>
                <a:lnTo>
                  <a:pt x="1392" y="144"/>
                </a:lnTo>
                <a:lnTo>
                  <a:pt x="1104" y="96"/>
                </a:lnTo>
                <a:lnTo>
                  <a:pt x="960" y="96"/>
                </a:lnTo>
                <a:lnTo>
                  <a:pt x="720" y="96"/>
                </a:lnTo>
                <a:lnTo>
                  <a:pt x="480" y="96"/>
                </a:lnTo>
                <a:lnTo>
                  <a:pt x="240" y="144"/>
                </a:lnTo>
                <a:lnTo>
                  <a:pt x="96" y="192"/>
                </a:lnTo>
                <a:lnTo>
                  <a:pt x="0" y="240"/>
                </a:lnTo>
                <a:lnTo>
                  <a:pt x="2976" y="240"/>
                </a:lnTo>
                <a:close/>
              </a:path>
            </a:pathLst>
          </a:custGeom>
          <a:solidFill>
            <a:srgbClr val="B94747"/>
          </a:solidFill>
          <a:ln w="12700" cap="flat" cmpd="sng">
            <a:noFill/>
            <a:prstDash val="solid"/>
            <a:round/>
            <a:headEnd type="none" w="sm" len="sm"/>
            <a:tailEnd type="none" w="sm" len="sm"/>
          </a:ln>
          <a:effectLst/>
        </p:spPr>
        <p:txBody>
          <a:bodyPr wrap="none" anchor="ctr"/>
          <a:lstStyle/>
          <a:p>
            <a:endParaRPr lang="da-DK"/>
          </a:p>
        </p:txBody>
      </p:sp>
      <p:sp>
        <p:nvSpPr>
          <p:cNvPr id="24" name="Freeform 22"/>
          <p:cNvSpPr>
            <a:spLocks/>
          </p:cNvSpPr>
          <p:nvPr/>
        </p:nvSpPr>
        <p:spPr bwMode="auto">
          <a:xfrm>
            <a:off x="3651448" y="4748808"/>
            <a:ext cx="4800600" cy="381000"/>
          </a:xfrm>
          <a:custGeom>
            <a:avLst/>
            <a:gdLst/>
            <a:ahLst/>
            <a:cxnLst>
              <a:cxn ang="0">
                <a:pos x="0" y="240"/>
              </a:cxn>
              <a:cxn ang="0">
                <a:pos x="336" y="144"/>
              </a:cxn>
              <a:cxn ang="0">
                <a:pos x="768" y="96"/>
              </a:cxn>
              <a:cxn ang="0">
                <a:pos x="1488" y="144"/>
              </a:cxn>
              <a:cxn ang="0">
                <a:pos x="1920" y="48"/>
              </a:cxn>
              <a:cxn ang="0">
                <a:pos x="2544" y="0"/>
              </a:cxn>
              <a:cxn ang="0">
                <a:pos x="3024" y="48"/>
              </a:cxn>
            </a:cxnLst>
            <a:rect l="0" t="0" r="r" b="b"/>
            <a:pathLst>
              <a:path w="3024" h="240">
                <a:moveTo>
                  <a:pt x="0" y="240"/>
                </a:moveTo>
                <a:cubicBezTo>
                  <a:pt x="104" y="204"/>
                  <a:pt x="208" y="168"/>
                  <a:pt x="336" y="144"/>
                </a:cubicBezTo>
                <a:cubicBezTo>
                  <a:pt x="464" y="120"/>
                  <a:pt x="576" y="96"/>
                  <a:pt x="768" y="96"/>
                </a:cubicBezTo>
                <a:cubicBezTo>
                  <a:pt x="960" y="96"/>
                  <a:pt x="1296" y="152"/>
                  <a:pt x="1488" y="144"/>
                </a:cubicBezTo>
                <a:cubicBezTo>
                  <a:pt x="1680" y="136"/>
                  <a:pt x="1744" y="72"/>
                  <a:pt x="1920" y="48"/>
                </a:cubicBezTo>
                <a:cubicBezTo>
                  <a:pt x="2096" y="24"/>
                  <a:pt x="2360" y="0"/>
                  <a:pt x="2544" y="0"/>
                </a:cubicBezTo>
                <a:cubicBezTo>
                  <a:pt x="2728" y="0"/>
                  <a:pt x="2944" y="40"/>
                  <a:pt x="3024" y="48"/>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da-DK"/>
          </a:p>
        </p:txBody>
      </p:sp>
      <p:sp>
        <p:nvSpPr>
          <p:cNvPr id="25" name="Freeform 23"/>
          <p:cNvSpPr>
            <a:spLocks/>
          </p:cNvSpPr>
          <p:nvPr/>
        </p:nvSpPr>
        <p:spPr bwMode="auto">
          <a:xfrm>
            <a:off x="3651448" y="4901208"/>
            <a:ext cx="4800600" cy="381000"/>
          </a:xfrm>
          <a:custGeom>
            <a:avLst/>
            <a:gdLst/>
            <a:ahLst/>
            <a:cxnLst>
              <a:cxn ang="0">
                <a:pos x="0" y="240"/>
              </a:cxn>
              <a:cxn ang="0">
                <a:pos x="336" y="144"/>
              </a:cxn>
              <a:cxn ang="0">
                <a:pos x="768" y="96"/>
              </a:cxn>
              <a:cxn ang="0">
                <a:pos x="1488" y="144"/>
              </a:cxn>
              <a:cxn ang="0">
                <a:pos x="1920" y="48"/>
              </a:cxn>
              <a:cxn ang="0">
                <a:pos x="2544" y="0"/>
              </a:cxn>
              <a:cxn ang="0">
                <a:pos x="3024" y="48"/>
              </a:cxn>
            </a:cxnLst>
            <a:rect l="0" t="0" r="r" b="b"/>
            <a:pathLst>
              <a:path w="3024" h="240">
                <a:moveTo>
                  <a:pt x="0" y="240"/>
                </a:moveTo>
                <a:cubicBezTo>
                  <a:pt x="104" y="204"/>
                  <a:pt x="208" y="168"/>
                  <a:pt x="336" y="144"/>
                </a:cubicBezTo>
                <a:cubicBezTo>
                  <a:pt x="464" y="120"/>
                  <a:pt x="576" y="96"/>
                  <a:pt x="768" y="96"/>
                </a:cubicBezTo>
                <a:cubicBezTo>
                  <a:pt x="960" y="96"/>
                  <a:pt x="1296" y="152"/>
                  <a:pt x="1488" y="144"/>
                </a:cubicBezTo>
                <a:cubicBezTo>
                  <a:pt x="1680" y="136"/>
                  <a:pt x="1744" y="72"/>
                  <a:pt x="1920" y="48"/>
                </a:cubicBezTo>
                <a:cubicBezTo>
                  <a:pt x="2096" y="24"/>
                  <a:pt x="2360" y="0"/>
                  <a:pt x="2544" y="0"/>
                </a:cubicBezTo>
                <a:cubicBezTo>
                  <a:pt x="2728" y="0"/>
                  <a:pt x="2944" y="40"/>
                  <a:pt x="3024" y="48"/>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da-DK"/>
          </a:p>
        </p:txBody>
      </p:sp>
      <p:sp>
        <p:nvSpPr>
          <p:cNvPr id="26" name="Freeform 24"/>
          <p:cNvSpPr>
            <a:spLocks/>
          </p:cNvSpPr>
          <p:nvPr/>
        </p:nvSpPr>
        <p:spPr bwMode="auto">
          <a:xfrm>
            <a:off x="3651448" y="4291608"/>
            <a:ext cx="4953000" cy="304800"/>
          </a:xfrm>
          <a:custGeom>
            <a:avLst/>
            <a:gdLst/>
            <a:ahLst/>
            <a:cxnLst>
              <a:cxn ang="0">
                <a:pos x="0" y="192"/>
              </a:cxn>
              <a:cxn ang="0">
                <a:pos x="96" y="96"/>
              </a:cxn>
              <a:cxn ang="0">
                <a:pos x="288" y="96"/>
              </a:cxn>
              <a:cxn ang="0">
                <a:pos x="336" y="144"/>
              </a:cxn>
              <a:cxn ang="0">
                <a:pos x="480" y="96"/>
              </a:cxn>
              <a:cxn ang="0">
                <a:pos x="768" y="48"/>
              </a:cxn>
              <a:cxn ang="0">
                <a:pos x="1056" y="144"/>
              </a:cxn>
              <a:cxn ang="0">
                <a:pos x="1344" y="96"/>
              </a:cxn>
              <a:cxn ang="0">
                <a:pos x="1440" y="48"/>
              </a:cxn>
              <a:cxn ang="0">
                <a:pos x="1536" y="48"/>
              </a:cxn>
              <a:cxn ang="0">
                <a:pos x="1728" y="96"/>
              </a:cxn>
              <a:cxn ang="0">
                <a:pos x="2064" y="48"/>
              </a:cxn>
              <a:cxn ang="0">
                <a:pos x="2208" y="48"/>
              </a:cxn>
              <a:cxn ang="0">
                <a:pos x="2544" y="96"/>
              </a:cxn>
              <a:cxn ang="0">
                <a:pos x="2832" y="48"/>
              </a:cxn>
              <a:cxn ang="0">
                <a:pos x="3024" y="48"/>
              </a:cxn>
              <a:cxn ang="0">
                <a:pos x="3120" y="48"/>
              </a:cxn>
              <a:cxn ang="0">
                <a:pos x="3024" y="0"/>
              </a:cxn>
              <a:cxn ang="0">
                <a:pos x="0" y="0"/>
              </a:cxn>
              <a:cxn ang="0">
                <a:pos x="0" y="192"/>
              </a:cxn>
            </a:cxnLst>
            <a:rect l="0" t="0" r="r" b="b"/>
            <a:pathLst>
              <a:path w="3120" h="192">
                <a:moveTo>
                  <a:pt x="0" y="192"/>
                </a:moveTo>
                <a:lnTo>
                  <a:pt x="96" y="96"/>
                </a:lnTo>
                <a:lnTo>
                  <a:pt x="288" y="96"/>
                </a:lnTo>
                <a:lnTo>
                  <a:pt x="336" y="144"/>
                </a:lnTo>
                <a:lnTo>
                  <a:pt x="480" y="96"/>
                </a:lnTo>
                <a:lnTo>
                  <a:pt x="768" y="48"/>
                </a:lnTo>
                <a:lnTo>
                  <a:pt x="1056" y="144"/>
                </a:lnTo>
                <a:lnTo>
                  <a:pt x="1344" y="96"/>
                </a:lnTo>
                <a:lnTo>
                  <a:pt x="1440" y="48"/>
                </a:lnTo>
                <a:lnTo>
                  <a:pt x="1536" y="48"/>
                </a:lnTo>
                <a:lnTo>
                  <a:pt x="1728" y="96"/>
                </a:lnTo>
                <a:lnTo>
                  <a:pt x="2064" y="48"/>
                </a:lnTo>
                <a:lnTo>
                  <a:pt x="2208" y="48"/>
                </a:lnTo>
                <a:lnTo>
                  <a:pt x="2544" y="96"/>
                </a:lnTo>
                <a:lnTo>
                  <a:pt x="2832" y="48"/>
                </a:lnTo>
                <a:lnTo>
                  <a:pt x="3024" y="48"/>
                </a:lnTo>
                <a:lnTo>
                  <a:pt x="3120" y="48"/>
                </a:lnTo>
                <a:lnTo>
                  <a:pt x="3024" y="0"/>
                </a:lnTo>
                <a:lnTo>
                  <a:pt x="0" y="0"/>
                </a:lnTo>
                <a:lnTo>
                  <a:pt x="0" y="192"/>
                </a:lnTo>
                <a:close/>
              </a:path>
            </a:pathLst>
          </a:custGeom>
          <a:solidFill>
            <a:srgbClr val="B94747"/>
          </a:solidFill>
          <a:ln w="12700" cap="flat" cmpd="sng">
            <a:noFill/>
            <a:prstDash val="solid"/>
            <a:round/>
            <a:headEnd type="none" w="sm" len="sm"/>
            <a:tailEnd type="none" w="sm" len="sm"/>
          </a:ln>
          <a:effectLst/>
        </p:spPr>
        <p:txBody>
          <a:bodyPr wrap="none" anchor="ctr"/>
          <a:lstStyle/>
          <a:p>
            <a:endParaRPr lang="da-DK"/>
          </a:p>
        </p:txBody>
      </p:sp>
      <p:sp>
        <p:nvSpPr>
          <p:cNvPr id="27" name="Freeform 25"/>
          <p:cNvSpPr>
            <a:spLocks/>
          </p:cNvSpPr>
          <p:nvPr/>
        </p:nvSpPr>
        <p:spPr bwMode="auto">
          <a:xfrm>
            <a:off x="3651448" y="4977408"/>
            <a:ext cx="4724400" cy="381000"/>
          </a:xfrm>
          <a:custGeom>
            <a:avLst/>
            <a:gdLst/>
            <a:ahLst/>
            <a:cxnLst>
              <a:cxn ang="0">
                <a:pos x="2976" y="240"/>
              </a:cxn>
              <a:cxn ang="0">
                <a:pos x="2976" y="48"/>
              </a:cxn>
              <a:cxn ang="0">
                <a:pos x="2736" y="0"/>
              </a:cxn>
              <a:cxn ang="0">
                <a:pos x="2544" y="0"/>
              </a:cxn>
              <a:cxn ang="0">
                <a:pos x="2208" y="0"/>
              </a:cxn>
              <a:cxn ang="0">
                <a:pos x="1872" y="48"/>
              </a:cxn>
              <a:cxn ang="0">
                <a:pos x="1680" y="96"/>
              </a:cxn>
              <a:cxn ang="0">
                <a:pos x="1392" y="144"/>
              </a:cxn>
              <a:cxn ang="0">
                <a:pos x="1104" y="96"/>
              </a:cxn>
              <a:cxn ang="0">
                <a:pos x="960" y="96"/>
              </a:cxn>
              <a:cxn ang="0">
                <a:pos x="720" y="96"/>
              </a:cxn>
              <a:cxn ang="0">
                <a:pos x="480" y="96"/>
              </a:cxn>
              <a:cxn ang="0">
                <a:pos x="240" y="144"/>
              </a:cxn>
              <a:cxn ang="0">
                <a:pos x="96" y="192"/>
              </a:cxn>
              <a:cxn ang="0">
                <a:pos x="0" y="240"/>
              </a:cxn>
              <a:cxn ang="0">
                <a:pos x="2976" y="240"/>
              </a:cxn>
            </a:cxnLst>
            <a:rect l="0" t="0" r="r" b="b"/>
            <a:pathLst>
              <a:path w="2976" h="240">
                <a:moveTo>
                  <a:pt x="2976" y="240"/>
                </a:moveTo>
                <a:lnTo>
                  <a:pt x="2976" y="48"/>
                </a:lnTo>
                <a:lnTo>
                  <a:pt x="2736" y="0"/>
                </a:lnTo>
                <a:lnTo>
                  <a:pt x="2544" y="0"/>
                </a:lnTo>
                <a:lnTo>
                  <a:pt x="2208" y="0"/>
                </a:lnTo>
                <a:lnTo>
                  <a:pt x="1872" y="48"/>
                </a:lnTo>
                <a:lnTo>
                  <a:pt x="1680" y="96"/>
                </a:lnTo>
                <a:lnTo>
                  <a:pt x="1392" y="144"/>
                </a:lnTo>
                <a:lnTo>
                  <a:pt x="1104" y="96"/>
                </a:lnTo>
                <a:lnTo>
                  <a:pt x="960" y="96"/>
                </a:lnTo>
                <a:lnTo>
                  <a:pt x="720" y="96"/>
                </a:lnTo>
                <a:lnTo>
                  <a:pt x="480" y="96"/>
                </a:lnTo>
                <a:lnTo>
                  <a:pt x="240" y="144"/>
                </a:lnTo>
                <a:lnTo>
                  <a:pt x="96" y="192"/>
                </a:lnTo>
                <a:lnTo>
                  <a:pt x="0" y="240"/>
                </a:lnTo>
                <a:lnTo>
                  <a:pt x="2976" y="240"/>
                </a:lnTo>
                <a:close/>
              </a:path>
            </a:pathLst>
          </a:custGeom>
          <a:solidFill>
            <a:srgbClr val="B94747"/>
          </a:solidFill>
          <a:ln w="12700" cap="flat" cmpd="sng">
            <a:noFill/>
            <a:prstDash val="solid"/>
            <a:round/>
            <a:headEnd type="none" w="sm" len="sm"/>
            <a:tailEnd type="none" w="sm" len="sm"/>
          </a:ln>
          <a:effectLst/>
        </p:spPr>
        <p:txBody>
          <a:bodyPr wrap="none" anchor="ctr"/>
          <a:lstStyle/>
          <a:p>
            <a:endParaRPr lang="da-DK"/>
          </a:p>
        </p:txBody>
      </p:sp>
      <p:sp>
        <p:nvSpPr>
          <p:cNvPr id="28" name="Text Box 26"/>
          <p:cNvSpPr txBox="1">
            <a:spLocks noChangeArrowheads="1"/>
          </p:cNvSpPr>
          <p:nvPr/>
        </p:nvSpPr>
        <p:spPr bwMode="auto">
          <a:xfrm>
            <a:off x="6928048" y="2920008"/>
            <a:ext cx="304800" cy="7016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4000" dirty="0" smtClean="0">
                <a:solidFill>
                  <a:schemeClr val="accent6"/>
                </a:solidFill>
                <a:latin typeface="Arial"/>
              </a:rPr>
              <a:t>•</a:t>
            </a:r>
            <a:endParaRPr lang="en-GB" dirty="0">
              <a:solidFill>
                <a:schemeClr val="accent6"/>
              </a:solidFill>
              <a:latin typeface="Arial"/>
            </a:endParaRPr>
          </a:p>
        </p:txBody>
      </p:sp>
      <p:sp>
        <p:nvSpPr>
          <p:cNvPr id="29" name="Line 27"/>
          <p:cNvSpPr>
            <a:spLocks noChangeShapeType="1"/>
          </p:cNvSpPr>
          <p:nvPr/>
        </p:nvSpPr>
        <p:spPr bwMode="auto">
          <a:xfrm>
            <a:off x="4413448" y="4596408"/>
            <a:ext cx="609600" cy="0"/>
          </a:xfrm>
          <a:prstGeom prst="line">
            <a:avLst/>
          </a:prstGeom>
          <a:noFill/>
          <a:ln w="38100">
            <a:solidFill>
              <a:schemeClr val="tx1"/>
            </a:solidFill>
            <a:round/>
            <a:headEnd type="none" w="sm" len="sm"/>
            <a:tailEnd type="triangle" w="med" len="med"/>
          </a:ln>
          <a:effectLst/>
        </p:spPr>
        <p:txBody>
          <a:bodyPr wrap="none" anchor="ctr"/>
          <a:lstStyle/>
          <a:p>
            <a:endParaRPr lang="da-DK"/>
          </a:p>
        </p:txBody>
      </p:sp>
      <p:sp>
        <p:nvSpPr>
          <p:cNvPr id="30" name="Line 28"/>
          <p:cNvSpPr>
            <a:spLocks noChangeShapeType="1"/>
          </p:cNvSpPr>
          <p:nvPr/>
        </p:nvSpPr>
        <p:spPr bwMode="auto">
          <a:xfrm>
            <a:off x="6775648" y="4520208"/>
            <a:ext cx="609600" cy="0"/>
          </a:xfrm>
          <a:prstGeom prst="line">
            <a:avLst/>
          </a:prstGeom>
          <a:noFill/>
          <a:ln w="38100">
            <a:solidFill>
              <a:schemeClr val="tx1"/>
            </a:solidFill>
            <a:round/>
            <a:headEnd type="none" w="sm" len="sm"/>
            <a:tailEnd type="triangle" w="med" len="med"/>
          </a:ln>
          <a:effectLst/>
        </p:spPr>
        <p:txBody>
          <a:bodyPr wrap="none" anchor="ctr"/>
          <a:lstStyle/>
          <a:p>
            <a:endParaRPr lang="da-DK"/>
          </a:p>
        </p:txBody>
      </p:sp>
      <p:sp>
        <p:nvSpPr>
          <p:cNvPr id="31" name="Line 29"/>
          <p:cNvSpPr>
            <a:spLocks noChangeShapeType="1"/>
          </p:cNvSpPr>
          <p:nvPr/>
        </p:nvSpPr>
        <p:spPr bwMode="auto">
          <a:xfrm>
            <a:off x="6775648" y="5815608"/>
            <a:ext cx="609600" cy="0"/>
          </a:xfrm>
          <a:prstGeom prst="line">
            <a:avLst/>
          </a:prstGeom>
          <a:noFill/>
          <a:ln w="38100">
            <a:solidFill>
              <a:schemeClr val="tx1"/>
            </a:solidFill>
            <a:round/>
            <a:headEnd type="none" w="sm" len="sm"/>
            <a:tailEnd type="triangle" w="med" len="med"/>
          </a:ln>
          <a:effectLst/>
        </p:spPr>
        <p:txBody>
          <a:bodyPr wrap="none" anchor="ctr"/>
          <a:lstStyle/>
          <a:p>
            <a:endParaRPr lang="da-DK"/>
          </a:p>
        </p:txBody>
      </p:sp>
      <p:sp>
        <p:nvSpPr>
          <p:cNvPr id="32" name="Line 30"/>
          <p:cNvSpPr>
            <a:spLocks noChangeShapeType="1"/>
          </p:cNvSpPr>
          <p:nvPr/>
        </p:nvSpPr>
        <p:spPr bwMode="auto">
          <a:xfrm>
            <a:off x="4413448" y="5891808"/>
            <a:ext cx="609600" cy="0"/>
          </a:xfrm>
          <a:prstGeom prst="line">
            <a:avLst/>
          </a:prstGeom>
          <a:noFill/>
          <a:ln w="38100">
            <a:solidFill>
              <a:schemeClr val="tx1"/>
            </a:solidFill>
            <a:round/>
            <a:headEnd type="none" w="sm" len="sm"/>
            <a:tailEnd type="triangle" w="med" len="med"/>
          </a:ln>
          <a:effectLst/>
        </p:spPr>
        <p:txBody>
          <a:bodyPr wrap="none" anchor="ctr"/>
          <a:lstStyle/>
          <a:p>
            <a:endParaRPr lang="da-DK"/>
          </a:p>
        </p:txBody>
      </p:sp>
      <p:sp>
        <p:nvSpPr>
          <p:cNvPr id="33" name="Line 31"/>
          <p:cNvSpPr>
            <a:spLocks noChangeShapeType="1"/>
          </p:cNvSpPr>
          <p:nvPr/>
        </p:nvSpPr>
        <p:spPr bwMode="auto">
          <a:xfrm>
            <a:off x="4718248" y="5891808"/>
            <a:ext cx="0" cy="304800"/>
          </a:xfrm>
          <a:prstGeom prst="line">
            <a:avLst/>
          </a:prstGeom>
          <a:noFill/>
          <a:ln w="19050">
            <a:solidFill>
              <a:schemeClr val="tx1"/>
            </a:solidFill>
            <a:round/>
            <a:headEnd type="triangle" w="med" len="med"/>
            <a:tailEnd type="triangle" w="med" len="med"/>
          </a:ln>
          <a:effectLst/>
        </p:spPr>
        <p:txBody>
          <a:bodyPr wrap="none" anchor="ctr"/>
          <a:lstStyle/>
          <a:p>
            <a:endParaRPr lang="da-DK"/>
          </a:p>
        </p:txBody>
      </p:sp>
      <p:sp>
        <p:nvSpPr>
          <p:cNvPr id="34" name="Line 32"/>
          <p:cNvSpPr>
            <a:spLocks noChangeShapeType="1"/>
          </p:cNvSpPr>
          <p:nvPr/>
        </p:nvSpPr>
        <p:spPr bwMode="auto">
          <a:xfrm>
            <a:off x="7004248" y="5815608"/>
            <a:ext cx="0" cy="304800"/>
          </a:xfrm>
          <a:prstGeom prst="line">
            <a:avLst/>
          </a:prstGeom>
          <a:noFill/>
          <a:ln w="19050">
            <a:solidFill>
              <a:schemeClr val="tx1"/>
            </a:solidFill>
            <a:round/>
            <a:headEnd type="triangle" w="med" len="med"/>
            <a:tailEnd type="triangle" w="med" len="med"/>
          </a:ln>
          <a:effectLst/>
        </p:spPr>
        <p:txBody>
          <a:bodyPr wrap="none" anchor="ctr"/>
          <a:lstStyle/>
          <a:p>
            <a:endParaRPr lang="da-DK"/>
          </a:p>
        </p:txBody>
      </p:sp>
      <p:sp>
        <p:nvSpPr>
          <p:cNvPr id="35" name="Line 33"/>
          <p:cNvSpPr>
            <a:spLocks noChangeShapeType="1"/>
          </p:cNvSpPr>
          <p:nvPr/>
        </p:nvSpPr>
        <p:spPr bwMode="auto">
          <a:xfrm>
            <a:off x="4565848" y="2386608"/>
            <a:ext cx="457200" cy="0"/>
          </a:xfrm>
          <a:prstGeom prst="line">
            <a:avLst/>
          </a:prstGeom>
          <a:noFill/>
          <a:ln w="28575">
            <a:solidFill>
              <a:schemeClr val="tx1"/>
            </a:solidFill>
            <a:round/>
            <a:headEnd type="none" w="sm" len="sm"/>
            <a:tailEnd type="triangle" w="med" len="med"/>
          </a:ln>
          <a:effectLst/>
        </p:spPr>
        <p:txBody>
          <a:bodyPr wrap="none" anchor="ctr"/>
          <a:lstStyle/>
          <a:p>
            <a:endParaRPr lang="da-DK"/>
          </a:p>
        </p:txBody>
      </p:sp>
      <p:sp>
        <p:nvSpPr>
          <p:cNvPr id="36" name="Line 34"/>
          <p:cNvSpPr>
            <a:spLocks noChangeShapeType="1"/>
          </p:cNvSpPr>
          <p:nvPr/>
        </p:nvSpPr>
        <p:spPr bwMode="auto">
          <a:xfrm flipV="1">
            <a:off x="6851848" y="2234208"/>
            <a:ext cx="609600" cy="76200"/>
          </a:xfrm>
          <a:prstGeom prst="line">
            <a:avLst/>
          </a:prstGeom>
          <a:noFill/>
          <a:ln w="28575">
            <a:solidFill>
              <a:schemeClr val="tx1"/>
            </a:solidFill>
            <a:round/>
            <a:headEnd type="none" w="sm" len="sm"/>
            <a:tailEnd type="triangle" w="med" len="med"/>
          </a:ln>
          <a:effectLst/>
        </p:spPr>
        <p:txBody>
          <a:bodyPr wrap="none" anchor="ctr"/>
          <a:lstStyle/>
          <a:p>
            <a:endParaRPr lang="da-DK"/>
          </a:p>
        </p:txBody>
      </p:sp>
      <p:sp>
        <p:nvSpPr>
          <p:cNvPr id="37" name="Line 35"/>
          <p:cNvSpPr>
            <a:spLocks noChangeShapeType="1"/>
          </p:cNvSpPr>
          <p:nvPr/>
        </p:nvSpPr>
        <p:spPr bwMode="auto">
          <a:xfrm>
            <a:off x="4565848" y="3682008"/>
            <a:ext cx="457200" cy="0"/>
          </a:xfrm>
          <a:prstGeom prst="line">
            <a:avLst/>
          </a:prstGeom>
          <a:noFill/>
          <a:ln w="28575">
            <a:solidFill>
              <a:schemeClr val="tx1"/>
            </a:solidFill>
            <a:round/>
            <a:headEnd type="none" w="sm" len="sm"/>
            <a:tailEnd type="triangle" w="med" len="med"/>
          </a:ln>
          <a:effectLst/>
        </p:spPr>
        <p:txBody>
          <a:bodyPr wrap="none" anchor="ctr"/>
          <a:lstStyle/>
          <a:p>
            <a:endParaRPr lang="da-DK"/>
          </a:p>
        </p:txBody>
      </p:sp>
      <p:sp>
        <p:nvSpPr>
          <p:cNvPr id="38" name="Line 36"/>
          <p:cNvSpPr>
            <a:spLocks noChangeShapeType="1"/>
          </p:cNvSpPr>
          <p:nvPr/>
        </p:nvSpPr>
        <p:spPr bwMode="auto">
          <a:xfrm flipV="1">
            <a:off x="6851848" y="3529608"/>
            <a:ext cx="609600" cy="76200"/>
          </a:xfrm>
          <a:prstGeom prst="line">
            <a:avLst/>
          </a:prstGeom>
          <a:noFill/>
          <a:ln w="28575">
            <a:solidFill>
              <a:schemeClr val="tx1"/>
            </a:solidFill>
            <a:round/>
            <a:headEnd type="none" w="sm" len="sm"/>
            <a:tailEnd type="triangle" w="med" len="med"/>
          </a:ln>
          <a:effectLst/>
        </p:spPr>
        <p:txBody>
          <a:bodyPr wrap="none" anchor="ctr"/>
          <a:lstStyle/>
          <a:p>
            <a:endParaRPr lang="da-DK"/>
          </a:p>
        </p:txBody>
      </p:sp>
      <p:sp>
        <p:nvSpPr>
          <p:cNvPr id="39" name="Line 37"/>
          <p:cNvSpPr>
            <a:spLocks noChangeShapeType="1"/>
          </p:cNvSpPr>
          <p:nvPr/>
        </p:nvSpPr>
        <p:spPr bwMode="auto">
          <a:xfrm>
            <a:off x="4565848" y="4977408"/>
            <a:ext cx="457200" cy="0"/>
          </a:xfrm>
          <a:prstGeom prst="line">
            <a:avLst/>
          </a:prstGeom>
          <a:noFill/>
          <a:ln w="28575">
            <a:solidFill>
              <a:schemeClr val="tx1"/>
            </a:solidFill>
            <a:round/>
            <a:headEnd type="none" w="sm" len="sm"/>
            <a:tailEnd type="triangle" w="med" len="med"/>
          </a:ln>
          <a:effectLst/>
        </p:spPr>
        <p:txBody>
          <a:bodyPr wrap="none" anchor="ctr"/>
          <a:lstStyle/>
          <a:p>
            <a:endParaRPr lang="da-DK"/>
          </a:p>
        </p:txBody>
      </p:sp>
      <p:sp>
        <p:nvSpPr>
          <p:cNvPr id="40" name="Line 38"/>
          <p:cNvSpPr>
            <a:spLocks noChangeShapeType="1"/>
          </p:cNvSpPr>
          <p:nvPr/>
        </p:nvSpPr>
        <p:spPr bwMode="auto">
          <a:xfrm flipV="1">
            <a:off x="6851848" y="4825008"/>
            <a:ext cx="609600" cy="76200"/>
          </a:xfrm>
          <a:prstGeom prst="line">
            <a:avLst/>
          </a:prstGeom>
          <a:noFill/>
          <a:ln w="28575">
            <a:solidFill>
              <a:schemeClr val="tx1"/>
            </a:solidFill>
            <a:round/>
            <a:headEnd type="none" w="sm" len="sm"/>
            <a:tailEnd type="triangle" w="med" len="med"/>
          </a:ln>
          <a:effectLst/>
        </p:spPr>
        <p:txBody>
          <a:bodyPr wrap="none" anchor="ctr"/>
          <a:lstStyle/>
          <a:p>
            <a:endParaRPr lang="da-DK"/>
          </a:p>
        </p:txBody>
      </p:sp>
      <p:sp>
        <p:nvSpPr>
          <p:cNvPr id="41" name="Line 39"/>
          <p:cNvSpPr>
            <a:spLocks noChangeShapeType="1"/>
          </p:cNvSpPr>
          <p:nvPr/>
        </p:nvSpPr>
        <p:spPr bwMode="auto">
          <a:xfrm>
            <a:off x="4565848" y="6272808"/>
            <a:ext cx="457200" cy="0"/>
          </a:xfrm>
          <a:prstGeom prst="line">
            <a:avLst/>
          </a:prstGeom>
          <a:noFill/>
          <a:ln w="28575">
            <a:solidFill>
              <a:schemeClr val="tx1"/>
            </a:solidFill>
            <a:round/>
            <a:headEnd type="none" w="sm" len="sm"/>
            <a:tailEnd type="triangle" w="med" len="med"/>
          </a:ln>
          <a:effectLst/>
        </p:spPr>
        <p:txBody>
          <a:bodyPr wrap="none" anchor="ctr"/>
          <a:lstStyle/>
          <a:p>
            <a:endParaRPr lang="da-DK"/>
          </a:p>
        </p:txBody>
      </p:sp>
      <p:sp>
        <p:nvSpPr>
          <p:cNvPr id="42" name="Line 40"/>
          <p:cNvSpPr>
            <a:spLocks noChangeShapeType="1"/>
          </p:cNvSpPr>
          <p:nvPr/>
        </p:nvSpPr>
        <p:spPr bwMode="auto">
          <a:xfrm flipV="1">
            <a:off x="6851848" y="6120408"/>
            <a:ext cx="609600" cy="76200"/>
          </a:xfrm>
          <a:prstGeom prst="line">
            <a:avLst/>
          </a:prstGeom>
          <a:noFill/>
          <a:ln w="28575">
            <a:solidFill>
              <a:schemeClr val="tx1"/>
            </a:solidFill>
            <a:round/>
            <a:headEnd type="none" w="sm" len="sm"/>
            <a:tailEnd type="triangle" w="med" len="med"/>
          </a:ln>
          <a:effectLst/>
        </p:spPr>
        <p:txBody>
          <a:bodyPr wrap="none" anchor="ctr"/>
          <a:lstStyle/>
          <a:p>
            <a:endParaRPr lang="da-DK"/>
          </a:p>
        </p:txBody>
      </p:sp>
      <p:sp>
        <p:nvSpPr>
          <p:cNvPr id="43" name="Footer Placeholder 4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FP2: Added Storage</a:t>
            </a:r>
          </a:p>
          <a:p>
            <a:pPr marL="0" indent="0">
              <a:buNone/>
            </a:pPr>
            <a:endParaRPr lang="en-GB" dirty="0"/>
          </a:p>
        </p:txBody>
      </p:sp>
      <p:sp>
        <p:nvSpPr>
          <p:cNvPr id="4" name="Text Box 4"/>
          <p:cNvSpPr txBox="1">
            <a:spLocks noChangeArrowheads="1"/>
          </p:cNvSpPr>
          <p:nvPr/>
        </p:nvSpPr>
        <p:spPr bwMode="auto">
          <a:xfrm>
            <a:off x="179512" y="1628800"/>
            <a:ext cx="3911600" cy="1754326"/>
          </a:xfrm>
          <a:prstGeom prst="rect">
            <a:avLst/>
          </a:prstGeom>
          <a:noFill/>
          <a:ln w="12700">
            <a:noFill/>
            <a:miter lim="800000"/>
            <a:headEnd type="none" w="sm" len="sm"/>
            <a:tailEnd type="none" w="sm" len="sm"/>
          </a:ln>
          <a:effectLst/>
        </p:spPr>
        <p:txBody>
          <a:bodyPr>
            <a:spAutoFit/>
          </a:bodyPr>
          <a:lstStyle/>
          <a:p>
            <a:pPr marL="285750" indent="-285750" defTabSz="762000">
              <a:buFont typeface="Arial" pitchFamily="34" charset="0"/>
              <a:buChar char="•"/>
            </a:pPr>
            <a:r>
              <a:rPr lang="en-GB" sz="1800" dirty="0" smtClean="0">
                <a:solidFill>
                  <a:srgbClr val="FFFFFF"/>
                </a:solidFill>
                <a:latin typeface="Arial"/>
              </a:rPr>
              <a:t>Used to Account for Areas in the</a:t>
            </a:r>
            <a:br>
              <a:rPr lang="en-GB" sz="1800" dirty="0" smtClean="0">
                <a:solidFill>
                  <a:srgbClr val="FFFFFF"/>
                </a:solidFill>
                <a:latin typeface="Arial"/>
              </a:rPr>
            </a:br>
            <a:r>
              <a:rPr lang="en-GB" sz="1800" dirty="0" smtClean="0">
                <a:solidFill>
                  <a:srgbClr val="FFFFFF"/>
                </a:solidFill>
                <a:latin typeface="Arial"/>
              </a:rPr>
              <a:t>Floodplain that will affect Water</a:t>
            </a:r>
            <a:br>
              <a:rPr lang="en-GB" sz="1800" dirty="0" smtClean="0">
                <a:solidFill>
                  <a:srgbClr val="FFFFFF"/>
                </a:solidFill>
                <a:latin typeface="Arial"/>
              </a:rPr>
            </a:br>
            <a:r>
              <a:rPr lang="en-GB" sz="1800" dirty="0" smtClean="0">
                <a:solidFill>
                  <a:srgbClr val="FFFFFF"/>
                </a:solidFill>
                <a:latin typeface="Arial"/>
              </a:rPr>
              <a:t>Levels in the Main Channel</a:t>
            </a:r>
          </a:p>
          <a:p>
            <a:pPr marL="285750" indent="-285750" defTabSz="762000">
              <a:buFont typeface="Arial" pitchFamily="34" charset="0"/>
              <a:buChar char="•"/>
            </a:pPr>
            <a:endParaRPr lang="en-GB" sz="1800" dirty="0" smtClean="0">
              <a:solidFill>
                <a:srgbClr val="FFFFFF"/>
              </a:solidFill>
              <a:latin typeface="Arial"/>
            </a:endParaRPr>
          </a:p>
          <a:p>
            <a:pPr marL="285750" indent="-285750" defTabSz="762000">
              <a:buFont typeface="Arial" pitchFamily="34" charset="0"/>
              <a:buChar char="•"/>
            </a:pPr>
            <a:r>
              <a:rPr lang="en-GB" sz="1800" dirty="0" smtClean="0">
                <a:solidFill>
                  <a:srgbClr val="FFFFFF"/>
                </a:solidFill>
                <a:latin typeface="Arial"/>
                <a:sym typeface="Symbol" pitchFamily="18" charset="2"/>
              </a:rPr>
              <a:t>Applied Through Processed Data</a:t>
            </a:r>
            <a:br>
              <a:rPr lang="en-GB" sz="1800" dirty="0" smtClean="0">
                <a:solidFill>
                  <a:srgbClr val="FFFFFF"/>
                </a:solidFill>
                <a:latin typeface="Arial"/>
                <a:sym typeface="Symbol" pitchFamily="18" charset="2"/>
              </a:rPr>
            </a:br>
            <a:r>
              <a:rPr lang="en-GB" sz="1800" dirty="0" smtClean="0">
                <a:solidFill>
                  <a:srgbClr val="FFFFFF"/>
                </a:solidFill>
                <a:latin typeface="Arial"/>
                <a:sym typeface="Symbol" pitchFamily="18" charset="2"/>
              </a:rPr>
              <a:t>Tables as Area At Different Levels</a:t>
            </a:r>
            <a:endParaRPr lang="en-GB" sz="1800" dirty="0">
              <a:solidFill>
                <a:srgbClr val="FFFFFF"/>
              </a:solidFill>
              <a:latin typeface="Arial"/>
              <a:sym typeface="Symbol" pitchFamily="18" charset="2"/>
            </a:endParaRPr>
          </a:p>
        </p:txBody>
      </p:sp>
      <p:pic>
        <p:nvPicPr>
          <p:cNvPr id="5" name="Picture 5"/>
          <p:cNvPicPr>
            <a:picLocks noChangeAspect="1" noChangeArrowheads="1"/>
          </p:cNvPicPr>
          <p:nvPr/>
        </p:nvPicPr>
        <p:blipFill>
          <a:blip r:embed="rId2"/>
          <a:srcRect l="14766" t="16980" r="14766" b="18457"/>
          <a:stretch>
            <a:fillRect/>
          </a:stretch>
        </p:blipFill>
        <p:spPr bwMode="auto">
          <a:xfrm>
            <a:off x="5001517" y="1102320"/>
            <a:ext cx="3890963" cy="5205413"/>
          </a:xfrm>
          <a:prstGeom prst="rect">
            <a:avLst/>
          </a:prstGeom>
          <a:noFill/>
          <a:ln w="9525">
            <a:noFill/>
            <a:miter lim="800000"/>
            <a:headEnd/>
            <a:tailEnd/>
          </a:ln>
          <a:effectLst/>
        </p:spPr>
      </p:pic>
      <p:sp>
        <p:nvSpPr>
          <p:cNvPr id="6" name="Freeform 6"/>
          <p:cNvSpPr>
            <a:spLocks/>
          </p:cNvSpPr>
          <p:nvPr/>
        </p:nvSpPr>
        <p:spPr bwMode="auto">
          <a:xfrm>
            <a:off x="5557142" y="1921470"/>
            <a:ext cx="3257550" cy="4248150"/>
          </a:xfrm>
          <a:custGeom>
            <a:avLst/>
            <a:gdLst/>
            <a:ahLst/>
            <a:cxnLst>
              <a:cxn ang="0">
                <a:pos x="72" y="408"/>
              </a:cxn>
              <a:cxn ang="0">
                <a:pos x="228" y="408"/>
              </a:cxn>
              <a:cxn ang="0">
                <a:pos x="396" y="522"/>
              </a:cxn>
              <a:cxn ang="0">
                <a:pos x="354" y="852"/>
              </a:cxn>
              <a:cxn ang="0">
                <a:pos x="492" y="612"/>
              </a:cxn>
              <a:cxn ang="0">
                <a:pos x="630" y="558"/>
              </a:cxn>
              <a:cxn ang="0">
                <a:pos x="960" y="642"/>
              </a:cxn>
              <a:cxn ang="0">
                <a:pos x="1086" y="948"/>
              </a:cxn>
              <a:cxn ang="0">
                <a:pos x="852" y="1230"/>
              </a:cxn>
              <a:cxn ang="0">
                <a:pos x="1068" y="1284"/>
              </a:cxn>
              <a:cxn ang="0">
                <a:pos x="1152" y="1566"/>
              </a:cxn>
              <a:cxn ang="0">
                <a:pos x="1146" y="1824"/>
              </a:cxn>
              <a:cxn ang="0">
                <a:pos x="1272" y="2130"/>
              </a:cxn>
              <a:cxn ang="0">
                <a:pos x="1326" y="2292"/>
              </a:cxn>
              <a:cxn ang="0">
                <a:pos x="1434" y="2352"/>
              </a:cxn>
              <a:cxn ang="0">
                <a:pos x="1422" y="2226"/>
              </a:cxn>
              <a:cxn ang="0">
                <a:pos x="1782" y="2496"/>
              </a:cxn>
              <a:cxn ang="0">
                <a:pos x="1878" y="2550"/>
              </a:cxn>
              <a:cxn ang="0">
                <a:pos x="2028" y="2616"/>
              </a:cxn>
              <a:cxn ang="0">
                <a:pos x="1836" y="2358"/>
              </a:cxn>
              <a:cxn ang="0">
                <a:pos x="1866" y="2202"/>
              </a:cxn>
              <a:cxn ang="0">
                <a:pos x="2004" y="2160"/>
              </a:cxn>
              <a:cxn ang="0">
                <a:pos x="1968" y="2058"/>
              </a:cxn>
              <a:cxn ang="0">
                <a:pos x="1806" y="2142"/>
              </a:cxn>
              <a:cxn ang="0">
                <a:pos x="1542" y="2106"/>
              </a:cxn>
              <a:cxn ang="0">
                <a:pos x="1524" y="1782"/>
              </a:cxn>
              <a:cxn ang="0">
                <a:pos x="1374" y="1560"/>
              </a:cxn>
              <a:cxn ang="0">
                <a:pos x="1290" y="1320"/>
              </a:cxn>
              <a:cxn ang="0">
                <a:pos x="1674" y="1266"/>
              </a:cxn>
              <a:cxn ang="0">
                <a:pos x="1566" y="1062"/>
              </a:cxn>
              <a:cxn ang="0">
                <a:pos x="1572" y="726"/>
              </a:cxn>
              <a:cxn ang="0">
                <a:pos x="1620" y="546"/>
              </a:cxn>
              <a:cxn ang="0">
                <a:pos x="1368" y="432"/>
              </a:cxn>
              <a:cxn ang="0">
                <a:pos x="1008" y="360"/>
              </a:cxn>
              <a:cxn ang="0">
                <a:pos x="582" y="378"/>
              </a:cxn>
              <a:cxn ang="0">
                <a:pos x="522" y="222"/>
              </a:cxn>
              <a:cxn ang="0">
                <a:pos x="534" y="0"/>
              </a:cxn>
              <a:cxn ang="0">
                <a:pos x="252" y="66"/>
              </a:cxn>
            </a:cxnLst>
            <a:rect l="0" t="0" r="r" b="b"/>
            <a:pathLst>
              <a:path w="2052" h="2676">
                <a:moveTo>
                  <a:pt x="0" y="306"/>
                </a:moveTo>
                <a:lnTo>
                  <a:pt x="72" y="408"/>
                </a:lnTo>
                <a:lnTo>
                  <a:pt x="132" y="450"/>
                </a:lnTo>
                <a:lnTo>
                  <a:pt x="228" y="408"/>
                </a:lnTo>
                <a:lnTo>
                  <a:pt x="318" y="414"/>
                </a:lnTo>
                <a:lnTo>
                  <a:pt x="396" y="522"/>
                </a:lnTo>
                <a:lnTo>
                  <a:pt x="396" y="648"/>
                </a:lnTo>
                <a:lnTo>
                  <a:pt x="354" y="852"/>
                </a:lnTo>
                <a:lnTo>
                  <a:pt x="444" y="804"/>
                </a:lnTo>
                <a:lnTo>
                  <a:pt x="492" y="612"/>
                </a:lnTo>
                <a:lnTo>
                  <a:pt x="534" y="546"/>
                </a:lnTo>
                <a:lnTo>
                  <a:pt x="630" y="558"/>
                </a:lnTo>
                <a:lnTo>
                  <a:pt x="822" y="612"/>
                </a:lnTo>
                <a:lnTo>
                  <a:pt x="960" y="642"/>
                </a:lnTo>
                <a:lnTo>
                  <a:pt x="1158" y="798"/>
                </a:lnTo>
                <a:lnTo>
                  <a:pt x="1086" y="948"/>
                </a:lnTo>
                <a:lnTo>
                  <a:pt x="894" y="1086"/>
                </a:lnTo>
                <a:lnTo>
                  <a:pt x="852" y="1230"/>
                </a:lnTo>
                <a:lnTo>
                  <a:pt x="924" y="1260"/>
                </a:lnTo>
                <a:lnTo>
                  <a:pt x="1068" y="1284"/>
                </a:lnTo>
                <a:lnTo>
                  <a:pt x="1134" y="1404"/>
                </a:lnTo>
                <a:lnTo>
                  <a:pt x="1152" y="1566"/>
                </a:lnTo>
                <a:lnTo>
                  <a:pt x="1152" y="1662"/>
                </a:lnTo>
                <a:lnTo>
                  <a:pt x="1146" y="1824"/>
                </a:lnTo>
                <a:lnTo>
                  <a:pt x="1230" y="2010"/>
                </a:lnTo>
                <a:lnTo>
                  <a:pt x="1272" y="2130"/>
                </a:lnTo>
                <a:lnTo>
                  <a:pt x="1332" y="2202"/>
                </a:lnTo>
                <a:lnTo>
                  <a:pt x="1326" y="2292"/>
                </a:lnTo>
                <a:lnTo>
                  <a:pt x="1416" y="2388"/>
                </a:lnTo>
                <a:lnTo>
                  <a:pt x="1434" y="2352"/>
                </a:lnTo>
                <a:lnTo>
                  <a:pt x="1386" y="2274"/>
                </a:lnTo>
                <a:lnTo>
                  <a:pt x="1422" y="2226"/>
                </a:lnTo>
                <a:lnTo>
                  <a:pt x="1524" y="2274"/>
                </a:lnTo>
                <a:lnTo>
                  <a:pt x="1782" y="2496"/>
                </a:lnTo>
                <a:lnTo>
                  <a:pt x="1854" y="2676"/>
                </a:lnTo>
                <a:lnTo>
                  <a:pt x="1878" y="2550"/>
                </a:lnTo>
                <a:lnTo>
                  <a:pt x="1980" y="2640"/>
                </a:lnTo>
                <a:lnTo>
                  <a:pt x="2028" y="2616"/>
                </a:lnTo>
                <a:lnTo>
                  <a:pt x="1878" y="2436"/>
                </a:lnTo>
                <a:lnTo>
                  <a:pt x="1836" y="2358"/>
                </a:lnTo>
                <a:lnTo>
                  <a:pt x="1836" y="2262"/>
                </a:lnTo>
                <a:lnTo>
                  <a:pt x="1866" y="2202"/>
                </a:lnTo>
                <a:lnTo>
                  <a:pt x="1932" y="2118"/>
                </a:lnTo>
                <a:lnTo>
                  <a:pt x="2004" y="2160"/>
                </a:lnTo>
                <a:lnTo>
                  <a:pt x="2052" y="2136"/>
                </a:lnTo>
                <a:lnTo>
                  <a:pt x="1968" y="2058"/>
                </a:lnTo>
                <a:lnTo>
                  <a:pt x="1878" y="2076"/>
                </a:lnTo>
                <a:lnTo>
                  <a:pt x="1806" y="2142"/>
                </a:lnTo>
                <a:lnTo>
                  <a:pt x="1686" y="2202"/>
                </a:lnTo>
                <a:lnTo>
                  <a:pt x="1542" y="2106"/>
                </a:lnTo>
                <a:lnTo>
                  <a:pt x="1506" y="1986"/>
                </a:lnTo>
                <a:lnTo>
                  <a:pt x="1524" y="1782"/>
                </a:lnTo>
                <a:lnTo>
                  <a:pt x="1512" y="1620"/>
                </a:lnTo>
                <a:lnTo>
                  <a:pt x="1374" y="1560"/>
                </a:lnTo>
                <a:lnTo>
                  <a:pt x="1308" y="1410"/>
                </a:lnTo>
                <a:lnTo>
                  <a:pt x="1290" y="1320"/>
                </a:lnTo>
                <a:lnTo>
                  <a:pt x="1428" y="1260"/>
                </a:lnTo>
                <a:lnTo>
                  <a:pt x="1674" y="1266"/>
                </a:lnTo>
                <a:lnTo>
                  <a:pt x="1716" y="1176"/>
                </a:lnTo>
                <a:lnTo>
                  <a:pt x="1566" y="1062"/>
                </a:lnTo>
                <a:lnTo>
                  <a:pt x="1566" y="942"/>
                </a:lnTo>
                <a:lnTo>
                  <a:pt x="1572" y="726"/>
                </a:lnTo>
                <a:lnTo>
                  <a:pt x="1638" y="600"/>
                </a:lnTo>
                <a:lnTo>
                  <a:pt x="1620" y="546"/>
                </a:lnTo>
                <a:lnTo>
                  <a:pt x="1524" y="516"/>
                </a:lnTo>
                <a:lnTo>
                  <a:pt x="1368" y="432"/>
                </a:lnTo>
                <a:lnTo>
                  <a:pt x="1242" y="378"/>
                </a:lnTo>
                <a:lnTo>
                  <a:pt x="1008" y="360"/>
                </a:lnTo>
                <a:lnTo>
                  <a:pt x="924" y="390"/>
                </a:lnTo>
                <a:lnTo>
                  <a:pt x="582" y="378"/>
                </a:lnTo>
                <a:lnTo>
                  <a:pt x="564" y="324"/>
                </a:lnTo>
                <a:lnTo>
                  <a:pt x="522" y="222"/>
                </a:lnTo>
                <a:lnTo>
                  <a:pt x="528" y="138"/>
                </a:lnTo>
                <a:lnTo>
                  <a:pt x="534" y="0"/>
                </a:lnTo>
                <a:lnTo>
                  <a:pt x="462" y="48"/>
                </a:lnTo>
                <a:lnTo>
                  <a:pt x="252" y="66"/>
                </a:lnTo>
                <a:lnTo>
                  <a:pt x="0" y="306"/>
                </a:lnTo>
                <a:close/>
              </a:path>
            </a:pathLst>
          </a:custGeom>
          <a:gradFill rotWithShape="1">
            <a:gsLst>
              <a:gs pos="0">
                <a:schemeClr val="accent1">
                  <a:alpha val="39999"/>
                </a:schemeClr>
              </a:gs>
              <a:gs pos="100000">
                <a:schemeClr val="accent1">
                  <a:gamma/>
                  <a:shade val="46275"/>
                  <a:invGamma/>
                </a:schemeClr>
              </a:gs>
            </a:gsLst>
            <a:lin ang="5400000" scaled="1"/>
          </a:gradFill>
          <a:ln w="9525">
            <a:solidFill>
              <a:schemeClr val="tx1"/>
            </a:solidFill>
            <a:round/>
            <a:headEnd/>
            <a:tailEnd/>
          </a:ln>
          <a:effectLst/>
        </p:spPr>
        <p:txBody>
          <a:bodyPr/>
          <a:lstStyle/>
          <a:p>
            <a:endParaRPr lang="da-DK"/>
          </a:p>
        </p:txBody>
      </p:sp>
      <p:sp>
        <p:nvSpPr>
          <p:cNvPr id="7" name="Freeform 7"/>
          <p:cNvSpPr>
            <a:spLocks/>
          </p:cNvSpPr>
          <p:nvPr/>
        </p:nvSpPr>
        <p:spPr bwMode="auto">
          <a:xfrm>
            <a:off x="5880992" y="2007195"/>
            <a:ext cx="2571750" cy="3867150"/>
          </a:xfrm>
          <a:custGeom>
            <a:avLst/>
            <a:gdLst/>
            <a:ahLst/>
            <a:cxnLst>
              <a:cxn ang="0">
                <a:pos x="72" y="120"/>
              </a:cxn>
              <a:cxn ang="0">
                <a:pos x="90" y="150"/>
              </a:cxn>
              <a:cxn ang="0">
                <a:pos x="0" y="246"/>
              </a:cxn>
              <a:cxn ang="0">
                <a:pos x="210" y="372"/>
              </a:cxn>
              <a:cxn ang="0">
                <a:pos x="402" y="492"/>
              </a:cxn>
              <a:cxn ang="0">
                <a:pos x="546" y="414"/>
              </a:cxn>
              <a:cxn ang="0">
                <a:pos x="690" y="462"/>
              </a:cxn>
              <a:cxn ang="0">
                <a:pos x="894" y="576"/>
              </a:cxn>
              <a:cxn ang="0">
                <a:pos x="1086" y="552"/>
              </a:cxn>
              <a:cxn ang="0">
                <a:pos x="1188" y="552"/>
              </a:cxn>
              <a:cxn ang="0">
                <a:pos x="1188" y="822"/>
              </a:cxn>
              <a:cxn ang="0">
                <a:pos x="996" y="1038"/>
              </a:cxn>
              <a:cxn ang="0">
                <a:pos x="960" y="1356"/>
              </a:cxn>
              <a:cxn ang="0">
                <a:pos x="960" y="1602"/>
              </a:cxn>
              <a:cxn ang="0">
                <a:pos x="1014" y="1854"/>
              </a:cxn>
              <a:cxn ang="0">
                <a:pos x="1086" y="2016"/>
              </a:cxn>
              <a:cxn ang="0">
                <a:pos x="1212" y="2118"/>
              </a:cxn>
              <a:cxn ang="0">
                <a:pos x="1410" y="2286"/>
              </a:cxn>
              <a:cxn ang="0">
                <a:pos x="1560" y="2382"/>
              </a:cxn>
              <a:cxn ang="0">
                <a:pos x="1602" y="2412"/>
              </a:cxn>
              <a:cxn ang="0">
                <a:pos x="1596" y="2298"/>
              </a:cxn>
              <a:cxn ang="0">
                <a:pos x="1584" y="2184"/>
              </a:cxn>
              <a:cxn ang="0">
                <a:pos x="1518" y="2166"/>
              </a:cxn>
              <a:cxn ang="0">
                <a:pos x="1332" y="2076"/>
              </a:cxn>
              <a:cxn ang="0">
                <a:pos x="1236" y="1698"/>
              </a:cxn>
              <a:cxn ang="0">
                <a:pos x="1128" y="1470"/>
              </a:cxn>
              <a:cxn ang="0">
                <a:pos x="1068" y="1284"/>
              </a:cxn>
              <a:cxn ang="0">
                <a:pos x="1134" y="1008"/>
              </a:cxn>
              <a:cxn ang="0">
                <a:pos x="1314" y="936"/>
              </a:cxn>
              <a:cxn ang="0">
                <a:pos x="1338" y="624"/>
              </a:cxn>
              <a:cxn ang="0">
                <a:pos x="1194" y="402"/>
              </a:cxn>
              <a:cxn ang="0">
                <a:pos x="984" y="354"/>
              </a:cxn>
              <a:cxn ang="0">
                <a:pos x="858" y="432"/>
              </a:cxn>
              <a:cxn ang="0">
                <a:pos x="564" y="324"/>
              </a:cxn>
              <a:cxn ang="0">
                <a:pos x="300" y="324"/>
              </a:cxn>
              <a:cxn ang="0">
                <a:pos x="222" y="162"/>
              </a:cxn>
              <a:cxn ang="0">
                <a:pos x="288" y="0"/>
              </a:cxn>
            </a:cxnLst>
            <a:rect l="0" t="0" r="r" b="b"/>
            <a:pathLst>
              <a:path w="1620" h="2436">
                <a:moveTo>
                  <a:pt x="48" y="24"/>
                </a:moveTo>
                <a:lnTo>
                  <a:pt x="72" y="120"/>
                </a:lnTo>
                <a:lnTo>
                  <a:pt x="24" y="138"/>
                </a:lnTo>
                <a:lnTo>
                  <a:pt x="90" y="150"/>
                </a:lnTo>
                <a:lnTo>
                  <a:pt x="108" y="210"/>
                </a:lnTo>
                <a:lnTo>
                  <a:pt x="0" y="246"/>
                </a:lnTo>
                <a:lnTo>
                  <a:pt x="114" y="252"/>
                </a:lnTo>
                <a:lnTo>
                  <a:pt x="210" y="372"/>
                </a:lnTo>
                <a:lnTo>
                  <a:pt x="282" y="474"/>
                </a:lnTo>
                <a:lnTo>
                  <a:pt x="402" y="492"/>
                </a:lnTo>
                <a:lnTo>
                  <a:pt x="474" y="480"/>
                </a:lnTo>
                <a:lnTo>
                  <a:pt x="546" y="414"/>
                </a:lnTo>
                <a:lnTo>
                  <a:pt x="660" y="432"/>
                </a:lnTo>
                <a:lnTo>
                  <a:pt x="690" y="462"/>
                </a:lnTo>
                <a:lnTo>
                  <a:pt x="810" y="522"/>
                </a:lnTo>
                <a:lnTo>
                  <a:pt x="894" y="576"/>
                </a:lnTo>
                <a:lnTo>
                  <a:pt x="1008" y="576"/>
                </a:lnTo>
                <a:lnTo>
                  <a:pt x="1086" y="552"/>
                </a:lnTo>
                <a:lnTo>
                  <a:pt x="1110" y="486"/>
                </a:lnTo>
                <a:lnTo>
                  <a:pt x="1188" y="552"/>
                </a:lnTo>
                <a:lnTo>
                  <a:pt x="1242" y="720"/>
                </a:lnTo>
                <a:lnTo>
                  <a:pt x="1188" y="822"/>
                </a:lnTo>
                <a:lnTo>
                  <a:pt x="1098" y="882"/>
                </a:lnTo>
                <a:lnTo>
                  <a:pt x="996" y="1038"/>
                </a:lnTo>
                <a:lnTo>
                  <a:pt x="912" y="1188"/>
                </a:lnTo>
                <a:lnTo>
                  <a:pt x="960" y="1356"/>
                </a:lnTo>
                <a:lnTo>
                  <a:pt x="996" y="1470"/>
                </a:lnTo>
                <a:lnTo>
                  <a:pt x="960" y="1602"/>
                </a:lnTo>
                <a:lnTo>
                  <a:pt x="960" y="1710"/>
                </a:lnTo>
                <a:lnTo>
                  <a:pt x="1014" y="1854"/>
                </a:lnTo>
                <a:lnTo>
                  <a:pt x="1080" y="1932"/>
                </a:lnTo>
                <a:lnTo>
                  <a:pt x="1086" y="2016"/>
                </a:lnTo>
                <a:lnTo>
                  <a:pt x="1134" y="2112"/>
                </a:lnTo>
                <a:lnTo>
                  <a:pt x="1212" y="2118"/>
                </a:lnTo>
                <a:lnTo>
                  <a:pt x="1272" y="2124"/>
                </a:lnTo>
                <a:lnTo>
                  <a:pt x="1410" y="2286"/>
                </a:lnTo>
                <a:lnTo>
                  <a:pt x="1512" y="2358"/>
                </a:lnTo>
                <a:lnTo>
                  <a:pt x="1560" y="2382"/>
                </a:lnTo>
                <a:lnTo>
                  <a:pt x="1560" y="2436"/>
                </a:lnTo>
                <a:lnTo>
                  <a:pt x="1602" y="2412"/>
                </a:lnTo>
                <a:lnTo>
                  <a:pt x="1596" y="2346"/>
                </a:lnTo>
                <a:lnTo>
                  <a:pt x="1596" y="2298"/>
                </a:lnTo>
                <a:lnTo>
                  <a:pt x="1554" y="2226"/>
                </a:lnTo>
                <a:lnTo>
                  <a:pt x="1584" y="2184"/>
                </a:lnTo>
                <a:lnTo>
                  <a:pt x="1620" y="2142"/>
                </a:lnTo>
                <a:lnTo>
                  <a:pt x="1518" y="2166"/>
                </a:lnTo>
                <a:lnTo>
                  <a:pt x="1440" y="2166"/>
                </a:lnTo>
                <a:lnTo>
                  <a:pt x="1332" y="2076"/>
                </a:lnTo>
                <a:lnTo>
                  <a:pt x="1236" y="1902"/>
                </a:lnTo>
                <a:lnTo>
                  <a:pt x="1236" y="1698"/>
                </a:lnTo>
                <a:lnTo>
                  <a:pt x="1146" y="1548"/>
                </a:lnTo>
                <a:lnTo>
                  <a:pt x="1128" y="1470"/>
                </a:lnTo>
                <a:lnTo>
                  <a:pt x="1098" y="1380"/>
                </a:lnTo>
                <a:lnTo>
                  <a:pt x="1068" y="1284"/>
                </a:lnTo>
                <a:lnTo>
                  <a:pt x="1068" y="1134"/>
                </a:lnTo>
                <a:lnTo>
                  <a:pt x="1134" y="1008"/>
                </a:lnTo>
                <a:lnTo>
                  <a:pt x="1266" y="978"/>
                </a:lnTo>
                <a:lnTo>
                  <a:pt x="1314" y="936"/>
                </a:lnTo>
                <a:lnTo>
                  <a:pt x="1338" y="840"/>
                </a:lnTo>
                <a:lnTo>
                  <a:pt x="1338" y="624"/>
                </a:lnTo>
                <a:lnTo>
                  <a:pt x="1284" y="456"/>
                </a:lnTo>
                <a:lnTo>
                  <a:pt x="1194" y="402"/>
                </a:lnTo>
                <a:lnTo>
                  <a:pt x="1050" y="354"/>
                </a:lnTo>
                <a:lnTo>
                  <a:pt x="984" y="354"/>
                </a:lnTo>
                <a:lnTo>
                  <a:pt x="900" y="414"/>
                </a:lnTo>
                <a:lnTo>
                  <a:pt x="858" y="432"/>
                </a:lnTo>
                <a:lnTo>
                  <a:pt x="726" y="348"/>
                </a:lnTo>
                <a:lnTo>
                  <a:pt x="564" y="324"/>
                </a:lnTo>
                <a:lnTo>
                  <a:pt x="426" y="336"/>
                </a:lnTo>
                <a:lnTo>
                  <a:pt x="300" y="324"/>
                </a:lnTo>
                <a:lnTo>
                  <a:pt x="234" y="240"/>
                </a:lnTo>
                <a:lnTo>
                  <a:pt x="222" y="162"/>
                </a:lnTo>
                <a:lnTo>
                  <a:pt x="288" y="72"/>
                </a:lnTo>
                <a:lnTo>
                  <a:pt x="288" y="0"/>
                </a:lnTo>
                <a:lnTo>
                  <a:pt x="48" y="24"/>
                </a:lnTo>
                <a:close/>
              </a:path>
            </a:pathLst>
          </a:custGeom>
          <a:solidFill>
            <a:schemeClr val="accent2">
              <a:alpha val="39999"/>
            </a:schemeClr>
          </a:solidFill>
          <a:ln w="9525">
            <a:solidFill>
              <a:schemeClr val="tx1"/>
            </a:solidFill>
            <a:round/>
            <a:headEnd/>
            <a:tailEnd/>
          </a:ln>
          <a:effectLst/>
        </p:spPr>
        <p:txBody>
          <a:bodyPr/>
          <a:lstStyle/>
          <a:p>
            <a:endParaRPr lang="da-DK"/>
          </a:p>
        </p:txBody>
      </p:sp>
      <p:sp>
        <p:nvSpPr>
          <p:cNvPr id="8" name="Freeform 8"/>
          <p:cNvSpPr>
            <a:spLocks/>
          </p:cNvSpPr>
          <p:nvPr/>
        </p:nvSpPr>
        <p:spPr bwMode="auto">
          <a:xfrm>
            <a:off x="6061967" y="2016720"/>
            <a:ext cx="2228850" cy="3648075"/>
          </a:xfrm>
          <a:custGeom>
            <a:avLst/>
            <a:gdLst/>
            <a:ahLst/>
            <a:cxnLst>
              <a:cxn ang="0">
                <a:pos x="0" y="156"/>
              </a:cxn>
              <a:cxn ang="0">
                <a:pos x="162" y="402"/>
              </a:cxn>
              <a:cxn ang="0">
                <a:pos x="396" y="390"/>
              </a:cxn>
              <a:cxn ang="0">
                <a:pos x="666" y="444"/>
              </a:cxn>
              <a:cxn ang="0">
                <a:pos x="828" y="528"/>
              </a:cxn>
              <a:cxn ang="0">
                <a:pos x="846" y="432"/>
              </a:cxn>
              <a:cxn ang="0">
                <a:pos x="1020" y="426"/>
              </a:cxn>
              <a:cxn ang="0">
                <a:pos x="1152" y="678"/>
              </a:cxn>
              <a:cxn ang="0">
                <a:pos x="1146" y="924"/>
              </a:cxn>
              <a:cxn ang="0">
                <a:pos x="984" y="924"/>
              </a:cxn>
              <a:cxn ang="0">
                <a:pos x="858" y="1182"/>
              </a:cxn>
              <a:cxn ang="0">
                <a:pos x="924" y="1458"/>
              </a:cxn>
              <a:cxn ang="0">
                <a:pos x="858" y="1620"/>
              </a:cxn>
              <a:cxn ang="0">
                <a:pos x="930" y="1830"/>
              </a:cxn>
              <a:cxn ang="0">
                <a:pos x="990" y="1986"/>
              </a:cxn>
              <a:cxn ang="0">
                <a:pos x="1038" y="2070"/>
              </a:cxn>
              <a:cxn ang="0">
                <a:pos x="1134" y="2070"/>
              </a:cxn>
              <a:cxn ang="0">
                <a:pos x="1296" y="2256"/>
              </a:cxn>
              <a:cxn ang="0">
                <a:pos x="1356" y="2232"/>
              </a:cxn>
              <a:cxn ang="0">
                <a:pos x="1200" y="2094"/>
              </a:cxn>
              <a:cxn ang="0">
                <a:pos x="1074" y="1986"/>
              </a:cxn>
              <a:cxn ang="0">
                <a:pos x="1002" y="1920"/>
              </a:cxn>
              <a:cxn ang="0">
                <a:pos x="972" y="1794"/>
              </a:cxn>
              <a:cxn ang="0">
                <a:pos x="906" y="1608"/>
              </a:cxn>
              <a:cxn ang="0">
                <a:pos x="972" y="1440"/>
              </a:cxn>
              <a:cxn ang="0">
                <a:pos x="906" y="1152"/>
              </a:cxn>
              <a:cxn ang="0">
                <a:pos x="1050" y="942"/>
              </a:cxn>
              <a:cxn ang="0">
                <a:pos x="1188" y="906"/>
              </a:cxn>
              <a:cxn ang="0">
                <a:pos x="1164" y="636"/>
              </a:cxn>
              <a:cxn ang="0">
                <a:pos x="1044" y="420"/>
              </a:cxn>
              <a:cxn ang="0">
                <a:pos x="864" y="384"/>
              </a:cxn>
              <a:cxn ang="0">
                <a:pos x="798" y="492"/>
              </a:cxn>
              <a:cxn ang="0">
                <a:pos x="684" y="408"/>
              </a:cxn>
              <a:cxn ang="0">
                <a:pos x="420" y="348"/>
              </a:cxn>
              <a:cxn ang="0">
                <a:pos x="204" y="360"/>
              </a:cxn>
              <a:cxn ang="0">
                <a:pos x="60" y="216"/>
              </a:cxn>
              <a:cxn ang="0">
                <a:pos x="42" y="0"/>
              </a:cxn>
            </a:cxnLst>
            <a:rect l="0" t="0" r="r" b="b"/>
            <a:pathLst>
              <a:path w="1404" h="2298">
                <a:moveTo>
                  <a:pt x="6" y="0"/>
                </a:moveTo>
                <a:lnTo>
                  <a:pt x="0" y="156"/>
                </a:lnTo>
                <a:lnTo>
                  <a:pt x="66" y="300"/>
                </a:lnTo>
                <a:lnTo>
                  <a:pt x="162" y="402"/>
                </a:lnTo>
                <a:lnTo>
                  <a:pt x="288" y="420"/>
                </a:lnTo>
                <a:lnTo>
                  <a:pt x="396" y="390"/>
                </a:lnTo>
                <a:lnTo>
                  <a:pt x="528" y="390"/>
                </a:lnTo>
                <a:lnTo>
                  <a:pt x="666" y="444"/>
                </a:lnTo>
                <a:lnTo>
                  <a:pt x="756" y="528"/>
                </a:lnTo>
                <a:lnTo>
                  <a:pt x="828" y="528"/>
                </a:lnTo>
                <a:lnTo>
                  <a:pt x="840" y="480"/>
                </a:lnTo>
                <a:lnTo>
                  <a:pt x="846" y="432"/>
                </a:lnTo>
                <a:lnTo>
                  <a:pt x="900" y="408"/>
                </a:lnTo>
                <a:lnTo>
                  <a:pt x="1020" y="426"/>
                </a:lnTo>
                <a:lnTo>
                  <a:pt x="1092" y="528"/>
                </a:lnTo>
                <a:lnTo>
                  <a:pt x="1152" y="678"/>
                </a:lnTo>
                <a:lnTo>
                  <a:pt x="1158" y="810"/>
                </a:lnTo>
                <a:lnTo>
                  <a:pt x="1146" y="924"/>
                </a:lnTo>
                <a:lnTo>
                  <a:pt x="1062" y="924"/>
                </a:lnTo>
                <a:lnTo>
                  <a:pt x="984" y="924"/>
                </a:lnTo>
                <a:lnTo>
                  <a:pt x="930" y="990"/>
                </a:lnTo>
                <a:lnTo>
                  <a:pt x="858" y="1182"/>
                </a:lnTo>
                <a:lnTo>
                  <a:pt x="876" y="1362"/>
                </a:lnTo>
                <a:lnTo>
                  <a:pt x="924" y="1458"/>
                </a:lnTo>
                <a:lnTo>
                  <a:pt x="894" y="1530"/>
                </a:lnTo>
                <a:lnTo>
                  <a:pt x="858" y="1620"/>
                </a:lnTo>
                <a:lnTo>
                  <a:pt x="876" y="1758"/>
                </a:lnTo>
                <a:lnTo>
                  <a:pt x="930" y="1830"/>
                </a:lnTo>
                <a:lnTo>
                  <a:pt x="990" y="1878"/>
                </a:lnTo>
                <a:lnTo>
                  <a:pt x="990" y="1986"/>
                </a:lnTo>
                <a:lnTo>
                  <a:pt x="990" y="2046"/>
                </a:lnTo>
                <a:lnTo>
                  <a:pt x="1038" y="2070"/>
                </a:lnTo>
                <a:lnTo>
                  <a:pt x="1074" y="2028"/>
                </a:lnTo>
                <a:lnTo>
                  <a:pt x="1134" y="2070"/>
                </a:lnTo>
                <a:lnTo>
                  <a:pt x="1212" y="2160"/>
                </a:lnTo>
                <a:lnTo>
                  <a:pt x="1296" y="2256"/>
                </a:lnTo>
                <a:lnTo>
                  <a:pt x="1404" y="2298"/>
                </a:lnTo>
                <a:lnTo>
                  <a:pt x="1356" y="2232"/>
                </a:lnTo>
                <a:lnTo>
                  <a:pt x="1260" y="2166"/>
                </a:lnTo>
                <a:lnTo>
                  <a:pt x="1200" y="2094"/>
                </a:lnTo>
                <a:lnTo>
                  <a:pt x="1134" y="2034"/>
                </a:lnTo>
                <a:lnTo>
                  <a:pt x="1074" y="1986"/>
                </a:lnTo>
                <a:lnTo>
                  <a:pt x="1032" y="2022"/>
                </a:lnTo>
                <a:lnTo>
                  <a:pt x="1002" y="1920"/>
                </a:lnTo>
                <a:lnTo>
                  <a:pt x="1020" y="1848"/>
                </a:lnTo>
                <a:lnTo>
                  <a:pt x="972" y="1794"/>
                </a:lnTo>
                <a:lnTo>
                  <a:pt x="906" y="1710"/>
                </a:lnTo>
                <a:lnTo>
                  <a:pt x="906" y="1608"/>
                </a:lnTo>
                <a:lnTo>
                  <a:pt x="924" y="1512"/>
                </a:lnTo>
                <a:lnTo>
                  <a:pt x="972" y="1440"/>
                </a:lnTo>
                <a:lnTo>
                  <a:pt x="906" y="1320"/>
                </a:lnTo>
                <a:lnTo>
                  <a:pt x="906" y="1152"/>
                </a:lnTo>
                <a:lnTo>
                  <a:pt x="978" y="972"/>
                </a:lnTo>
                <a:lnTo>
                  <a:pt x="1050" y="942"/>
                </a:lnTo>
                <a:lnTo>
                  <a:pt x="1146" y="948"/>
                </a:lnTo>
                <a:lnTo>
                  <a:pt x="1188" y="906"/>
                </a:lnTo>
                <a:lnTo>
                  <a:pt x="1194" y="696"/>
                </a:lnTo>
                <a:lnTo>
                  <a:pt x="1164" y="636"/>
                </a:lnTo>
                <a:lnTo>
                  <a:pt x="1110" y="474"/>
                </a:lnTo>
                <a:lnTo>
                  <a:pt x="1044" y="420"/>
                </a:lnTo>
                <a:lnTo>
                  <a:pt x="942" y="372"/>
                </a:lnTo>
                <a:lnTo>
                  <a:pt x="864" y="384"/>
                </a:lnTo>
                <a:lnTo>
                  <a:pt x="822" y="414"/>
                </a:lnTo>
                <a:lnTo>
                  <a:pt x="798" y="492"/>
                </a:lnTo>
                <a:lnTo>
                  <a:pt x="756" y="474"/>
                </a:lnTo>
                <a:lnTo>
                  <a:pt x="684" y="408"/>
                </a:lnTo>
                <a:lnTo>
                  <a:pt x="576" y="360"/>
                </a:lnTo>
                <a:lnTo>
                  <a:pt x="420" y="348"/>
                </a:lnTo>
                <a:lnTo>
                  <a:pt x="312" y="360"/>
                </a:lnTo>
                <a:lnTo>
                  <a:pt x="204" y="360"/>
                </a:lnTo>
                <a:lnTo>
                  <a:pt x="132" y="324"/>
                </a:lnTo>
                <a:lnTo>
                  <a:pt x="60" y="216"/>
                </a:lnTo>
                <a:lnTo>
                  <a:pt x="54" y="108"/>
                </a:lnTo>
                <a:lnTo>
                  <a:pt x="42" y="0"/>
                </a:lnTo>
                <a:lnTo>
                  <a:pt x="6" y="0"/>
                </a:lnTo>
                <a:close/>
              </a:path>
            </a:pathLst>
          </a:custGeom>
          <a:gradFill rotWithShape="1">
            <a:gsLst>
              <a:gs pos="0">
                <a:srgbClr val="0033CC">
                  <a:alpha val="42999"/>
                </a:srgbClr>
              </a:gs>
              <a:gs pos="100000">
                <a:srgbClr val="0033CC">
                  <a:gamma/>
                  <a:shade val="46275"/>
                  <a:invGamma/>
                </a:srgbClr>
              </a:gs>
            </a:gsLst>
            <a:lin ang="5400000" scaled="1"/>
          </a:gradFill>
          <a:ln w="9525">
            <a:solidFill>
              <a:schemeClr val="tx1"/>
            </a:solidFill>
            <a:round/>
            <a:headEnd/>
            <a:tailEnd/>
          </a:ln>
          <a:effectLst/>
        </p:spPr>
        <p:txBody>
          <a:bodyPr/>
          <a:lstStyle/>
          <a:p>
            <a:endParaRPr lang="da-DK"/>
          </a:p>
        </p:txBody>
      </p:sp>
      <p:sp>
        <p:nvSpPr>
          <p:cNvPr id="9" name="Line 9"/>
          <p:cNvSpPr>
            <a:spLocks noChangeShapeType="1"/>
          </p:cNvSpPr>
          <p:nvPr/>
        </p:nvSpPr>
        <p:spPr bwMode="auto">
          <a:xfrm>
            <a:off x="5769867" y="1467445"/>
            <a:ext cx="561975" cy="714375"/>
          </a:xfrm>
          <a:prstGeom prst="line">
            <a:avLst/>
          </a:prstGeom>
          <a:noFill/>
          <a:ln w="38100">
            <a:solidFill>
              <a:schemeClr val="accent2"/>
            </a:solidFill>
            <a:round/>
            <a:headEnd/>
            <a:tailEnd/>
          </a:ln>
          <a:effectLst/>
        </p:spPr>
        <p:txBody>
          <a:bodyPr/>
          <a:lstStyle/>
          <a:p>
            <a:endParaRPr lang="da-DK"/>
          </a:p>
        </p:txBody>
      </p:sp>
      <p:pic>
        <p:nvPicPr>
          <p:cNvPr id="10" name="Picture 10"/>
          <p:cNvPicPr>
            <a:picLocks noChangeAspect="1" noChangeArrowheads="1"/>
          </p:cNvPicPr>
          <p:nvPr/>
        </p:nvPicPr>
        <p:blipFill>
          <a:blip r:embed="rId3"/>
          <a:srcRect l="16241" t="10336" r="3691" b="47250"/>
          <a:stretch>
            <a:fillRect/>
          </a:stretch>
        </p:blipFill>
        <p:spPr bwMode="auto">
          <a:xfrm>
            <a:off x="188217" y="3729633"/>
            <a:ext cx="6497638" cy="2579687"/>
          </a:xfrm>
          <a:prstGeom prst="rect">
            <a:avLst/>
          </a:prstGeom>
          <a:noFill/>
          <a:ln w="9525">
            <a:noFill/>
            <a:miter lim="800000"/>
            <a:headEnd/>
            <a:tailEnd/>
          </a:ln>
          <a:effectLst/>
        </p:spPr>
      </p:pic>
      <p:sp>
        <p:nvSpPr>
          <p:cNvPr id="11" name="Footer Placeholder 1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FP3: Part of the Cross-Section</a:t>
            </a:r>
          </a:p>
          <a:p>
            <a:pPr marL="0" indent="0">
              <a:buNone/>
            </a:pPr>
            <a:endParaRPr lang="en-GB" dirty="0"/>
          </a:p>
        </p:txBody>
      </p:sp>
      <p:sp>
        <p:nvSpPr>
          <p:cNvPr id="4" name="Text Box 4"/>
          <p:cNvSpPr txBox="1">
            <a:spLocks noChangeArrowheads="1"/>
          </p:cNvSpPr>
          <p:nvPr/>
        </p:nvSpPr>
        <p:spPr bwMode="auto">
          <a:xfrm>
            <a:off x="179512" y="1700808"/>
            <a:ext cx="3911600" cy="1739900"/>
          </a:xfrm>
          <a:prstGeom prst="rect">
            <a:avLst/>
          </a:prstGeom>
          <a:noFill/>
          <a:ln w="12700">
            <a:noFill/>
            <a:miter lim="800000"/>
            <a:headEnd type="none" w="sm" len="sm"/>
            <a:tailEnd type="none" w="sm" len="sm"/>
          </a:ln>
          <a:effectLst/>
        </p:spPr>
        <p:txBody>
          <a:bodyPr>
            <a:spAutoFit/>
          </a:bodyPr>
          <a:lstStyle/>
          <a:p>
            <a:pPr marL="285750" indent="-285750" defTabSz="762000">
              <a:buFont typeface="Arial" pitchFamily="34" charset="0"/>
              <a:buChar char="•"/>
            </a:pPr>
            <a:r>
              <a:rPr lang="en-GB" sz="1800" dirty="0" smtClean="0">
                <a:solidFill>
                  <a:srgbClr val="FFFFFF"/>
                </a:solidFill>
                <a:latin typeface="Arial"/>
              </a:rPr>
              <a:t>Floodplain Geometry can be</a:t>
            </a:r>
            <a:br>
              <a:rPr lang="en-GB" sz="1800" dirty="0" smtClean="0">
                <a:solidFill>
                  <a:srgbClr val="FFFFFF"/>
                </a:solidFill>
                <a:latin typeface="Arial"/>
              </a:rPr>
            </a:br>
            <a:r>
              <a:rPr lang="en-GB" sz="1800" dirty="0" smtClean="0">
                <a:solidFill>
                  <a:srgbClr val="FFFFFF"/>
                </a:solidFill>
                <a:latin typeface="Arial"/>
              </a:rPr>
              <a:t>Assigned Different Resistance</a:t>
            </a:r>
            <a:br>
              <a:rPr lang="en-GB" sz="1800" dirty="0" smtClean="0">
                <a:solidFill>
                  <a:srgbClr val="FFFFFF"/>
                </a:solidFill>
                <a:latin typeface="Arial"/>
              </a:rPr>
            </a:br>
            <a:r>
              <a:rPr lang="en-GB" sz="1800" dirty="0" smtClean="0">
                <a:solidFill>
                  <a:srgbClr val="FFFFFF"/>
                </a:solidFill>
                <a:latin typeface="Arial"/>
              </a:rPr>
              <a:t>Values to Reduce Conveyance</a:t>
            </a:r>
          </a:p>
          <a:p>
            <a:pPr marL="285750" indent="-285750" defTabSz="762000">
              <a:buFont typeface="Arial" pitchFamily="34" charset="0"/>
              <a:buChar char="•"/>
            </a:pPr>
            <a:endParaRPr lang="en-GB" sz="1800" dirty="0" smtClean="0">
              <a:solidFill>
                <a:srgbClr val="FFFFFF"/>
              </a:solidFill>
              <a:latin typeface="Arial"/>
            </a:endParaRPr>
          </a:p>
          <a:p>
            <a:pPr marL="285750" indent="-285750" defTabSz="762000">
              <a:buFont typeface="Arial" pitchFamily="34" charset="0"/>
              <a:buChar char="•"/>
            </a:pPr>
            <a:r>
              <a:rPr lang="en-GB" sz="1800" dirty="0" smtClean="0">
                <a:solidFill>
                  <a:srgbClr val="FFFFFF"/>
                </a:solidFill>
                <a:latin typeface="Arial"/>
                <a:sym typeface="Symbol" pitchFamily="18" charset="2"/>
              </a:rPr>
              <a:t>Applied Through Raw Data</a:t>
            </a:r>
            <a:br>
              <a:rPr lang="en-GB" sz="1800" dirty="0" smtClean="0">
                <a:solidFill>
                  <a:srgbClr val="FFFFFF"/>
                </a:solidFill>
                <a:latin typeface="Arial"/>
                <a:sym typeface="Symbol" pitchFamily="18" charset="2"/>
              </a:rPr>
            </a:br>
            <a:r>
              <a:rPr lang="en-GB" sz="1800" dirty="0" smtClean="0">
                <a:solidFill>
                  <a:srgbClr val="FFFFFF"/>
                </a:solidFill>
                <a:latin typeface="Arial"/>
                <a:sym typeface="Symbol" pitchFamily="18" charset="2"/>
              </a:rPr>
              <a:t>Tables as Roughness or Factor</a:t>
            </a:r>
            <a:endParaRPr lang="en-GB" sz="1800" dirty="0">
              <a:solidFill>
                <a:srgbClr val="FFFFFF"/>
              </a:solidFill>
              <a:latin typeface="Arial"/>
              <a:sym typeface="Symbol" pitchFamily="18" charset="2"/>
            </a:endParaRPr>
          </a:p>
        </p:txBody>
      </p:sp>
      <p:pic>
        <p:nvPicPr>
          <p:cNvPr id="5" name="Picture 5"/>
          <p:cNvPicPr>
            <a:picLocks noChangeAspect="1" noChangeArrowheads="1"/>
          </p:cNvPicPr>
          <p:nvPr/>
        </p:nvPicPr>
        <p:blipFill>
          <a:blip r:embed="rId2"/>
          <a:srcRect l="1108" t="43312" r="46512" b="11320"/>
          <a:stretch>
            <a:fillRect/>
          </a:stretch>
        </p:blipFill>
        <p:spPr bwMode="auto">
          <a:xfrm>
            <a:off x="214313" y="3664545"/>
            <a:ext cx="4076700" cy="2644775"/>
          </a:xfrm>
          <a:prstGeom prst="rect">
            <a:avLst/>
          </a:prstGeom>
          <a:noFill/>
          <a:ln w="9525">
            <a:noFill/>
            <a:miter lim="800000"/>
            <a:headEnd/>
            <a:tailEnd/>
          </a:ln>
          <a:effectLst/>
        </p:spPr>
      </p:pic>
      <p:pic>
        <p:nvPicPr>
          <p:cNvPr id="6" name="Picture 6"/>
          <p:cNvPicPr>
            <a:picLocks noChangeAspect="1" noChangeArrowheads="1"/>
          </p:cNvPicPr>
          <p:nvPr/>
        </p:nvPicPr>
        <p:blipFill>
          <a:blip r:embed="rId3"/>
          <a:srcRect l="37283" t="10828" r="739" b="4922"/>
          <a:stretch>
            <a:fillRect/>
          </a:stretch>
        </p:blipFill>
        <p:spPr bwMode="auto">
          <a:xfrm>
            <a:off x="4357686" y="1543634"/>
            <a:ext cx="4627563" cy="4716462"/>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FP4: Separated from the River</a:t>
            </a:r>
          </a:p>
          <a:p>
            <a:pPr marL="0" indent="0">
              <a:buNone/>
            </a:pPr>
            <a:endParaRPr lang="en-GB" dirty="0"/>
          </a:p>
        </p:txBody>
      </p:sp>
      <p:sp>
        <p:nvSpPr>
          <p:cNvPr id="4" name="Text Box 4"/>
          <p:cNvSpPr txBox="1">
            <a:spLocks noChangeArrowheads="1"/>
          </p:cNvSpPr>
          <p:nvPr/>
        </p:nvSpPr>
        <p:spPr bwMode="auto">
          <a:xfrm>
            <a:off x="755650" y="1683916"/>
            <a:ext cx="6807200" cy="915987"/>
          </a:xfrm>
          <a:prstGeom prst="rect">
            <a:avLst/>
          </a:prstGeom>
          <a:noFill/>
          <a:ln w="12700">
            <a:noFill/>
            <a:miter lim="800000"/>
            <a:headEnd type="none" w="sm" len="sm"/>
            <a:tailEnd type="none" w="sm" len="sm"/>
          </a:ln>
          <a:effectLst/>
        </p:spPr>
        <p:txBody>
          <a:bodyPr>
            <a:spAutoFit/>
          </a:bodyPr>
          <a:lstStyle/>
          <a:p>
            <a:pPr marL="285750" indent="-285750" defTabSz="762000">
              <a:buFont typeface="Arial" pitchFamily="34" charset="0"/>
              <a:buChar char="•"/>
            </a:pPr>
            <a:r>
              <a:rPr lang="en-GB" sz="1800" dirty="0" smtClean="0">
                <a:solidFill>
                  <a:srgbClr val="FFFFFF"/>
                </a:solidFill>
                <a:latin typeface="Arial"/>
              </a:rPr>
              <a:t>River Channel and Floodplains Modelled Separately</a:t>
            </a:r>
          </a:p>
          <a:p>
            <a:pPr marL="285750" indent="-285750" defTabSz="762000">
              <a:buFont typeface="Arial" pitchFamily="34" charset="0"/>
              <a:buChar char="•"/>
            </a:pPr>
            <a:r>
              <a:rPr lang="en-GB" sz="1800" dirty="0" smtClean="0">
                <a:solidFill>
                  <a:srgbClr val="FFFFFF"/>
                </a:solidFill>
                <a:latin typeface="Arial"/>
              </a:rPr>
              <a:t>Link Channels Define Flow Exchange between Branches</a:t>
            </a:r>
          </a:p>
          <a:p>
            <a:pPr marL="285750" indent="-285750" defTabSz="762000">
              <a:buFont typeface="Arial" pitchFamily="34" charset="0"/>
              <a:buChar char="•"/>
            </a:pPr>
            <a:r>
              <a:rPr lang="en-GB" sz="1800" dirty="0" smtClean="0">
                <a:solidFill>
                  <a:srgbClr val="FFFFFF"/>
                </a:solidFill>
                <a:latin typeface="Arial"/>
              </a:rPr>
              <a:t>Link Channels have no Storage and behave like Weirs</a:t>
            </a:r>
            <a:endParaRPr lang="en-GB" sz="1800" dirty="0">
              <a:solidFill>
                <a:srgbClr val="FFFFFF"/>
              </a:solidFill>
              <a:latin typeface="Arial"/>
            </a:endParaRPr>
          </a:p>
        </p:txBody>
      </p:sp>
      <p:sp>
        <p:nvSpPr>
          <p:cNvPr id="5" name="Rectangle 5"/>
          <p:cNvSpPr>
            <a:spLocks noChangeArrowheads="1"/>
          </p:cNvSpPr>
          <p:nvPr/>
        </p:nvSpPr>
        <p:spPr bwMode="auto">
          <a:xfrm>
            <a:off x="7337425" y="4365203"/>
            <a:ext cx="1368425" cy="1773238"/>
          </a:xfrm>
          <a:prstGeom prst="rect">
            <a:avLst/>
          </a:prstGeom>
          <a:solidFill>
            <a:srgbClr val="AFFFFF"/>
          </a:solidFill>
          <a:ln w="9525">
            <a:noFill/>
            <a:miter lim="800000"/>
            <a:headEnd/>
            <a:tailEnd/>
          </a:ln>
        </p:spPr>
        <p:txBody>
          <a:bodyPr/>
          <a:lstStyle/>
          <a:p>
            <a:endParaRPr lang="da-DK"/>
          </a:p>
        </p:txBody>
      </p:sp>
      <p:sp>
        <p:nvSpPr>
          <p:cNvPr id="6" name="Freeform 6"/>
          <p:cNvSpPr>
            <a:spLocks/>
          </p:cNvSpPr>
          <p:nvPr/>
        </p:nvSpPr>
        <p:spPr bwMode="auto">
          <a:xfrm>
            <a:off x="501650" y="3768303"/>
            <a:ext cx="8204200" cy="2370138"/>
          </a:xfrm>
          <a:custGeom>
            <a:avLst/>
            <a:gdLst/>
            <a:ahLst/>
            <a:cxnLst>
              <a:cxn ang="0">
                <a:pos x="5140" y="562"/>
              </a:cxn>
              <a:cxn ang="0">
                <a:pos x="5168" y="302"/>
              </a:cxn>
              <a:cxn ang="0">
                <a:pos x="5168" y="1493"/>
              </a:cxn>
              <a:cxn ang="0">
                <a:pos x="0" y="1493"/>
              </a:cxn>
              <a:cxn ang="0">
                <a:pos x="0" y="600"/>
              </a:cxn>
              <a:cxn ang="0">
                <a:pos x="167" y="570"/>
              </a:cxn>
              <a:cxn ang="0">
                <a:pos x="352" y="570"/>
              </a:cxn>
              <a:cxn ang="0">
                <a:pos x="622" y="600"/>
              </a:cxn>
              <a:cxn ang="0">
                <a:pos x="859" y="650"/>
              </a:cxn>
              <a:cxn ang="0">
                <a:pos x="998" y="661"/>
              </a:cxn>
              <a:cxn ang="0">
                <a:pos x="1183" y="650"/>
              </a:cxn>
              <a:cxn ang="0">
                <a:pos x="1479" y="639"/>
              </a:cxn>
              <a:cxn ang="0">
                <a:pos x="1755" y="603"/>
              </a:cxn>
              <a:cxn ang="0">
                <a:pos x="2055" y="551"/>
              </a:cxn>
              <a:cxn ang="0">
                <a:pos x="2320" y="491"/>
              </a:cxn>
              <a:cxn ang="0">
                <a:pos x="2606" y="401"/>
              </a:cxn>
              <a:cxn ang="0">
                <a:pos x="2823" y="353"/>
              </a:cxn>
              <a:cxn ang="0">
                <a:pos x="3122" y="290"/>
              </a:cxn>
              <a:cxn ang="0">
                <a:pos x="3380" y="253"/>
              </a:cxn>
              <a:cxn ang="0">
                <a:pos x="3605" y="186"/>
              </a:cxn>
              <a:cxn ang="0">
                <a:pos x="3812" y="93"/>
              </a:cxn>
              <a:cxn ang="0">
                <a:pos x="4002" y="30"/>
              </a:cxn>
              <a:cxn ang="0">
                <a:pos x="4121" y="0"/>
              </a:cxn>
              <a:cxn ang="0">
                <a:pos x="4201" y="0"/>
              </a:cxn>
              <a:cxn ang="0">
                <a:pos x="4270" y="30"/>
              </a:cxn>
              <a:cxn ang="0">
                <a:pos x="4338" y="82"/>
              </a:cxn>
              <a:cxn ang="0">
                <a:pos x="4387" y="167"/>
              </a:cxn>
              <a:cxn ang="0">
                <a:pos x="4432" y="267"/>
              </a:cxn>
              <a:cxn ang="0">
                <a:pos x="4477" y="401"/>
              </a:cxn>
              <a:cxn ang="0">
                <a:pos x="4500" y="521"/>
              </a:cxn>
              <a:cxn ang="0">
                <a:pos x="4525" y="669"/>
              </a:cxn>
              <a:cxn ang="0">
                <a:pos x="4569" y="838"/>
              </a:cxn>
              <a:cxn ang="0">
                <a:pos x="4614" y="959"/>
              </a:cxn>
              <a:cxn ang="0">
                <a:pos x="4672" y="1183"/>
              </a:cxn>
              <a:cxn ang="0">
                <a:pos x="4741" y="1295"/>
              </a:cxn>
              <a:cxn ang="0">
                <a:pos x="4834" y="1347"/>
              </a:cxn>
              <a:cxn ang="0">
                <a:pos x="4925" y="1332"/>
              </a:cxn>
              <a:cxn ang="0">
                <a:pos x="5002" y="1250"/>
              </a:cxn>
              <a:cxn ang="0">
                <a:pos x="5065" y="1065"/>
              </a:cxn>
              <a:cxn ang="0">
                <a:pos x="5105" y="853"/>
              </a:cxn>
              <a:cxn ang="0">
                <a:pos x="5140" y="562"/>
              </a:cxn>
            </a:cxnLst>
            <a:rect l="0" t="0" r="r" b="b"/>
            <a:pathLst>
              <a:path w="5168" h="1493">
                <a:moveTo>
                  <a:pt x="5140" y="562"/>
                </a:moveTo>
                <a:lnTo>
                  <a:pt x="5168" y="302"/>
                </a:lnTo>
                <a:lnTo>
                  <a:pt x="5168" y="1493"/>
                </a:lnTo>
                <a:lnTo>
                  <a:pt x="0" y="1493"/>
                </a:lnTo>
                <a:lnTo>
                  <a:pt x="0" y="600"/>
                </a:lnTo>
                <a:lnTo>
                  <a:pt x="167" y="570"/>
                </a:lnTo>
                <a:lnTo>
                  <a:pt x="352" y="570"/>
                </a:lnTo>
                <a:lnTo>
                  <a:pt x="622" y="600"/>
                </a:lnTo>
                <a:lnTo>
                  <a:pt x="859" y="650"/>
                </a:lnTo>
                <a:lnTo>
                  <a:pt x="998" y="661"/>
                </a:lnTo>
                <a:lnTo>
                  <a:pt x="1183" y="650"/>
                </a:lnTo>
                <a:lnTo>
                  <a:pt x="1479" y="639"/>
                </a:lnTo>
                <a:lnTo>
                  <a:pt x="1755" y="603"/>
                </a:lnTo>
                <a:lnTo>
                  <a:pt x="2055" y="551"/>
                </a:lnTo>
                <a:lnTo>
                  <a:pt x="2320" y="491"/>
                </a:lnTo>
                <a:lnTo>
                  <a:pt x="2606" y="401"/>
                </a:lnTo>
                <a:lnTo>
                  <a:pt x="2823" y="353"/>
                </a:lnTo>
                <a:lnTo>
                  <a:pt x="3122" y="290"/>
                </a:lnTo>
                <a:lnTo>
                  <a:pt x="3380" y="253"/>
                </a:lnTo>
                <a:lnTo>
                  <a:pt x="3605" y="186"/>
                </a:lnTo>
                <a:lnTo>
                  <a:pt x="3812" y="93"/>
                </a:lnTo>
                <a:lnTo>
                  <a:pt x="4002" y="30"/>
                </a:lnTo>
                <a:lnTo>
                  <a:pt x="4121" y="0"/>
                </a:lnTo>
                <a:lnTo>
                  <a:pt x="4201" y="0"/>
                </a:lnTo>
                <a:lnTo>
                  <a:pt x="4270" y="30"/>
                </a:lnTo>
                <a:lnTo>
                  <a:pt x="4338" y="82"/>
                </a:lnTo>
                <a:lnTo>
                  <a:pt x="4387" y="167"/>
                </a:lnTo>
                <a:lnTo>
                  <a:pt x="4432" y="267"/>
                </a:lnTo>
                <a:lnTo>
                  <a:pt x="4477" y="401"/>
                </a:lnTo>
                <a:lnTo>
                  <a:pt x="4500" y="521"/>
                </a:lnTo>
                <a:lnTo>
                  <a:pt x="4525" y="669"/>
                </a:lnTo>
                <a:lnTo>
                  <a:pt x="4569" y="838"/>
                </a:lnTo>
                <a:lnTo>
                  <a:pt x="4614" y="959"/>
                </a:lnTo>
                <a:lnTo>
                  <a:pt x="4672" y="1183"/>
                </a:lnTo>
                <a:lnTo>
                  <a:pt x="4741" y="1295"/>
                </a:lnTo>
                <a:lnTo>
                  <a:pt x="4834" y="1347"/>
                </a:lnTo>
                <a:lnTo>
                  <a:pt x="4925" y="1332"/>
                </a:lnTo>
                <a:lnTo>
                  <a:pt x="5002" y="1250"/>
                </a:lnTo>
                <a:lnTo>
                  <a:pt x="5065" y="1065"/>
                </a:lnTo>
                <a:lnTo>
                  <a:pt x="5105" y="853"/>
                </a:lnTo>
                <a:lnTo>
                  <a:pt x="5140" y="562"/>
                </a:lnTo>
                <a:close/>
              </a:path>
            </a:pathLst>
          </a:custGeom>
          <a:solidFill>
            <a:srgbClr val="CDCDCD"/>
          </a:solidFill>
          <a:ln w="9525">
            <a:noFill/>
            <a:round/>
            <a:headEnd/>
            <a:tailEnd/>
          </a:ln>
        </p:spPr>
        <p:txBody>
          <a:bodyPr/>
          <a:lstStyle/>
          <a:p>
            <a:endParaRPr lang="da-DK"/>
          </a:p>
        </p:txBody>
      </p:sp>
      <p:sp>
        <p:nvSpPr>
          <p:cNvPr id="7" name="Freeform 7"/>
          <p:cNvSpPr>
            <a:spLocks/>
          </p:cNvSpPr>
          <p:nvPr/>
        </p:nvSpPr>
        <p:spPr bwMode="auto">
          <a:xfrm>
            <a:off x="501650" y="4009603"/>
            <a:ext cx="8204200" cy="2371725"/>
          </a:xfrm>
          <a:custGeom>
            <a:avLst/>
            <a:gdLst/>
            <a:ahLst/>
            <a:cxnLst>
              <a:cxn ang="0">
                <a:pos x="5140" y="564"/>
              </a:cxn>
              <a:cxn ang="0">
                <a:pos x="5168" y="303"/>
              </a:cxn>
              <a:cxn ang="0">
                <a:pos x="5168" y="1494"/>
              </a:cxn>
              <a:cxn ang="0">
                <a:pos x="0" y="1494"/>
              </a:cxn>
              <a:cxn ang="0">
                <a:pos x="0" y="601"/>
              </a:cxn>
              <a:cxn ang="0">
                <a:pos x="167" y="571"/>
              </a:cxn>
              <a:cxn ang="0">
                <a:pos x="352" y="571"/>
              </a:cxn>
              <a:cxn ang="0">
                <a:pos x="622" y="601"/>
              </a:cxn>
              <a:cxn ang="0">
                <a:pos x="859" y="653"/>
              </a:cxn>
              <a:cxn ang="0">
                <a:pos x="998" y="664"/>
              </a:cxn>
              <a:cxn ang="0">
                <a:pos x="1183" y="653"/>
              </a:cxn>
              <a:cxn ang="0">
                <a:pos x="1479" y="640"/>
              </a:cxn>
              <a:cxn ang="0">
                <a:pos x="1755" y="604"/>
              </a:cxn>
              <a:cxn ang="0">
                <a:pos x="2055" y="552"/>
              </a:cxn>
              <a:cxn ang="0">
                <a:pos x="2320" y="492"/>
              </a:cxn>
              <a:cxn ang="0">
                <a:pos x="2606" y="402"/>
              </a:cxn>
              <a:cxn ang="0">
                <a:pos x="2823" y="355"/>
              </a:cxn>
              <a:cxn ang="0">
                <a:pos x="3122" y="290"/>
              </a:cxn>
              <a:cxn ang="0">
                <a:pos x="3380" y="254"/>
              </a:cxn>
              <a:cxn ang="0">
                <a:pos x="3605" y="186"/>
              </a:cxn>
              <a:cxn ang="0">
                <a:pos x="3812" y="93"/>
              </a:cxn>
              <a:cxn ang="0">
                <a:pos x="4002" y="30"/>
              </a:cxn>
              <a:cxn ang="0">
                <a:pos x="4121" y="0"/>
              </a:cxn>
              <a:cxn ang="0">
                <a:pos x="4201" y="0"/>
              </a:cxn>
              <a:cxn ang="0">
                <a:pos x="4270" y="30"/>
              </a:cxn>
              <a:cxn ang="0">
                <a:pos x="4338" y="82"/>
              </a:cxn>
              <a:cxn ang="0">
                <a:pos x="4387" y="167"/>
              </a:cxn>
              <a:cxn ang="0">
                <a:pos x="4432" y="268"/>
              </a:cxn>
              <a:cxn ang="0">
                <a:pos x="4477" y="402"/>
              </a:cxn>
              <a:cxn ang="0">
                <a:pos x="4500" y="522"/>
              </a:cxn>
              <a:cxn ang="0">
                <a:pos x="4525" y="670"/>
              </a:cxn>
              <a:cxn ang="0">
                <a:pos x="4569" y="839"/>
              </a:cxn>
              <a:cxn ang="0">
                <a:pos x="4614" y="961"/>
              </a:cxn>
              <a:cxn ang="0">
                <a:pos x="4672" y="1184"/>
              </a:cxn>
              <a:cxn ang="0">
                <a:pos x="4741" y="1295"/>
              </a:cxn>
              <a:cxn ang="0">
                <a:pos x="4834" y="1347"/>
              </a:cxn>
              <a:cxn ang="0">
                <a:pos x="4925" y="1333"/>
              </a:cxn>
              <a:cxn ang="0">
                <a:pos x="5002" y="1253"/>
              </a:cxn>
              <a:cxn ang="0">
                <a:pos x="5065" y="1065"/>
              </a:cxn>
              <a:cxn ang="0">
                <a:pos x="5105" y="854"/>
              </a:cxn>
              <a:cxn ang="0">
                <a:pos x="5140" y="564"/>
              </a:cxn>
            </a:cxnLst>
            <a:rect l="0" t="0" r="r" b="b"/>
            <a:pathLst>
              <a:path w="5168" h="1494">
                <a:moveTo>
                  <a:pt x="5140" y="564"/>
                </a:moveTo>
                <a:lnTo>
                  <a:pt x="5168" y="303"/>
                </a:lnTo>
                <a:lnTo>
                  <a:pt x="5168" y="1494"/>
                </a:lnTo>
                <a:lnTo>
                  <a:pt x="0" y="1494"/>
                </a:lnTo>
                <a:lnTo>
                  <a:pt x="0" y="601"/>
                </a:lnTo>
                <a:lnTo>
                  <a:pt x="167" y="571"/>
                </a:lnTo>
                <a:lnTo>
                  <a:pt x="352" y="571"/>
                </a:lnTo>
                <a:lnTo>
                  <a:pt x="622" y="601"/>
                </a:lnTo>
                <a:lnTo>
                  <a:pt x="859" y="653"/>
                </a:lnTo>
                <a:lnTo>
                  <a:pt x="998" y="664"/>
                </a:lnTo>
                <a:lnTo>
                  <a:pt x="1183" y="653"/>
                </a:lnTo>
                <a:lnTo>
                  <a:pt x="1479" y="640"/>
                </a:lnTo>
                <a:lnTo>
                  <a:pt x="1755" y="604"/>
                </a:lnTo>
                <a:lnTo>
                  <a:pt x="2055" y="552"/>
                </a:lnTo>
                <a:lnTo>
                  <a:pt x="2320" y="492"/>
                </a:lnTo>
                <a:lnTo>
                  <a:pt x="2606" y="402"/>
                </a:lnTo>
                <a:lnTo>
                  <a:pt x="2823" y="355"/>
                </a:lnTo>
                <a:lnTo>
                  <a:pt x="3122" y="290"/>
                </a:lnTo>
                <a:lnTo>
                  <a:pt x="3380" y="254"/>
                </a:lnTo>
                <a:lnTo>
                  <a:pt x="3605" y="186"/>
                </a:lnTo>
                <a:lnTo>
                  <a:pt x="3812" y="93"/>
                </a:lnTo>
                <a:lnTo>
                  <a:pt x="4002" y="30"/>
                </a:lnTo>
                <a:lnTo>
                  <a:pt x="4121" y="0"/>
                </a:lnTo>
                <a:lnTo>
                  <a:pt x="4201" y="0"/>
                </a:lnTo>
                <a:lnTo>
                  <a:pt x="4270" y="30"/>
                </a:lnTo>
                <a:lnTo>
                  <a:pt x="4338" y="82"/>
                </a:lnTo>
                <a:lnTo>
                  <a:pt x="4387" y="167"/>
                </a:lnTo>
                <a:lnTo>
                  <a:pt x="4432" y="268"/>
                </a:lnTo>
                <a:lnTo>
                  <a:pt x="4477" y="402"/>
                </a:lnTo>
                <a:lnTo>
                  <a:pt x="4500" y="522"/>
                </a:lnTo>
                <a:lnTo>
                  <a:pt x="4525" y="670"/>
                </a:lnTo>
                <a:lnTo>
                  <a:pt x="4569" y="839"/>
                </a:lnTo>
                <a:lnTo>
                  <a:pt x="4614" y="961"/>
                </a:lnTo>
                <a:lnTo>
                  <a:pt x="4672" y="1184"/>
                </a:lnTo>
                <a:lnTo>
                  <a:pt x="4741" y="1295"/>
                </a:lnTo>
                <a:lnTo>
                  <a:pt x="4834" y="1347"/>
                </a:lnTo>
                <a:lnTo>
                  <a:pt x="4925" y="1333"/>
                </a:lnTo>
                <a:lnTo>
                  <a:pt x="5002" y="1253"/>
                </a:lnTo>
                <a:lnTo>
                  <a:pt x="5065" y="1065"/>
                </a:lnTo>
                <a:lnTo>
                  <a:pt x="5105" y="854"/>
                </a:lnTo>
                <a:lnTo>
                  <a:pt x="5140" y="564"/>
                </a:lnTo>
                <a:close/>
              </a:path>
            </a:pathLst>
          </a:custGeom>
          <a:solidFill>
            <a:srgbClr val="FFFFFF"/>
          </a:solidFill>
          <a:ln w="9525">
            <a:noFill/>
            <a:round/>
            <a:headEnd/>
            <a:tailEnd/>
          </a:ln>
        </p:spPr>
        <p:txBody>
          <a:bodyPr/>
          <a:lstStyle/>
          <a:p>
            <a:endParaRPr lang="da-DK"/>
          </a:p>
        </p:txBody>
      </p:sp>
      <p:sp>
        <p:nvSpPr>
          <p:cNvPr id="8" name="Line 8"/>
          <p:cNvSpPr>
            <a:spLocks noChangeShapeType="1"/>
          </p:cNvSpPr>
          <p:nvPr/>
        </p:nvSpPr>
        <p:spPr bwMode="auto">
          <a:xfrm>
            <a:off x="7345363" y="3774653"/>
            <a:ext cx="1368425" cy="1588"/>
          </a:xfrm>
          <a:prstGeom prst="line">
            <a:avLst/>
          </a:prstGeom>
          <a:noFill/>
          <a:ln w="19050">
            <a:solidFill>
              <a:schemeClr val="accent2"/>
            </a:solidFill>
            <a:round/>
            <a:headEnd/>
            <a:tailEnd/>
          </a:ln>
        </p:spPr>
        <p:txBody>
          <a:bodyPr/>
          <a:lstStyle/>
          <a:p>
            <a:endParaRPr lang="da-DK"/>
          </a:p>
        </p:txBody>
      </p:sp>
      <p:sp>
        <p:nvSpPr>
          <p:cNvPr id="9" name="Rectangle 9"/>
          <p:cNvSpPr>
            <a:spLocks noChangeArrowheads="1"/>
          </p:cNvSpPr>
          <p:nvPr/>
        </p:nvSpPr>
        <p:spPr bwMode="auto">
          <a:xfrm>
            <a:off x="7435850" y="3504778"/>
            <a:ext cx="1354138"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Arial" charset="0"/>
              </a:rPr>
              <a:t> U/S Bed Level</a:t>
            </a:r>
            <a:endParaRPr lang="en-US">
              <a:solidFill>
                <a:srgbClr val="FFFFFF"/>
              </a:solidFill>
              <a:effectLst>
                <a:outerShdw blurRad="38100" dist="38100" dir="2700000" algn="tl">
                  <a:srgbClr val="C0C0C0"/>
                </a:outerShdw>
              </a:effectLst>
              <a:latin typeface="Times New Roman" pitchFamily="18" charset="0"/>
            </a:endParaRPr>
          </a:p>
        </p:txBody>
      </p:sp>
      <p:sp>
        <p:nvSpPr>
          <p:cNvPr id="10" name="Line 10"/>
          <p:cNvSpPr>
            <a:spLocks noChangeShapeType="1"/>
          </p:cNvSpPr>
          <p:nvPr/>
        </p:nvSpPr>
        <p:spPr bwMode="auto">
          <a:xfrm>
            <a:off x="620713" y="4830341"/>
            <a:ext cx="1420812" cy="1587"/>
          </a:xfrm>
          <a:prstGeom prst="line">
            <a:avLst/>
          </a:prstGeom>
          <a:noFill/>
          <a:ln w="19050">
            <a:solidFill>
              <a:schemeClr val="accent2"/>
            </a:solidFill>
            <a:round/>
            <a:headEnd/>
            <a:tailEnd/>
          </a:ln>
        </p:spPr>
        <p:txBody>
          <a:bodyPr/>
          <a:lstStyle/>
          <a:p>
            <a:endParaRPr lang="da-DK"/>
          </a:p>
        </p:txBody>
      </p:sp>
      <p:sp>
        <p:nvSpPr>
          <p:cNvPr id="11" name="Rectangle 11"/>
          <p:cNvSpPr>
            <a:spLocks noChangeArrowheads="1"/>
          </p:cNvSpPr>
          <p:nvPr/>
        </p:nvSpPr>
        <p:spPr bwMode="auto">
          <a:xfrm>
            <a:off x="620713" y="4884316"/>
            <a:ext cx="1309654" cy="246221"/>
          </a:xfrm>
          <a:prstGeom prst="rect">
            <a:avLst/>
          </a:prstGeom>
          <a:noFill/>
          <a:ln w="9525">
            <a:noFill/>
            <a:miter lim="800000"/>
            <a:headEnd/>
            <a:tailEnd/>
          </a:ln>
        </p:spPr>
        <p:txBody>
          <a:bodyPr wrap="none" lIns="0" tIns="0" rIns="0" bIns="0">
            <a:spAutoFit/>
          </a:bodyPr>
          <a:lstStyle/>
          <a:p>
            <a:pPr eaLnBrk="0" hangingPunct="0"/>
            <a:r>
              <a:rPr lang="en-US" sz="1600" dirty="0">
                <a:solidFill>
                  <a:schemeClr val="accent6"/>
                </a:solidFill>
                <a:latin typeface="Arial" charset="0"/>
              </a:rPr>
              <a:t>D/S Bed Level</a:t>
            </a:r>
            <a:endParaRPr lang="en-US" dirty="0">
              <a:solidFill>
                <a:schemeClr val="accent6"/>
              </a:solidFill>
              <a:effectLst>
                <a:outerShdw blurRad="38100" dist="38100" dir="2700000" algn="tl">
                  <a:srgbClr val="C0C0C0"/>
                </a:outerShdw>
              </a:effectLst>
              <a:latin typeface="Times New Roman" pitchFamily="18" charset="0"/>
            </a:endParaRPr>
          </a:p>
        </p:txBody>
      </p:sp>
      <p:sp>
        <p:nvSpPr>
          <p:cNvPr id="12" name="Line 12"/>
          <p:cNvSpPr>
            <a:spLocks noChangeShapeType="1"/>
          </p:cNvSpPr>
          <p:nvPr/>
        </p:nvSpPr>
        <p:spPr bwMode="auto">
          <a:xfrm flipV="1">
            <a:off x="7099300" y="3939753"/>
            <a:ext cx="1588" cy="1419225"/>
          </a:xfrm>
          <a:prstGeom prst="line">
            <a:avLst/>
          </a:prstGeom>
          <a:noFill/>
          <a:ln w="19050">
            <a:solidFill>
              <a:schemeClr val="accent2"/>
            </a:solidFill>
            <a:round/>
            <a:headEnd/>
            <a:tailEnd/>
          </a:ln>
        </p:spPr>
        <p:txBody>
          <a:bodyPr/>
          <a:lstStyle/>
          <a:p>
            <a:endParaRPr lang="da-DK"/>
          </a:p>
        </p:txBody>
      </p:sp>
      <p:sp>
        <p:nvSpPr>
          <p:cNvPr id="13" name="Rectangle 13"/>
          <p:cNvSpPr>
            <a:spLocks noChangeArrowheads="1"/>
          </p:cNvSpPr>
          <p:nvPr/>
        </p:nvSpPr>
        <p:spPr bwMode="auto">
          <a:xfrm rot="16200000">
            <a:off x="6287203" y="4573086"/>
            <a:ext cx="1332096" cy="246221"/>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Arial" charset="0"/>
              </a:rPr>
              <a:t> U/S Chainage</a:t>
            </a:r>
            <a:endParaRPr lang="en-US">
              <a:solidFill>
                <a:srgbClr val="FFFFFF"/>
              </a:solidFill>
              <a:effectLst>
                <a:outerShdw blurRad="38100" dist="38100" dir="2700000" algn="tl">
                  <a:srgbClr val="C0C0C0"/>
                </a:outerShdw>
              </a:effectLst>
              <a:latin typeface="Times New Roman" pitchFamily="18" charset="0"/>
            </a:endParaRPr>
          </a:p>
        </p:txBody>
      </p:sp>
      <p:sp>
        <p:nvSpPr>
          <p:cNvPr id="14" name="Line 14"/>
          <p:cNvSpPr>
            <a:spLocks noChangeShapeType="1"/>
          </p:cNvSpPr>
          <p:nvPr/>
        </p:nvSpPr>
        <p:spPr bwMode="auto">
          <a:xfrm flipV="1">
            <a:off x="2151063" y="3303166"/>
            <a:ext cx="1587" cy="1417637"/>
          </a:xfrm>
          <a:prstGeom prst="line">
            <a:avLst/>
          </a:prstGeom>
          <a:noFill/>
          <a:ln w="6350">
            <a:solidFill>
              <a:srgbClr val="000000"/>
            </a:solidFill>
            <a:round/>
            <a:headEnd/>
            <a:tailEnd/>
          </a:ln>
        </p:spPr>
        <p:txBody>
          <a:bodyPr/>
          <a:lstStyle/>
          <a:p>
            <a:endParaRPr lang="da-DK"/>
          </a:p>
        </p:txBody>
      </p:sp>
      <p:sp>
        <p:nvSpPr>
          <p:cNvPr id="15" name="Rectangle 15"/>
          <p:cNvSpPr>
            <a:spLocks noChangeArrowheads="1"/>
          </p:cNvSpPr>
          <p:nvPr/>
        </p:nvSpPr>
        <p:spPr bwMode="auto">
          <a:xfrm rot="16200000">
            <a:off x="1372394" y="3832597"/>
            <a:ext cx="1262063"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Arial" charset="0"/>
              </a:rPr>
              <a:t>D/S Chainage</a:t>
            </a:r>
            <a:endParaRPr lang="en-US">
              <a:solidFill>
                <a:srgbClr val="FFFFFF"/>
              </a:solidFill>
              <a:effectLst>
                <a:outerShdw blurRad="38100" dist="38100" dir="2700000" algn="tl">
                  <a:srgbClr val="C0C0C0"/>
                </a:outerShdw>
              </a:effectLst>
              <a:latin typeface="Times New Roman" pitchFamily="18" charset="0"/>
            </a:endParaRPr>
          </a:p>
        </p:txBody>
      </p:sp>
      <p:sp>
        <p:nvSpPr>
          <p:cNvPr id="16" name="Freeform 16"/>
          <p:cNvSpPr>
            <a:spLocks/>
          </p:cNvSpPr>
          <p:nvPr/>
        </p:nvSpPr>
        <p:spPr bwMode="auto">
          <a:xfrm>
            <a:off x="4535488" y="4217566"/>
            <a:ext cx="163512" cy="176212"/>
          </a:xfrm>
          <a:custGeom>
            <a:avLst/>
            <a:gdLst/>
            <a:ahLst/>
            <a:cxnLst>
              <a:cxn ang="0">
                <a:pos x="1" y="66"/>
              </a:cxn>
              <a:cxn ang="0">
                <a:pos x="0" y="49"/>
              </a:cxn>
              <a:cxn ang="0">
                <a:pos x="4" y="33"/>
              </a:cxn>
              <a:cxn ang="0">
                <a:pos x="13" y="18"/>
              </a:cxn>
              <a:cxn ang="0">
                <a:pos x="26" y="7"/>
              </a:cxn>
              <a:cxn ang="0">
                <a:pos x="40" y="2"/>
              </a:cxn>
              <a:cxn ang="0">
                <a:pos x="58" y="0"/>
              </a:cxn>
              <a:cxn ang="0">
                <a:pos x="72" y="5"/>
              </a:cxn>
              <a:cxn ang="0">
                <a:pos x="86" y="14"/>
              </a:cxn>
              <a:cxn ang="0">
                <a:pos x="96" y="29"/>
              </a:cxn>
              <a:cxn ang="0">
                <a:pos x="102" y="44"/>
              </a:cxn>
              <a:cxn ang="0">
                <a:pos x="103" y="62"/>
              </a:cxn>
              <a:cxn ang="0">
                <a:pos x="99" y="79"/>
              </a:cxn>
              <a:cxn ang="0">
                <a:pos x="88" y="93"/>
              </a:cxn>
              <a:cxn ang="0">
                <a:pos x="77" y="104"/>
              </a:cxn>
              <a:cxn ang="0">
                <a:pos x="61" y="111"/>
              </a:cxn>
              <a:cxn ang="0">
                <a:pos x="45" y="111"/>
              </a:cxn>
              <a:cxn ang="0">
                <a:pos x="30" y="107"/>
              </a:cxn>
              <a:cxn ang="0">
                <a:pos x="16" y="96"/>
              </a:cxn>
              <a:cxn ang="0">
                <a:pos x="7" y="84"/>
              </a:cxn>
              <a:cxn ang="0">
                <a:pos x="1" y="66"/>
              </a:cxn>
            </a:cxnLst>
            <a:rect l="0" t="0" r="r" b="b"/>
            <a:pathLst>
              <a:path w="103" h="111">
                <a:moveTo>
                  <a:pt x="1" y="66"/>
                </a:moveTo>
                <a:lnTo>
                  <a:pt x="0" y="49"/>
                </a:lnTo>
                <a:lnTo>
                  <a:pt x="4" y="33"/>
                </a:lnTo>
                <a:lnTo>
                  <a:pt x="13" y="18"/>
                </a:lnTo>
                <a:lnTo>
                  <a:pt x="26" y="7"/>
                </a:lnTo>
                <a:lnTo>
                  <a:pt x="40" y="2"/>
                </a:lnTo>
                <a:lnTo>
                  <a:pt x="58" y="0"/>
                </a:lnTo>
                <a:lnTo>
                  <a:pt x="72" y="5"/>
                </a:lnTo>
                <a:lnTo>
                  <a:pt x="86" y="14"/>
                </a:lnTo>
                <a:lnTo>
                  <a:pt x="96" y="29"/>
                </a:lnTo>
                <a:lnTo>
                  <a:pt x="102" y="44"/>
                </a:lnTo>
                <a:lnTo>
                  <a:pt x="103" y="62"/>
                </a:lnTo>
                <a:lnTo>
                  <a:pt x="99" y="79"/>
                </a:lnTo>
                <a:lnTo>
                  <a:pt x="88" y="93"/>
                </a:lnTo>
                <a:lnTo>
                  <a:pt x="77" y="104"/>
                </a:lnTo>
                <a:lnTo>
                  <a:pt x="61" y="111"/>
                </a:lnTo>
                <a:lnTo>
                  <a:pt x="45" y="111"/>
                </a:lnTo>
                <a:lnTo>
                  <a:pt x="30" y="107"/>
                </a:lnTo>
                <a:lnTo>
                  <a:pt x="16" y="96"/>
                </a:lnTo>
                <a:lnTo>
                  <a:pt x="7" y="84"/>
                </a:lnTo>
                <a:lnTo>
                  <a:pt x="1" y="66"/>
                </a:lnTo>
                <a:close/>
              </a:path>
            </a:pathLst>
          </a:custGeom>
          <a:solidFill>
            <a:srgbClr val="000000"/>
          </a:solidFill>
          <a:ln w="9525">
            <a:noFill/>
            <a:round/>
            <a:headEnd/>
            <a:tailEnd/>
          </a:ln>
        </p:spPr>
        <p:txBody>
          <a:bodyPr/>
          <a:lstStyle/>
          <a:p>
            <a:endParaRPr lang="da-DK"/>
          </a:p>
        </p:txBody>
      </p:sp>
      <p:sp>
        <p:nvSpPr>
          <p:cNvPr id="17" name="Freeform 17"/>
          <p:cNvSpPr>
            <a:spLocks/>
          </p:cNvSpPr>
          <p:nvPr/>
        </p:nvSpPr>
        <p:spPr bwMode="auto">
          <a:xfrm>
            <a:off x="4535488" y="4217566"/>
            <a:ext cx="163512" cy="176212"/>
          </a:xfrm>
          <a:custGeom>
            <a:avLst/>
            <a:gdLst/>
            <a:ahLst/>
            <a:cxnLst>
              <a:cxn ang="0">
                <a:pos x="1" y="66"/>
              </a:cxn>
              <a:cxn ang="0">
                <a:pos x="0" y="49"/>
              </a:cxn>
              <a:cxn ang="0">
                <a:pos x="4" y="33"/>
              </a:cxn>
              <a:cxn ang="0">
                <a:pos x="13" y="18"/>
              </a:cxn>
              <a:cxn ang="0">
                <a:pos x="26" y="7"/>
              </a:cxn>
              <a:cxn ang="0">
                <a:pos x="40" y="2"/>
              </a:cxn>
              <a:cxn ang="0">
                <a:pos x="58" y="0"/>
              </a:cxn>
              <a:cxn ang="0">
                <a:pos x="72" y="5"/>
              </a:cxn>
              <a:cxn ang="0">
                <a:pos x="86" y="14"/>
              </a:cxn>
              <a:cxn ang="0">
                <a:pos x="96" y="29"/>
              </a:cxn>
              <a:cxn ang="0">
                <a:pos x="102" y="44"/>
              </a:cxn>
              <a:cxn ang="0">
                <a:pos x="103" y="62"/>
              </a:cxn>
              <a:cxn ang="0">
                <a:pos x="99" y="79"/>
              </a:cxn>
              <a:cxn ang="0">
                <a:pos x="88" y="93"/>
              </a:cxn>
              <a:cxn ang="0">
                <a:pos x="77" y="104"/>
              </a:cxn>
              <a:cxn ang="0">
                <a:pos x="61" y="111"/>
              </a:cxn>
              <a:cxn ang="0">
                <a:pos x="45" y="111"/>
              </a:cxn>
              <a:cxn ang="0">
                <a:pos x="30" y="107"/>
              </a:cxn>
              <a:cxn ang="0">
                <a:pos x="16" y="96"/>
              </a:cxn>
              <a:cxn ang="0">
                <a:pos x="7" y="84"/>
              </a:cxn>
              <a:cxn ang="0">
                <a:pos x="1" y="66"/>
              </a:cxn>
            </a:cxnLst>
            <a:rect l="0" t="0" r="r" b="b"/>
            <a:pathLst>
              <a:path w="103" h="111">
                <a:moveTo>
                  <a:pt x="1" y="66"/>
                </a:moveTo>
                <a:lnTo>
                  <a:pt x="0" y="49"/>
                </a:lnTo>
                <a:lnTo>
                  <a:pt x="4" y="33"/>
                </a:lnTo>
                <a:lnTo>
                  <a:pt x="13" y="18"/>
                </a:lnTo>
                <a:lnTo>
                  <a:pt x="26" y="7"/>
                </a:lnTo>
                <a:lnTo>
                  <a:pt x="40" y="2"/>
                </a:lnTo>
                <a:lnTo>
                  <a:pt x="58" y="0"/>
                </a:lnTo>
                <a:lnTo>
                  <a:pt x="72" y="5"/>
                </a:lnTo>
                <a:lnTo>
                  <a:pt x="86" y="14"/>
                </a:lnTo>
                <a:lnTo>
                  <a:pt x="96" y="29"/>
                </a:lnTo>
                <a:lnTo>
                  <a:pt x="102" y="44"/>
                </a:lnTo>
                <a:lnTo>
                  <a:pt x="103" y="62"/>
                </a:lnTo>
                <a:lnTo>
                  <a:pt x="99" y="79"/>
                </a:lnTo>
                <a:lnTo>
                  <a:pt x="88" y="93"/>
                </a:lnTo>
                <a:lnTo>
                  <a:pt x="77" y="104"/>
                </a:lnTo>
                <a:lnTo>
                  <a:pt x="61" y="111"/>
                </a:lnTo>
                <a:lnTo>
                  <a:pt x="45" y="111"/>
                </a:lnTo>
                <a:lnTo>
                  <a:pt x="30" y="107"/>
                </a:lnTo>
                <a:lnTo>
                  <a:pt x="16" y="96"/>
                </a:lnTo>
                <a:lnTo>
                  <a:pt x="7" y="84"/>
                </a:lnTo>
                <a:lnTo>
                  <a:pt x="1" y="66"/>
                </a:lnTo>
              </a:path>
            </a:pathLst>
          </a:custGeom>
          <a:noFill/>
          <a:ln w="15875">
            <a:solidFill>
              <a:srgbClr val="FFFFFF"/>
            </a:solidFill>
            <a:prstDash val="solid"/>
            <a:round/>
            <a:headEnd/>
            <a:tailEnd/>
          </a:ln>
        </p:spPr>
        <p:txBody>
          <a:bodyPr/>
          <a:lstStyle/>
          <a:p>
            <a:endParaRPr lang="da-DK"/>
          </a:p>
        </p:txBody>
      </p:sp>
      <p:sp>
        <p:nvSpPr>
          <p:cNvPr id="18" name="Line 18"/>
          <p:cNvSpPr>
            <a:spLocks noChangeShapeType="1"/>
          </p:cNvSpPr>
          <p:nvPr/>
        </p:nvSpPr>
        <p:spPr bwMode="auto">
          <a:xfrm flipV="1">
            <a:off x="2136775" y="3769891"/>
            <a:ext cx="4960938" cy="1073150"/>
          </a:xfrm>
          <a:prstGeom prst="line">
            <a:avLst/>
          </a:prstGeom>
          <a:noFill/>
          <a:ln w="44450">
            <a:solidFill>
              <a:schemeClr val="accent2"/>
            </a:solidFill>
            <a:round/>
            <a:headEnd/>
            <a:tailEnd/>
          </a:ln>
        </p:spPr>
        <p:txBody>
          <a:bodyPr/>
          <a:lstStyle/>
          <a:p>
            <a:endParaRPr lang="da-DK"/>
          </a:p>
        </p:txBody>
      </p:sp>
      <p:sp>
        <p:nvSpPr>
          <p:cNvPr id="19" name="Rectangle 19"/>
          <p:cNvSpPr>
            <a:spLocks noChangeArrowheads="1"/>
          </p:cNvSpPr>
          <p:nvPr/>
        </p:nvSpPr>
        <p:spPr bwMode="auto">
          <a:xfrm rot="20880000">
            <a:off x="3779838" y="3895303"/>
            <a:ext cx="1720850" cy="304800"/>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Arial" charset="0"/>
              </a:rPr>
              <a:t>Link Structure</a:t>
            </a:r>
            <a:endParaRPr lang="en-US">
              <a:solidFill>
                <a:srgbClr val="FFFFFF"/>
              </a:solidFill>
              <a:effectLst>
                <a:outerShdw blurRad="38100" dist="38100" dir="2700000" algn="tl">
                  <a:srgbClr val="C0C0C0"/>
                </a:outerShdw>
              </a:effectLst>
              <a:latin typeface="Times New Roman" pitchFamily="18" charset="0"/>
            </a:endParaRPr>
          </a:p>
        </p:txBody>
      </p:sp>
      <p:sp>
        <p:nvSpPr>
          <p:cNvPr id="20" name="Freeform 20"/>
          <p:cNvSpPr>
            <a:spLocks/>
          </p:cNvSpPr>
          <p:nvPr/>
        </p:nvSpPr>
        <p:spPr bwMode="auto">
          <a:xfrm>
            <a:off x="2055813" y="4755728"/>
            <a:ext cx="161925" cy="174625"/>
          </a:xfrm>
          <a:custGeom>
            <a:avLst/>
            <a:gdLst/>
            <a:ahLst/>
            <a:cxnLst>
              <a:cxn ang="0">
                <a:pos x="0" y="66"/>
              </a:cxn>
              <a:cxn ang="0">
                <a:pos x="0" y="49"/>
              </a:cxn>
              <a:cxn ang="0">
                <a:pos x="4" y="31"/>
              </a:cxn>
              <a:cxn ang="0">
                <a:pos x="13" y="17"/>
              </a:cxn>
              <a:cxn ang="0">
                <a:pos x="25" y="6"/>
              </a:cxn>
              <a:cxn ang="0">
                <a:pos x="41" y="0"/>
              </a:cxn>
              <a:cxn ang="0">
                <a:pos x="57" y="0"/>
              </a:cxn>
              <a:cxn ang="0">
                <a:pos x="73" y="5"/>
              </a:cxn>
              <a:cxn ang="0">
                <a:pos x="86" y="14"/>
              </a:cxn>
              <a:cxn ang="0">
                <a:pos x="96" y="28"/>
              </a:cxn>
              <a:cxn ang="0">
                <a:pos x="102" y="44"/>
              </a:cxn>
              <a:cxn ang="0">
                <a:pos x="102" y="61"/>
              </a:cxn>
              <a:cxn ang="0">
                <a:pos x="98" y="79"/>
              </a:cxn>
              <a:cxn ang="0">
                <a:pos x="89" y="93"/>
              </a:cxn>
              <a:cxn ang="0">
                <a:pos x="76" y="104"/>
              </a:cxn>
              <a:cxn ang="0">
                <a:pos x="61" y="110"/>
              </a:cxn>
              <a:cxn ang="0">
                <a:pos x="45" y="110"/>
              </a:cxn>
              <a:cxn ang="0">
                <a:pos x="29" y="105"/>
              </a:cxn>
              <a:cxn ang="0">
                <a:pos x="16" y="96"/>
              </a:cxn>
              <a:cxn ang="0">
                <a:pos x="6" y="82"/>
              </a:cxn>
              <a:cxn ang="0">
                <a:pos x="0" y="66"/>
              </a:cxn>
            </a:cxnLst>
            <a:rect l="0" t="0" r="r" b="b"/>
            <a:pathLst>
              <a:path w="102" h="110">
                <a:moveTo>
                  <a:pt x="0" y="66"/>
                </a:moveTo>
                <a:lnTo>
                  <a:pt x="0" y="49"/>
                </a:lnTo>
                <a:lnTo>
                  <a:pt x="4" y="31"/>
                </a:lnTo>
                <a:lnTo>
                  <a:pt x="13" y="17"/>
                </a:lnTo>
                <a:lnTo>
                  <a:pt x="25" y="6"/>
                </a:lnTo>
                <a:lnTo>
                  <a:pt x="41" y="0"/>
                </a:lnTo>
                <a:lnTo>
                  <a:pt x="57" y="0"/>
                </a:lnTo>
                <a:lnTo>
                  <a:pt x="73" y="5"/>
                </a:lnTo>
                <a:lnTo>
                  <a:pt x="86" y="14"/>
                </a:lnTo>
                <a:lnTo>
                  <a:pt x="96" y="28"/>
                </a:lnTo>
                <a:lnTo>
                  <a:pt x="102" y="44"/>
                </a:lnTo>
                <a:lnTo>
                  <a:pt x="102" y="61"/>
                </a:lnTo>
                <a:lnTo>
                  <a:pt x="98" y="79"/>
                </a:lnTo>
                <a:lnTo>
                  <a:pt x="89" y="93"/>
                </a:lnTo>
                <a:lnTo>
                  <a:pt x="76" y="104"/>
                </a:lnTo>
                <a:lnTo>
                  <a:pt x="61" y="110"/>
                </a:lnTo>
                <a:lnTo>
                  <a:pt x="45" y="110"/>
                </a:lnTo>
                <a:lnTo>
                  <a:pt x="29" y="105"/>
                </a:lnTo>
                <a:lnTo>
                  <a:pt x="16" y="96"/>
                </a:lnTo>
                <a:lnTo>
                  <a:pt x="6" y="82"/>
                </a:lnTo>
                <a:lnTo>
                  <a:pt x="0" y="66"/>
                </a:lnTo>
                <a:close/>
              </a:path>
            </a:pathLst>
          </a:custGeom>
          <a:solidFill>
            <a:srgbClr val="FFFFFF"/>
          </a:solidFill>
          <a:ln w="9525">
            <a:noFill/>
            <a:round/>
            <a:headEnd/>
            <a:tailEnd/>
          </a:ln>
        </p:spPr>
        <p:txBody>
          <a:bodyPr/>
          <a:lstStyle/>
          <a:p>
            <a:endParaRPr lang="da-DK"/>
          </a:p>
        </p:txBody>
      </p:sp>
      <p:sp>
        <p:nvSpPr>
          <p:cNvPr id="21" name="Freeform 21"/>
          <p:cNvSpPr>
            <a:spLocks/>
          </p:cNvSpPr>
          <p:nvPr/>
        </p:nvSpPr>
        <p:spPr bwMode="auto">
          <a:xfrm>
            <a:off x="2055813" y="4755728"/>
            <a:ext cx="161925" cy="174625"/>
          </a:xfrm>
          <a:custGeom>
            <a:avLst/>
            <a:gdLst/>
            <a:ahLst/>
            <a:cxnLst>
              <a:cxn ang="0">
                <a:pos x="0" y="66"/>
              </a:cxn>
              <a:cxn ang="0">
                <a:pos x="0" y="49"/>
              </a:cxn>
              <a:cxn ang="0">
                <a:pos x="4" y="31"/>
              </a:cxn>
              <a:cxn ang="0">
                <a:pos x="13" y="17"/>
              </a:cxn>
              <a:cxn ang="0">
                <a:pos x="25" y="6"/>
              </a:cxn>
              <a:cxn ang="0">
                <a:pos x="41" y="0"/>
              </a:cxn>
              <a:cxn ang="0">
                <a:pos x="57" y="0"/>
              </a:cxn>
              <a:cxn ang="0">
                <a:pos x="73" y="5"/>
              </a:cxn>
              <a:cxn ang="0">
                <a:pos x="86" y="14"/>
              </a:cxn>
              <a:cxn ang="0">
                <a:pos x="96" y="28"/>
              </a:cxn>
              <a:cxn ang="0">
                <a:pos x="102" y="44"/>
              </a:cxn>
              <a:cxn ang="0">
                <a:pos x="102" y="61"/>
              </a:cxn>
              <a:cxn ang="0">
                <a:pos x="98" y="79"/>
              </a:cxn>
              <a:cxn ang="0">
                <a:pos x="89" y="93"/>
              </a:cxn>
              <a:cxn ang="0">
                <a:pos x="76" y="104"/>
              </a:cxn>
              <a:cxn ang="0">
                <a:pos x="61" y="110"/>
              </a:cxn>
              <a:cxn ang="0">
                <a:pos x="45" y="110"/>
              </a:cxn>
              <a:cxn ang="0">
                <a:pos x="29" y="105"/>
              </a:cxn>
              <a:cxn ang="0">
                <a:pos x="16" y="96"/>
              </a:cxn>
              <a:cxn ang="0">
                <a:pos x="6" y="82"/>
              </a:cxn>
              <a:cxn ang="0">
                <a:pos x="0" y="66"/>
              </a:cxn>
            </a:cxnLst>
            <a:rect l="0" t="0" r="r" b="b"/>
            <a:pathLst>
              <a:path w="102" h="110">
                <a:moveTo>
                  <a:pt x="0" y="66"/>
                </a:moveTo>
                <a:lnTo>
                  <a:pt x="0" y="49"/>
                </a:lnTo>
                <a:lnTo>
                  <a:pt x="4" y="31"/>
                </a:lnTo>
                <a:lnTo>
                  <a:pt x="13" y="17"/>
                </a:lnTo>
                <a:lnTo>
                  <a:pt x="25" y="6"/>
                </a:lnTo>
                <a:lnTo>
                  <a:pt x="41" y="0"/>
                </a:lnTo>
                <a:lnTo>
                  <a:pt x="57" y="0"/>
                </a:lnTo>
                <a:lnTo>
                  <a:pt x="73" y="5"/>
                </a:lnTo>
                <a:lnTo>
                  <a:pt x="86" y="14"/>
                </a:lnTo>
                <a:lnTo>
                  <a:pt x="96" y="28"/>
                </a:lnTo>
                <a:lnTo>
                  <a:pt x="102" y="44"/>
                </a:lnTo>
                <a:lnTo>
                  <a:pt x="102" y="61"/>
                </a:lnTo>
                <a:lnTo>
                  <a:pt x="98" y="79"/>
                </a:lnTo>
                <a:lnTo>
                  <a:pt x="89" y="93"/>
                </a:lnTo>
                <a:lnTo>
                  <a:pt x="76" y="104"/>
                </a:lnTo>
                <a:lnTo>
                  <a:pt x="61" y="110"/>
                </a:lnTo>
                <a:lnTo>
                  <a:pt x="45" y="110"/>
                </a:lnTo>
                <a:lnTo>
                  <a:pt x="29" y="105"/>
                </a:lnTo>
                <a:lnTo>
                  <a:pt x="16" y="96"/>
                </a:lnTo>
                <a:lnTo>
                  <a:pt x="6" y="82"/>
                </a:lnTo>
                <a:lnTo>
                  <a:pt x="0" y="66"/>
                </a:lnTo>
              </a:path>
            </a:pathLst>
          </a:custGeom>
          <a:noFill/>
          <a:ln w="15875">
            <a:solidFill>
              <a:srgbClr val="000000"/>
            </a:solidFill>
            <a:prstDash val="solid"/>
            <a:round/>
            <a:headEnd/>
            <a:tailEnd/>
          </a:ln>
        </p:spPr>
        <p:txBody>
          <a:bodyPr/>
          <a:lstStyle/>
          <a:p>
            <a:endParaRPr lang="da-DK"/>
          </a:p>
        </p:txBody>
      </p:sp>
      <p:sp>
        <p:nvSpPr>
          <p:cNvPr id="22" name="Freeform 22"/>
          <p:cNvSpPr>
            <a:spLocks/>
          </p:cNvSpPr>
          <p:nvPr/>
        </p:nvSpPr>
        <p:spPr bwMode="auto">
          <a:xfrm>
            <a:off x="7016750" y="3680991"/>
            <a:ext cx="161925" cy="176212"/>
          </a:xfrm>
          <a:custGeom>
            <a:avLst/>
            <a:gdLst/>
            <a:ahLst/>
            <a:cxnLst>
              <a:cxn ang="0">
                <a:pos x="0" y="67"/>
              </a:cxn>
              <a:cxn ang="0">
                <a:pos x="0" y="48"/>
              </a:cxn>
              <a:cxn ang="0">
                <a:pos x="4" y="33"/>
              </a:cxn>
              <a:cxn ang="0">
                <a:pos x="13" y="18"/>
              </a:cxn>
              <a:cxn ang="0">
                <a:pos x="26" y="7"/>
              </a:cxn>
              <a:cxn ang="0">
                <a:pos x="41" y="1"/>
              </a:cxn>
              <a:cxn ang="0">
                <a:pos x="57" y="0"/>
              </a:cxn>
              <a:cxn ang="0">
                <a:pos x="73" y="4"/>
              </a:cxn>
              <a:cxn ang="0">
                <a:pos x="86" y="15"/>
              </a:cxn>
              <a:cxn ang="0">
                <a:pos x="96" y="28"/>
              </a:cxn>
              <a:cxn ang="0">
                <a:pos x="102" y="45"/>
              </a:cxn>
              <a:cxn ang="0">
                <a:pos x="102" y="63"/>
              </a:cxn>
              <a:cxn ang="0">
                <a:pos x="97" y="78"/>
              </a:cxn>
              <a:cxn ang="0">
                <a:pos x="89" y="94"/>
              </a:cxn>
              <a:cxn ang="0">
                <a:pos x="75" y="104"/>
              </a:cxn>
              <a:cxn ang="0">
                <a:pos x="61" y="110"/>
              </a:cxn>
              <a:cxn ang="0">
                <a:pos x="45" y="111"/>
              </a:cxn>
              <a:cxn ang="0">
                <a:pos x="29" y="107"/>
              </a:cxn>
              <a:cxn ang="0">
                <a:pos x="16" y="97"/>
              </a:cxn>
              <a:cxn ang="0">
                <a:pos x="6" y="83"/>
              </a:cxn>
              <a:cxn ang="0">
                <a:pos x="0" y="67"/>
              </a:cxn>
            </a:cxnLst>
            <a:rect l="0" t="0" r="r" b="b"/>
            <a:pathLst>
              <a:path w="102" h="111">
                <a:moveTo>
                  <a:pt x="0" y="67"/>
                </a:moveTo>
                <a:lnTo>
                  <a:pt x="0" y="48"/>
                </a:lnTo>
                <a:lnTo>
                  <a:pt x="4" y="33"/>
                </a:lnTo>
                <a:lnTo>
                  <a:pt x="13" y="18"/>
                </a:lnTo>
                <a:lnTo>
                  <a:pt x="26" y="7"/>
                </a:lnTo>
                <a:lnTo>
                  <a:pt x="41" y="1"/>
                </a:lnTo>
                <a:lnTo>
                  <a:pt x="57" y="0"/>
                </a:lnTo>
                <a:lnTo>
                  <a:pt x="73" y="4"/>
                </a:lnTo>
                <a:lnTo>
                  <a:pt x="86" y="15"/>
                </a:lnTo>
                <a:lnTo>
                  <a:pt x="96" y="28"/>
                </a:lnTo>
                <a:lnTo>
                  <a:pt x="102" y="45"/>
                </a:lnTo>
                <a:lnTo>
                  <a:pt x="102" y="63"/>
                </a:lnTo>
                <a:lnTo>
                  <a:pt x="97" y="78"/>
                </a:lnTo>
                <a:lnTo>
                  <a:pt x="89" y="94"/>
                </a:lnTo>
                <a:lnTo>
                  <a:pt x="75" y="104"/>
                </a:lnTo>
                <a:lnTo>
                  <a:pt x="61" y="110"/>
                </a:lnTo>
                <a:lnTo>
                  <a:pt x="45" y="111"/>
                </a:lnTo>
                <a:lnTo>
                  <a:pt x="29" y="107"/>
                </a:lnTo>
                <a:lnTo>
                  <a:pt x="16" y="97"/>
                </a:lnTo>
                <a:lnTo>
                  <a:pt x="6" y="83"/>
                </a:lnTo>
                <a:lnTo>
                  <a:pt x="0" y="67"/>
                </a:lnTo>
                <a:close/>
              </a:path>
            </a:pathLst>
          </a:custGeom>
          <a:solidFill>
            <a:srgbClr val="FFFFFF"/>
          </a:solidFill>
          <a:ln w="9525">
            <a:noFill/>
            <a:round/>
            <a:headEnd/>
            <a:tailEnd/>
          </a:ln>
        </p:spPr>
        <p:txBody>
          <a:bodyPr/>
          <a:lstStyle/>
          <a:p>
            <a:endParaRPr lang="da-DK"/>
          </a:p>
        </p:txBody>
      </p:sp>
      <p:sp>
        <p:nvSpPr>
          <p:cNvPr id="23" name="Freeform 23"/>
          <p:cNvSpPr>
            <a:spLocks/>
          </p:cNvSpPr>
          <p:nvPr/>
        </p:nvSpPr>
        <p:spPr bwMode="auto">
          <a:xfrm>
            <a:off x="7016750" y="3680991"/>
            <a:ext cx="161925" cy="176212"/>
          </a:xfrm>
          <a:custGeom>
            <a:avLst/>
            <a:gdLst/>
            <a:ahLst/>
            <a:cxnLst>
              <a:cxn ang="0">
                <a:pos x="0" y="67"/>
              </a:cxn>
              <a:cxn ang="0">
                <a:pos x="0" y="48"/>
              </a:cxn>
              <a:cxn ang="0">
                <a:pos x="4" y="33"/>
              </a:cxn>
              <a:cxn ang="0">
                <a:pos x="13" y="18"/>
              </a:cxn>
              <a:cxn ang="0">
                <a:pos x="26" y="7"/>
              </a:cxn>
              <a:cxn ang="0">
                <a:pos x="41" y="1"/>
              </a:cxn>
              <a:cxn ang="0">
                <a:pos x="57" y="0"/>
              </a:cxn>
              <a:cxn ang="0">
                <a:pos x="73" y="4"/>
              </a:cxn>
              <a:cxn ang="0">
                <a:pos x="86" y="15"/>
              </a:cxn>
              <a:cxn ang="0">
                <a:pos x="96" y="28"/>
              </a:cxn>
              <a:cxn ang="0">
                <a:pos x="102" y="45"/>
              </a:cxn>
              <a:cxn ang="0">
                <a:pos x="102" y="63"/>
              </a:cxn>
              <a:cxn ang="0">
                <a:pos x="97" y="78"/>
              </a:cxn>
              <a:cxn ang="0">
                <a:pos x="89" y="94"/>
              </a:cxn>
              <a:cxn ang="0">
                <a:pos x="75" y="104"/>
              </a:cxn>
              <a:cxn ang="0">
                <a:pos x="61" y="110"/>
              </a:cxn>
              <a:cxn ang="0">
                <a:pos x="45" y="111"/>
              </a:cxn>
              <a:cxn ang="0">
                <a:pos x="29" y="107"/>
              </a:cxn>
              <a:cxn ang="0">
                <a:pos x="16" y="97"/>
              </a:cxn>
              <a:cxn ang="0">
                <a:pos x="6" y="83"/>
              </a:cxn>
              <a:cxn ang="0">
                <a:pos x="0" y="67"/>
              </a:cxn>
            </a:cxnLst>
            <a:rect l="0" t="0" r="r" b="b"/>
            <a:pathLst>
              <a:path w="102" h="111">
                <a:moveTo>
                  <a:pt x="0" y="67"/>
                </a:moveTo>
                <a:lnTo>
                  <a:pt x="0" y="48"/>
                </a:lnTo>
                <a:lnTo>
                  <a:pt x="4" y="33"/>
                </a:lnTo>
                <a:lnTo>
                  <a:pt x="13" y="18"/>
                </a:lnTo>
                <a:lnTo>
                  <a:pt x="26" y="7"/>
                </a:lnTo>
                <a:lnTo>
                  <a:pt x="41" y="1"/>
                </a:lnTo>
                <a:lnTo>
                  <a:pt x="57" y="0"/>
                </a:lnTo>
                <a:lnTo>
                  <a:pt x="73" y="4"/>
                </a:lnTo>
                <a:lnTo>
                  <a:pt x="86" y="15"/>
                </a:lnTo>
                <a:lnTo>
                  <a:pt x="96" y="28"/>
                </a:lnTo>
                <a:lnTo>
                  <a:pt x="102" y="45"/>
                </a:lnTo>
                <a:lnTo>
                  <a:pt x="102" y="63"/>
                </a:lnTo>
                <a:lnTo>
                  <a:pt x="97" y="78"/>
                </a:lnTo>
                <a:lnTo>
                  <a:pt x="89" y="94"/>
                </a:lnTo>
                <a:lnTo>
                  <a:pt x="75" y="104"/>
                </a:lnTo>
                <a:lnTo>
                  <a:pt x="61" y="110"/>
                </a:lnTo>
                <a:lnTo>
                  <a:pt x="45" y="111"/>
                </a:lnTo>
                <a:lnTo>
                  <a:pt x="29" y="107"/>
                </a:lnTo>
                <a:lnTo>
                  <a:pt x="16" y="97"/>
                </a:lnTo>
                <a:lnTo>
                  <a:pt x="6" y="83"/>
                </a:lnTo>
                <a:lnTo>
                  <a:pt x="0" y="67"/>
                </a:lnTo>
              </a:path>
            </a:pathLst>
          </a:custGeom>
          <a:noFill/>
          <a:ln w="15875">
            <a:solidFill>
              <a:srgbClr val="000000"/>
            </a:solidFill>
            <a:prstDash val="solid"/>
            <a:round/>
            <a:headEnd/>
            <a:tailEnd/>
          </a:ln>
        </p:spPr>
        <p:txBody>
          <a:bodyPr/>
          <a:lstStyle/>
          <a:p>
            <a:endParaRPr lang="da-DK"/>
          </a:p>
        </p:txBody>
      </p:sp>
      <p:sp>
        <p:nvSpPr>
          <p:cNvPr id="24" name="Rectangle 24"/>
          <p:cNvSpPr>
            <a:spLocks noChangeArrowheads="1"/>
          </p:cNvSpPr>
          <p:nvPr/>
        </p:nvSpPr>
        <p:spPr bwMode="auto">
          <a:xfrm>
            <a:off x="5775325" y="3047578"/>
            <a:ext cx="1365250"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FFFFFF"/>
                </a:solidFill>
                <a:latin typeface="Arial" charset="0"/>
              </a:rPr>
              <a:t>Connection to</a:t>
            </a:r>
            <a:endParaRPr lang="en-US">
              <a:solidFill>
                <a:srgbClr val="FFFFFF"/>
              </a:solidFill>
              <a:effectLst>
                <a:outerShdw blurRad="38100" dist="38100" dir="2700000" algn="tl">
                  <a:srgbClr val="C0C0C0"/>
                </a:outerShdw>
              </a:effectLst>
              <a:latin typeface="Times New Roman" pitchFamily="18" charset="0"/>
            </a:endParaRPr>
          </a:p>
        </p:txBody>
      </p:sp>
      <p:sp>
        <p:nvSpPr>
          <p:cNvPr id="25" name="Rectangle 25"/>
          <p:cNvSpPr>
            <a:spLocks noChangeArrowheads="1"/>
          </p:cNvSpPr>
          <p:nvPr/>
        </p:nvSpPr>
        <p:spPr bwMode="auto">
          <a:xfrm>
            <a:off x="5876925" y="3298403"/>
            <a:ext cx="1263650"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FFFFFF"/>
                </a:solidFill>
                <a:latin typeface="Arial" charset="0"/>
              </a:rPr>
              <a:t>River Branch</a:t>
            </a:r>
            <a:endParaRPr lang="en-US">
              <a:solidFill>
                <a:srgbClr val="FFFFFF"/>
              </a:solidFill>
              <a:effectLst>
                <a:outerShdw blurRad="38100" dist="38100" dir="2700000" algn="tl">
                  <a:srgbClr val="C0C0C0"/>
                </a:outerShdw>
              </a:effectLst>
              <a:latin typeface="Times New Roman" pitchFamily="18" charset="0"/>
            </a:endParaRPr>
          </a:p>
        </p:txBody>
      </p:sp>
      <p:sp>
        <p:nvSpPr>
          <p:cNvPr id="26" name="Rectangle 26"/>
          <p:cNvSpPr>
            <a:spLocks noChangeArrowheads="1"/>
          </p:cNvSpPr>
          <p:nvPr/>
        </p:nvSpPr>
        <p:spPr bwMode="auto">
          <a:xfrm>
            <a:off x="2151063" y="5019253"/>
            <a:ext cx="1365250" cy="244475"/>
          </a:xfrm>
          <a:prstGeom prst="rect">
            <a:avLst/>
          </a:prstGeom>
          <a:noFill/>
          <a:ln w="9525">
            <a:noFill/>
            <a:miter lim="800000"/>
            <a:headEnd/>
            <a:tailEnd/>
          </a:ln>
        </p:spPr>
        <p:txBody>
          <a:bodyPr wrap="none" lIns="0" tIns="0" rIns="0" bIns="0">
            <a:spAutoFit/>
          </a:bodyPr>
          <a:lstStyle/>
          <a:p>
            <a:pPr eaLnBrk="0" hangingPunct="0"/>
            <a:r>
              <a:rPr lang="en-US" sz="1600" b="1" dirty="0">
                <a:solidFill>
                  <a:schemeClr val="accent6"/>
                </a:solidFill>
                <a:latin typeface="Arial" charset="0"/>
              </a:rPr>
              <a:t>Connection to</a:t>
            </a:r>
            <a:endParaRPr lang="en-US" dirty="0">
              <a:solidFill>
                <a:schemeClr val="accent6"/>
              </a:solidFill>
              <a:effectLst>
                <a:outerShdw blurRad="38100" dist="38100" dir="2700000" algn="tl">
                  <a:srgbClr val="C0C0C0"/>
                </a:outerShdw>
              </a:effectLst>
              <a:latin typeface="Times New Roman" pitchFamily="18" charset="0"/>
            </a:endParaRPr>
          </a:p>
        </p:txBody>
      </p:sp>
      <p:sp>
        <p:nvSpPr>
          <p:cNvPr id="27" name="Rectangle 27"/>
          <p:cNvSpPr>
            <a:spLocks noChangeArrowheads="1"/>
          </p:cNvSpPr>
          <p:nvPr/>
        </p:nvSpPr>
        <p:spPr bwMode="auto">
          <a:xfrm>
            <a:off x="2151063" y="5268491"/>
            <a:ext cx="1457325" cy="244475"/>
          </a:xfrm>
          <a:prstGeom prst="rect">
            <a:avLst/>
          </a:prstGeom>
          <a:noFill/>
          <a:ln w="9525">
            <a:noFill/>
            <a:miter lim="800000"/>
            <a:headEnd/>
            <a:tailEnd/>
          </a:ln>
        </p:spPr>
        <p:txBody>
          <a:bodyPr wrap="none" lIns="0" tIns="0" rIns="0" bIns="0">
            <a:spAutoFit/>
          </a:bodyPr>
          <a:lstStyle/>
          <a:p>
            <a:pPr eaLnBrk="0" hangingPunct="0"/>
            <a:r>
              <a:rPr lang="en-US" sz="1600" b="1" dirty="0">
                <a:solidFill>
                  <a:schemeClr val="accent6"/>
                </a:solidFill>
                <a:latin typeface="Arial" charset="0"/>
              </a:rPr>
              <a:t>Floodplain Cell</a:t>
            </a:r>
            <a:endParaRPr lang="en-US" dirty="0">
              <a:solidFill>
                <a:schemeClr val="accent6"/>
              </a:solidFill>
              <a:effectLst>
                <a:outerShdw blurRad="38100" dist="38100" dir="2700000" algn="tl">
                  <a:srgbClr val="C0C0C0"/>
                </a:outerShdw>
              </a:effectLst>
              <a:latin typeface="Times New Roman" pitchFamily="18" charset="0"/>
            </a:endParaRPr>
          </a:p>
        </p:txBody>
      </p:sp>
      <p:sp>
        <p:nvSpPr>
          <p:cNvPr id="28" name="Rectangle 28"/>
          <p:cNvSpPr>
            <a:spLocks noChangeArrowheads="1"/>
          </p:cNvSpPr>
          <p:nvPr/>
        </p:nvSpPr>
        <p:spPr bwMode="auto">
          <a:xfrm>
            <a:off x="2151063" y="5519316"/>
            <a:ext cx="958850" cy="244475"/>
          </a:xfrm>
          <a:prstGeom prst="rect">
            <a:avLst/>
          </a:prstGeom>
          <a:noFill/>
          <a:ln w="9525">
            <a:noFill/>
            <a:miter lim="800000"/>
            <a:headEnd/>
            <a:tailEnd/>
          </a:ln>
        </p:spPr>
        <p:txBody>
          <a:bodyPr wrap="none" lIns="0" tIns="0" rIns="0" bIns="0">
            <a:spAutoFit/>
          </a:bodyPr>
          <a:lstStyle/>
          <a:p>
            <a:pPr eaLnBrk="0" hangingPunct="0"/>
            <a:r>
              <a:rPr lang="en-US" sz="1600" b="1" dirty="0">
                <a:solidFill>
                  <a:schemeClr val="accent6"/>
                </a:solidFill>
                <a:latin typeface="Arial" charset="0"/>
              </a:rPr>
              <a:t>or Branch</a:t>
            </a:r>
            <a:endParaRPr lang="en-US" dirty="0">
              <a:solidFill>
                <a:schemeClr val="accent6"/>
              </a:solidFill>
              <a:effectLst>
                <a:outerShdw blurRad="38100" dist="38100" dir="2700000" algn="tl">
                  <a:srgbClr val="C0C0C0"/>
                </a:outerShdw>
              </a:effectLst>
              <a:latin typeface="Times New Roman" pitchFamily="18" charset="0"/>
            </a:endParaRPr>
          </a:p>
        </p:txBody>
      </p:sp>
      <p:sp>
        <p:nvSpPr>
          <p:cNvPr id="29" name="Rectangle 29"/>
          <p:cNvSpPr>
            <a:spLocks noChangeArrowheads="1"/>
          </p:cNvSpPr>
          <p:nvPr/>
        </p:nvSpPr>
        <p:spPr bwMode="auto">
          <a:xfrm>
            <a:off x="7867650" y="4504903"/>
            <a:ext cx="682625" cy="304800"/>
          </a:xfrm>
          <a:prstGeom prst="rect">
            <a:avLst/>
          </a:prstGeom>
          <a:noFill/>
          <a:ln w="9525">
            <a:noFill/>
            <a:miter lim="800000"/>
            <a:headEnd/>
            <a:tailEnd/>
          </a:ln>
        </p:spPr>
        <p:txBody>
          <a:bodyPr lIns="0" tIns="0" rIns="0" bIns="0">
            <a:spAutoFit/>
          </a:bodyPr>
          <a:lstStyle/>
          <a:p>
            <a:pPr eaLnBrk="0" hangingPunct="0"/>
            <a:r>
              <a:rPr lang="en-US" b="1" i="1" dirty="0">
                <a:solidFill>
                  <a:schemeClr val="accent6"/>
                </a:solidFill>
                <a:latin typeface="Arial" charset="0"/>
              </a:rPr>
              <a:t>River</a:t>
            </a:r>
            <a:endParaRPr lang="en-US" dirty="0">
              <a:solidFill>
                <a:schemeClr val="accent6"/>
              </a:solidFill>
              <a:effectLst>
                <a:outerShdw blurRad="38100" dist="38100" dir="2700000" algn="tl">
                  <a:srgbClr val="C0C0C0"/>
                </a:outerShdw>
              </a:effectLst>
              <a:latin typeface="Times New Roman" pitchFamily="18" charset="0"/>
            </a:endParaRPr>
          </a:p>
        </p:txBody>
      </p:sp>
      <p:sp>
        <p:nvSpPr>
          <p:cNvPr id="30" name="Rectangle 30"/>
          <p:cNvSpPr>
            <a:spLocks noChangeArrowheads="1"/>
          </p:cNvSpPr>
          <p:nvPr/>
        </p:nvSpPr>
        <p:spPr bwMode="auto">
          <a:xfrm>
            <a:off x="752475" y="3034878"/>
            <a:ext cx="1284288" cy="304800"/>
          </a:xfrm>
          <a:prstGeom prst="rect">
            <a:avLst/>
          </a:prstGeom>
          <a:noFill/>
          <a:ln w="9525">
            <a:noFill/>
            <a:miter lim="800000"/>
            <a:headEnd/>
            <a:tailEnd/>
          </a:ln>
        </p:spPr>
        <p:txBody>
          <a:bodyPr wrap="none" lIns="0" tIns="0" rIns="0" bIns="0">
            <a:spAutoFit/>
          </a:bodyPr>
          <a:lstStyle/>
          <a:p>
            <a:pPr eaLnBrk="0" hangingPunct="0"/>
            <a:r>
              <a:rPr lang="en-US" b="1" i="1">
                <a:solidFill>
                  <a:srgbClr val="FFFFFF"/>
                </a:solidFill>
                <a:latin typeface="Arial" charset="0"/>
              </a:rPr>
              <a:t>Floodplain</a:t>
            </a:r>
            <a:endParaRPr lang="en-US">
              <a:solidFill>
                <a:srgbClr val="FFFFFF"/>
              </a:solidFill>
              <a:effectLst>
                <a:outerShdw blurRad="38100" dist="38100" dir="2700000" algn="tl">
                  <a:srgbClr val="C0C0C0"/>
                </a:outerShdw>
              </a:effectLst>
              <a:latin typeface="Times New Roman" pitchFamily="18" charset="0"/>
            </a:endParaRPr>
          </a:p>
        </p:txBody>
      </p:sp>
      <p:sp>
        <p:nvSpPr>
          <p:cNvPr id="31" name="Rectangle 31"/>
          <p:cNvSpPr>
            <a:spLocks noChangeArrowheads="1"/>
          </p:cNvSpPr>
          <p:nvPr/>
        </p:nvSpPr>
        <p:spPr bwMode="auto">
          <a:xfrm rot="20820000">
            <a:off x="3806825" y="4433466"/>
            <a:ext cx="1933575" cy="244475"/>
          </a:xfrm>
          <a:prstGeom prst="rect">
            <a:avLst/>
          </a:prstGeom>
          <a:noFill/>
          <a:ln w="9525">
            <a:noFill/>
            <a:miter lim="800000"/>
            <a:headEnd/>
            <a:tailEnd/>
          </a:ln>
        </p:spPr>
        <p:txBody>
          <a:bodyPr wrap="none" lIns="0" tIns="0" rIns="0" bIns="0">
            <a:spAutoFit/>
          </a:bodyPr>
          <a:lstStyle/>
          <a:p>
            <a:pPr eaLnBrk="0" hangingPunct="0"/>
            <a:r>
              <a:rPr lang="en-US" sz="1600" dirty="0">
                <a:solidFill>
                  <a:schemeClr val="accent6"/>
                </a:solidFill>
                <a:latin typeface="Arial" charset="0"/>
              </a:rPr>
              <a:t>Manning's Coefficient</a:t>
            </a:r>
            <a:endParaRPr lang="en-US" dirty="0">
              <a:solidFill>
                <a:schemeClr val="accent6"/>
              </a:solidFill>
              <a:effectLst>
                <a:outerShdw blurRad="38100" dist="38100" dir="2700000" algn="tl">
                  <a:srgbClr val="C0C0C0"/>
                </a:outerShdw>
              </a:effectLst>
              <a:latin typeface="Times New Roman" pitchFamily="18" charset="0"/>
            </a:endParaRPr>
          </a:p>
        </p:txBody>
      </p:sp>
      <p:sp>
        <p:nvSpPr>
          <p:cNvPr id="32" name="Footer Placeholder 3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smtClean="0">
                <a:solidFill>
                  <a:srgbClr val="FFFFFF"/>
                </a:solidFill>
              </a:rPr>
              <a:t>Floodplain </a:t>
            </a:r>
            <a:r>
              <a:rPr lang="en-US" dirty="0">
                <a:solidFill>
                  <a:srgbClr val="FFFFFF"/>
                </a:solidFill>
              </a:rPr>
              <a:t>Inundation</a:t>
            </a:r>
          </a:p>
          <a:p>
            <a:pPr marL="0" indent="0">
              <a:buNone/>
            </a:pPr>
            <a:endParaRPr lang="en-GB" dirty="0"/>
          </a:p>
        </p:txBody>
      </p:sp>
      <p:sp>
        <p:nvSpPr>
          <p:cNvPr id="4" name="Rectangle 5"/>
          <p:cNvSpPr>
            <a:spLocks noChangeArrowheads="1"/>
          </p:cNvSpPr>
          <p:nvPr/>
        </p:nvSpPr>
        <p:spPr bwMode="auto">
          <a:xfrm>
            <a:off x="7086600" y="3931568"/>
            <a:ext cx="1635125" cy="1905000"/>
          </a:xfrm>
          <a:prstGeom prst="rect">
            <a:avLst/>
          </a:prstGeom>
          <a:solidFill>
            <a:srgbClr val="B94747"/>
          </a:solidFill>
          <a:ln w="12700">
            <a:solidFill>
              <a:schemeClr val="tx1"/>
            </a:solidFill>
            <a:miter lim="800000"/>
            <a:headEnd type="none" w="sm" len="sm"/>
            <a:tailEnd type="none" w="sm" len="sm"/>
          </a:ln>
          <a:effectLst/>
        </p:spPr>
        <p:txBody>
          <a:bodyPr wrap="none" anchor="ctr"/>
          <a:lstStyle/>
          <a:p>
            <a:endParaRPr lang="da-DK"/>
          </a:p>
        </p:txBody>
      </p:sp>
      <p:sp>
        <p:nvSpPr>
          <p:cNvPr id="5" name="Freeform 6"/>
          <p:cNvSpPr>
            <a:spLocks/>
          </p:cNvSpPr>
          <p:nvPr/>
        </p:nvSpPr>
        <p:spPr bwMode="auto">
          <a:xfrm>
            <a:off x="7204075" y="3985543"/>
            <a:ext cx="1460500" cy="1797050"/>
          </a:xfrm>
          <a:custGeom>
            <a:avLst/>
            <a:gdLst/>
            <a:ahLst/>
            <a:cxnLst>
              <a:cxn ang="0">
                <a:pos x="288" y="0"/>
              </a:cxn>
              <a:cxn ang="0">
                <a:pos x="432" y="144"/>
              </a:cxn>
              <a:cxn ang="0">
                <a:pos x="624" y="192"/>
              </a:cxn>
              <a:cxn ang="0">
                <a:pos x="816" y="144"/>
              </a:cxn>
              <a:cxn ang="0">
                <a:pos x="1008" y="144"/>
              </a:cxn>
              <a:cxn ang="0">
                <a:pos x="1104" y="240"/>
              </a:cxn>
              <a:cxn ang="0">
                <a:pos x="1104" y="432"/>
              </a:cxn>
              <a:cxn ang="0">
                <a:pos x="1056" y="528"/>
              </a:cxn>
              <a:cxn ang="0">
                <a:pos x="1056" y="624"/>
              </a:cxn>
              <a:cxn ang="0">
                <a:pos x="1104" y="672"/>
              </a:cxn>
              <a:cxn ang="0">
                <a:pos x="1200" y="720"/>
              </a:cxn>
              <a:cxn ang="0">
                <a:pos x="1200" y="816"/>
              </a:cxn>
              <a:cxn ang="0">
                <a:pos x="1104" y="960"/>
              </a:cxn>
              <a:cxn ang="0">
                <a:pos x="960" y="1008"/>
              </a:cxn>
              <a:cxn ang="0">
                <a:pos x="864" y="1056"/>
              </a:cxn>
              <a:cxn ang="0">
                <a:pos x="864" y="1152"/>
              </a:cxn>
              <a:cxn ang="0">
                <a:pos x="912" y="1200"/>
              </a:cxn>
              <a:cxn ang="0">
                <a:pos x="1008" y="1248"/>
              </a:cxn>
              <a:cxn ang="0">
                <a:pos x="1008" y="1344"/>
              </a:cxn>
              <a:cxn ang="0">
                <a:pos x="912" y="1392"/>
              </a:cxn>
              <a:cxn ang="0">
                <a:pos x="768" y="1440"/>
              </a:cxn>
              <a:cxn ang="0">
                <a:pos x="672" y="1440"/>
              </a:cxn>
              <a:cxn ang="0">
                <a:pos x="576" y="1488"/>
              </a:cxn>
              <a:cxn ang="0">
                <a:pos x="528" y="1536"/>
              </a:cxn>
              <a:cxn ang="0">
                <a:pos x="480" y="1584"/>
              </a:cxn>
              <a:cxn ang="0">
                <a:pos x="96" y="1584"/>
              </a:cxn>
              <a:cxn ang="0">
                <a:pos x="96" y="1392"/>
              </a:cxn>
              <a:cxn ang="0">
                <a:pos x="96" y="1248"/>
              </a:cxn>
              <a:cxn ang="0">
                <a:pos x="96" y="1152"/>
              </a:cxn>
              <a:cxn ang="0">
                <a:pos x="48" y="1056"/>
              </a:cxn>
              <a:cxn ang="0">
                <a:pos x="0" y="1008"/>
              </a:cxn>
              <a:cxn ang="0">
                <a:pos x="0" y="864"/>
              </a:cxn>
              <a:cxn ang="0">
                <a:pos x="48" y="816"/>
              </a:cxn>
              <a:cxn ang="0">
                <a:pos x="82" y="685"/>
              </a:cxn>
              <a:cxn ang="0">
                <a:pos x="96" y="528"/>
              </a:cxn>
              <a:cxn ang="0">
                <a:pos x="48" y="480"/>
              </a:cxn>
              <a:cxn ang="0">
                <a:pos x="0" y="432"/>
              </a:cxn>
              <a:cxn ang="0">
                <a:pos x="0" y="336"/>
              </a:cxn>
              <a:cxn ang="0">
                <a:pos x="48" y="240"/>
              </a:cxn>
              <a:cxn ang="0">
                <a:pos x="96" y="192"/>
              </a:cxn>
              <a:cxn ang="0">
                <a:pos x="48" y="144"/>
              </a:cxn>
              <a:cxn ang="0">
                <a:pos x="48" y="48"/>
              </a:cxn>
              <a:cxn ang="0">
                <a:pos x="96" y="0"/>
              </a:cxn>
              <a:cxn ang="0">
                <a:pos x="288" y="0"/>
              </a:cxn>
            </a:cxnLst>
            <a:rect l="0" t="0" r="r" b="b"/>
            <a:pathLst>
              <a:path w="1200" h="1584">
                <a:moveTo>
                  <a:pt x="288" y="0"/>
                </a:moveTo>
                <a:lnTo>
                  <a:pt x="432" y="144"/>
                </a:lnTo>
                <a:lnTo>
                  <a:pt x="624" y="192"/>
                </a:lnTo>
                <a:lnTo>
                  <a:pt x="816" y="144"/>
                </a:lnTo>
                <a:lnTo>
                  <a:pt x="1008" y="144"/>
                </a:lnTo>
                <a:lnTo>
                  <a:pt x="1104" y="240"/>
                </a:lnTo>
                <a:lnTo>
                  <a:pt x="1104" y="432"/>
                </a:lnTo>
                <a:lnTo>
                  <a:pt x="1056" y="528"/>
                </a:lnTo>
                <a:lnTo>
                  <a:pt x="1056" y="624"/>
                </a:lnTo>
                <a:lnTo>
                  <a:pt x="1104" y="672"/>
                </a:lnTo>
                <a:lnTo>
                  <a:pt x="1200" y="720"/>
                </a:lnTo>
                <a:lnTo>
                  <a:pt x="1200" y="816"/>
                </a:lnTo>
                <a:lnTo>
                  <a:pt x="1104" y="960"/>
                </a:lnTo>
                <a:lnTo>
                  <a:pt x="960" y="1008"/>
                </a:lnTo>
                <a:lnTo>
                  <a:pt x="864" y="1056"/>
                </a:lnTo>
                <a:lnTo>
                  <a:pt x="864" y="1152"/>
                </a:lnTo>
                <a:lnTo>
                  <a:pt x="912" y="1200"/>
                </a:lnTo>
                <a:lnTo>
                  <a:pt x="1008" y="1248"/>
                </a:lnTo>
                <a:lnTo>
                  <a:pt x="1008" y="1344"/>
                </a:lnTo>
                <a:lnTo>
                  <a:pt x="912" y="1392"/>
                </a:lnTo>
                <a:lnTo>
                  <a:pt x="768" y="1440"/>
                </a:lnTo>
                <a:lnTo>
                  <a:pt x="672" y="1440"/>
                </a:lnTo>
                <a:lnTo>
                  <a:pt x="576" y="1488"/>
                </a:lnTo>
                <a:lnTo>
                  <a:pt x="528" y="1536"/>
                </a:lnTo>
                <a:lnTo>
                  <a:pt x="480" y="1584"/>
                </a:lnTo>
                <a:lnTo>
                  <a:pt x="96" y="1584"/>
                </a:lnTo>
                <a:lnTo>
                  <a:pt x="96" y="1392"/>
                </a:lnTo>
                <a:lnTo>
                  <a:pt x="96" y="1248"/>
                </a:lnTo>
                <a:lnTo>
                  <a:pt x="96" y="1152"/>
                </a:lnTo>
                <a:lnTo>
                  <a:pt x="48" y="1056"/>
                </a:lnTo>
                <a:lnTo>
                  <a:pt x="0" y="1008"/>
                </a:lnTo>
                <a:lnTo>
                  <a:pt x="0" y="864"/>
                </a:lnTo>
                <a:lnTo>
                  <a:pt x="48" y="816"/>
                </a:lnTo>
                <a:cubicBezTo>
                  <a:pt x="58" y="783"/>
                  <a:pt x="82" y="726"/>
                  <a:pt x="82" y="685"/>
                </a:cubicBezTo>
                <a:lnTo>
                  <a:pt x="96" y="528"/>
                </a:lnTo>
                <a:lnTo>
                  <a:pt x="48" y="480"/>
                </a:lnTo>
                <a:lnTo>
                  <a:pt x="0" y="432"/>
                </a:lnTo>
                <a:lnTo>
                  <a:pt x="0" y="336"/>
                </a:lnTo>
                <a:lnTo>
                  <a:pt x="48" y="240"/>
                </a:lnTo>
                <a:lnTo>
                  <a:pt x="96" y="192"/>
                </a:lnTo>
                <a:lnTo>
                  <a:pt x="48" y="144"/>
                </a:lnTo>
                <a:lnTo>
                  <a:pt x="48" y="48"/>
                </a:lnTo>
                <a:lnTo>
                  <a:pt x="96" y="0"/>
                </a:lnTo>
                <a:lnTo>
                  <a:pt x="288" y="0"/>
                </a:lnTo>
                <a:close/>
              </a:path>
            </a:pathLst>
          </a:custGeom>
          <a:solidFill>
            <a:schemeClr val="bg2"/>
          </a:solidFill>
          <a:ln w="12700" cap="flat" cmpd="sng">
            <a:solidFill>
              <a:schemeClr val="folHlink"/>
            </a:solidFill>
            <a:prstDash val="solid"/>
            <a:round/>
            <a:headEnd type="none" w="sm" len="sm"/>
            <a:tailEnd type="none" w="sm" len="sm"/>
          </a:ln>
          <a:effectLst/>
        </p:spPr>
        <p:txBody>
          <a:bodyPr wrap="none" anchor="ctr"/>
          <a:lstStyle/>
          <a:p>
            <a:endParaRPr lang="da-DK"/>
          </a:p>
        </p:txBody>
      </p:sp>
      <p:sp>
        <p:nvSpPr>
          <p:cNvPr id="6" name="Freeform 7"/>
          <p:cNvSpPr>
            <a:spLocks/>
          </p:cNvSpPr>
          <p:nvPr/>
        </p:nvSpPr>
        <p:spPr bwMode="auto">
          <a:xfrm>
            <a:off x="7239000" y="4007768"/>
            <a:ext cx="1219200" cy="1774825"/>
          </a:xfrm>
          <a:custGeom>
            <a:avLst/>
            <a:gdLst/>
            <a:ahLst/>
            <a:cxnLst>
              <a:cxn ang="0">
                <a:pos x="288" y="0"/>
              </a:cxn>
              <a:cxn ang="0">
                <a:pos x="432" y="144"/>
              </a:cxn>
              <a:cxn ang="0">
                <a:pos x="624" y="192"/>
              </a:cxn>
              <a:cxn ang="0">
                <a:pos x="816" y="144"/>
              </a:cxn>
              <a:cxn ang="0">
                <a:pos x="1008" y="144"/>
              </a:cxn>
              <a:cxn ang="0">
                <a:pos x="1104" y="240"/>
              </a:cxn>
              <a:cxn ang="0">
                <a:pos x="1104" y="432"/>
              </a:cxn>
              <a:cxn ang="0">
                <a:pos x="1056" y="528"/>
              </a:cxn>
              <a:cxn ang="0">
                <a:pos x="1056" y="624"/>
              </a:cxn>
              <a:cxn ang="0">
                <a:pos x="1104" y="672"/>
              </a:cxn>
              <a:cxn ang="0">
                <a:pos x="1200" y="720"/>
              </a:cxn>
              <a:cxn ang="0">
                <a:pos x="1200" y="816"/>
              </a:cxn>
              <a:cxn ang="0">
                <a:pos x="1104" y="960"/>
              </a:cxn>
              <a:cxn ang="0">
                <a:pos x="960" y="1008"/>
              </a:cxn>
              <a:cxn ang="0">
                <a:pos x="864" y="1056"/>
              </a:cxn>
              <a:cxn ang="0">
                <a:pos x="864" y="1152"/>
              </a:cxn>
              <a:cxn ang="0">
                <a:pos x="912" y="1200"/>
              </a:cxn>
              <a:cxn ang="0">
                <a:pos x="1008" y="1248"/>
              </a:cxn>
              <a:cxn ang="0">
                <a:pos x="1008" y="1344"/>
              </a:cxn>
              <a:cxn ang="0">
                <a:pos x="912" y="1392"/>
              </a:cxn>
              <a:cxn ang="0">
                <a:pos x="768" y="1440"/>
              </a:cxn>
              <a:cxn ang="0">
                <a:pos x="672" y="1440"/>
              </a:cxn>
              <a:cxn ang="0">
                <a:pos x="576" y="1488"/>
              </a:cxn>
              <a:cxn ang="0">
                <a:pos x="528" y="1536"/>
              </a:cxn>
              <a:cxn ang="0">
                <a:pos x="480" y="1584"/>
              </a:cxn>
              <a:cxn ang="0">
                <a:pos x="96" y="1584"/>
              </a:cxn>
              <a:cxn ang="0">
                <a:pos x="96" y="1392"/>
              </a:cxn>
              <a:cxn ang="0">
                <a:pos x="96" y="1248"/>
              </a:cxn>
              <a:cxn ang="0">
                <a:pos x="96" y="1152"/>
              </a:cxn>
              <a:cxn ang="0">
                <a:pos x="48" y="1056"/>
              </a:cxn>
              <a:cxn ang="0">
                <a:pos x="0" y="1008"/>
              </a:cxn>
              <a:cxn ang="0">
                <a:pos x="0" y="864"/>
              </a:cxn>
              <a:cxn ang="0">
                <a:pos x="48" y="816"/>
              </a:cxn>
              <a:cxn ang="0">
                <a:pos x="82" y="685"/>
              </a:cxn>
              <a:cxn ang="0">
                <a:pos x="96" y="528"/>
              </a:cxn>
              <a:cxn ang="0">
                <a:pos x="48" y="480"/>
              </a:cxn>
              <a:cxn ang="0">
                <a:pos x="0" y="432"/>
              </a:cxn>
              <a:cxn ang="0">
                <a:pos x="0" y="336"/>
              </a:cxn>
              <a:cxn ang="0">
                <a:pos x="48" y="240"/>
              </a:cxn>
              <a:cxn ang="0">
                <a:pos x="96" y="192"/>
              </a:cxn>
              <a:cxn ang="0">
                <a:pos x="48" y="144"/>
              </a:cxn>
              <a:cxn ang="0">
                <a:pos x="48" y="48"/>
              </a:cxn>
              <a:cxn ang="0">
                <a:pos x="96" y="0"/>
              </a:cxn>
              <a:cxn ang="0">
                <a:pos x="288" y="0"/>
              </a:cxn>
            </a:cxnLst>
            <a:rect l="0" t="0" r="r" b="b"/>
            <a:pathLst>
              <a:path w="1200" h="1584">
                <a:moveTo>
                  <a:pt x="288" y="0"/>
                </a:moveTo>
                <a:lnTo>
                  <a:pt x="432" y="144"/>
                </a:lnTo>
                <a:lnTo>
                  <a:pt x="624" y="192"/>
                </a:lnTo>
                <a:lnTo>
                  <a:pt x="816" y="144"/>
                </a:lnTo>
                <a:lnTo>
                  <a:pt x="1008" y="144"/>
                </a:lnTo>
                <a:lnTo>
                  <a:pt x="1104" y="240"/>
                </a:lnTo>
                <a:lnTo>
                  <a:pt x="1104" y="432"/>
                </a:lnTo>
                <a:lnTo>
                  <a:pt x="1056" y="528"/>
                </a:lnTo>
                <a:lnTo>
                  <a:pt x="1056" y="624"/>
                </a:lnTo>
                <a:lnTo>
                  <a:pt x="1104" y="672"/>
                </a:lnTo>
                <a:lnTo>
                  <a:pt x="1200" y="720"/>
                </a:lnTo>
                <a:lnTo>
                  <a:pt x="1200" y="816"/>
                </a:lnTo>
                <a:lnTo>
                  <a:pt x="1104" y="960"/>
                </a:lnTo>
                <a:lnTo>
                  <a:pt x="960" y="1008"/>
                </a:lnTo>
                <a:lnTo>
                  <a:pt x="864" y="1056"/>
                </a:lnTo>
                <a:lnTo>
                  <a:pt x="864" y="1152"/>
                </a:lnTo>
                <a:lnTo>
                  <a:pt x="912" y="1200"/>
                </a:lnTo>
                <a:lnTo>
                  <a:pt x="1008" y="1248"/>
                </a:lnTo>
                <a:lnTo>
                  <a:pt x="1008" y="1344"/>
                </a:lnTo>
                <a:lnTo>
                  <a:pt x="912" y="1392"/>
                </a:lnTo>
                <a:lnTo>
                  <a:pt x="768" y="1440"/>
                </a:lnTo>
                <a:lnTo>
                  <a:pt x="672" y="1440"/>
                </a:lnTo>
                <a:lnTo>
                  <a:pt x="576" y="1488"/>
                </a:lnTo>
                <a:lnTo>
                  <a:pt x="528" y="1536"/>
                </a:lnTo>
                <a:lnTo>
                  <a:pt x="480" y="1584"/>
                </a:lnTo>
                <a:lnTo>
                  <a:pt x="96" y="1584"/>
                </a:lnTo>
                <a:lnTo>
                  <a:pt x="96" y="1392"/>
                </a:lnTo>
                <a:lnTo>
                  <a:pt x="96" y="1248"/>
                </a:lnTo>
                <a:lnTo>
                  <a:pt x="96" y="1152"/>
                </a:lnTo>
                <a:lnTo>
                  <a:pt x="48" y="1056"/>
                </a:lnTo>
                <a:lnTo>
                  <a:pt x="0" y="1008"/>
                </a:lnTo>
                <a:lnTo>
                  <a:pt x="0" y="864"/>
                </a:lnTo>
                <a:lnTo>
                  <a:pt x="48" y="816"/>
                </a:lnTo>
                <a:cubicBezTo>
                  <a:pt x="58" y="783"/>
                  <a:pt x="82" y="726"/>
                  <a:pt x="82" y="685"/>
                </a:cubicBezTo>
                <a:lnTo>
                  <a:pt x="96" y="528"/>
                </a:lnTo>
                <a:lnTo>
                  <a:pt x="48" y="480"/>
                </a:lnTo>
                <a:lnTo>
                  <a:pt x="0" y="432"/>
                </a:lnTo>
                <a:lnTo>
                  <a:pt x="0" y="336"/>
                </a:lnTo>
                <a:lnTo>
                  <a:pt x="48" y="240"/>
                </a:lnTo>
                <a:lnTo>
                  <a:pt x="96" y="192"/>
                </a:lnTo>
                <a:lnTo>
                  <a:pt x="48" y="144"/>
                </a:lnTo>
                <a:lnTo>
                  <a:pt x="48" y="48"/>
                </a:lnTo>
                <a:lnTo>
                  <a:pt x="96" y="0"/>
                </a:lnTo>
                <a:lnTo>
                  <a:pt x="288" y="0"/>
                </a:lnTo>
                <a:close/>
              </a:path>
            </a:pathLst>
          </a:custGeom>
          <a:solidFill>
            <a:srgbClr val="009CAC"/>
          </a:solidFill>
          <a:ln w="12700" cap="flat" cmpd="sng">
            <a:solidFill>
              <a:schemeClr val="accent2"/>
            </a:solidFill>
            <a:prstDash val="solid"/>
            <a:round/>
            <a:headEnd type="none" w="sm" len="sm"/>
            <a:tailEnd type="none" w="sm" len="sm"/>
          </a:ln>
          <a:effectLst/>
        </p:spPr>
        <p:txBody>
          <a:bodyPr wrap="none" anchor="ctr"/>
          <a:lstStyle/>
          <a:p>
            <a:endParaRPr lang="da-DK"/>
          </a:p>
        </p:txBody>
      </p:sp>
      <p:sp>
        <p:nvSpPr>
          <p:cNvPr id="7" name="Text Box 10"/>
          <p:cNvSpPr txBox="1">
            <a:spLocks noChangeArrowheads="1"/>
          </p:cNvSpPr>
          <p:nvPr/>
        </p:nvSpPr>
        <p:spPr bwMode="auto">
          <a:xfrm>
            <a:off x="457200" y="2080543"/>
            <a:ext cx="4648200" cy="13112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mtClean="0">
                <a:solidFill>
                  <a:srgbClr val="FFFFFF"/>
                </a:solidFill>
                <a:latin typeface="Arial"/>
              </a:rPr>
              <a:t>No Flooding:</a:t>
            </a:r>
            <a:br>
              <a:rPr lang="en-GB" smtClean="0">
                <a:solidFill>
                  <a:srgbClr val="FFFFFF"/>
                </a:solidFill>
                <a:latin typeface="Arial"/>
              </a:rPr>
            </a:br>
            <a:r>
              <a:rPr lang="en-GB" smtClean="0">
                <a:solidFill>
                  <a:srgbClr val="FFFFFF"/>
                </a:solidFill>
                <a:latin typeface="Arial"/>
              </a:rPr>
              <a:t>FL1 : Local Rainfall Flooding</a:t>
            </a:r>
            <a:br>
              <a:rPr lang="en-GB" smtClean="0">
                <a:solidFill>
                  <a:srgbClr val="FFFFFF"/>
                </a:solidFill>
                <a:latin typeface="Arial"/>
              </a:rPr>
            </a:br>
            <a:r>
              <a:rPr lang="en-GB" smtClean="0">
                <a:solidFill>
                  <a:srgbClr val="FFFFFF"/>
                </a:solidFill>
                <a:latin typeface="Arial"/>
              </a:rPr>
              <a:t>FL2 : Flooding via local depressions</a:t>
            </a:r>
            <a:br>
              <a:rPr lang="en-GB" smtClean="0">
                <a:solidFill>
                  <a:srgbClr val="FFFFFF"/>
                </a:solidFill>
                <a:latin typeface="Arial"/>
              </a:rPr>
            </a:br>
            <a:r>
              <a:rPr lang="en-GB" smtClean="0">
                <a:solidFill>
                  <a:srgbClr val="FFFFFF"/>
                </a:solidFill>
                <a:latin typeface="Arial"/>
              </a:rPr>
              <a:t>FL3 : Flooding via Levees</a:t>
            </a:r>
            <a:endParaRPr lang="en-GB">
              <a:solidFill>
                <a:srgbClr val="FFFFFF"/>
              </a:solidFill>
              <a:latin typeface="Arial"/>
            </a:endParaRPr>
          </a:p>
        </p:txBody>
      </p:sp>
      <p:grpSp>
        <p:nvGrpSpPr>
          <p:cNvPr id="8" name="Group 11"/>
          <p:cNvGrpSpPr>
            <a:grpSpLocks/>
          </p:cNvGrpSpPr>
          <p:nvPr/>
        </p:nvGrpSpPr>
        <p:grpSpPr bwMode="auto">
          <a:xfrm>
            <a:off x="6553200" y="1340768"/>
            <a:ext cx="1755775" cy="1905000"/>
            <a:chOff x="4416" y="1200"/>
            <a:chExt cx="1106" cy="1200"/>
          </a:xfrm>
        </p:grpSpPr>
        <p:sp>
          <p:nvSpPr>
            <p:cNvPr id="9" name="Rectangle 12"/>
            <p:cNvSpPr>
              <a:spLocks noChangeArrowheads="1"/>
            </p:cNvSpPr>
            <p:nvPr/>
          </p:nvSpPr>
          <p:spPr bwMode="auto">
            <a:xfrm>
              <a:off x="4416" y="1200"/>
              <a:ext cx="1056" cy="1200"/>
            </a:xfrm>
            <a:prstGeom prst="rect">
              <a:avLst/>
            </a:prstGeom>
            <a:solidFill>
              <a:srgbClr val="B94747"/>
            </a:solidFill>
            <a:ln w="12700">
              <a:solidFill>
                <a:schemeClr val="accent2"/>
              </a:solidFill>
              <a:miter lim="800000"/>
              <a:headEnd type="none" w="sm" len="sm"/>
              <a:tailEnd type="none" w="sm" len="sm"/>
            </a:ln>
            <a:effectLst/>
          </p:spPr>
          <p:txBody>
            <a:bodyPr wrap="none" anchor="ctr"/>
            <a:lstStyle/>
            <a:p>
              <a:endParaRPr lang="da-DK">
                <a:solidFill>
                  <a:srgbClr val="FFFFFF"/>
                </a:solidFill>
              </a:endParaRPr>
            </a:p>
          </p:txBody>
        </p:sp>
        <p:sp>
          <p:nvSpPr>
            <p:cNvPr id="10" name="Freeform 13"/>
            <p:cNvSpPr>
              <a:spLocks/>
            </p:cNvSpPr>
            <p:nvPr/>
          </p:nvSpPr>
          <p:spPr bwMode="auto">
            <a:xfrm>
              <a:off x="4467" y="1234"/>
              <a:ext cx="943" cy="1132"/>
            </a:xfrm>
            <a:custGeom>
              <a:avLst/>
              <a:gdLst/>
              <a:ahLst/>
              <a:cxnLst>
                <a:cxn ang="0">
                  <a:pos x="288" y="0"/>
                </a:cxn>
                <a:cxn ang="0">
                  <a:pos x="432" y="144"/>
                </a:cxn>
                <a:cxn ang="0">
                  <a:pos x="624" y="192"/>
                </a:cxn>
                <a:cxn ang="0">
                  <a:pos x="816" y="144"/>
                </a:cxn>
                <a:cxn ang="0">
                  <a:pos x="1008" y="144"/>
                </a:cxn>
                <a:cxn ang="0">
                  <a:pos x="1104" y="240"/>
                </a:cxn>
                <a:cxn ang="0">
                  <a:pos x="1104" y="432"/>
                </a:cxn>
                <a:cxn ang="0">
                  <a:pos x="1056" y="528"/>
                </a:cxn>
                <a:cxn ang="0">
                  <a:pos x="1056" y="624"/>
                </a:cxn>
                <a:cxn ang="0">
                  <a:pos x="1104" y="672"/>
                </a:cxn>
                <a:cxn ang="0">
                  <a:pos x="1200" y="720"/>
                </a:cxn>
                <a:cxn ang="0">
                  <a:pos x="1200" y="816"/>
                </a:cxn>
                <a:cxn ang="0">
                  <a:pos x="1104" y="960"/>
                </a:cxn>
                <a:cxn ang="0">
                  <a:pos x="960" y="1008"/>
                </a:cxn>
                <a:cxn ang="0">
                  <a:pos x="864" y="1056"/>
                </a:cxn>
                <a:cxn ang="0">
                  <a:pos x="864" y="1152"/>
                </a:cxn>
                <a:cxn ang="0">
                  <a:pos x="912" y="1200"/>
                </a:cxn>
                <a:cxn ang="0">
                  <a:pos x="1008" y="1248"/>
                </a:cxn>
                <a:cxn ang="0">
                  <a:pos x="1008" y="1344"/>
                </a:cxn>
                <a:cxn ang="0">
                  <a:pos x="912" y="1392"/>
                </a:cxn>
                <a:cxn ang="0">
                  <a:pos x="768" y="1440"/>
                </a:cxn>
                <a:cxn ang="0">
                  <a:pos x="672" y="1440"/>
                </a:cxn>
                <a:cxn ang="0">
                  <a:pos x="576" y="1488"/>
                </a:cxn>
                <a:cxn ang="0">
                  <a:pos x="528" y="1536"/>
                </a:cxn>
                <a:cxn ang="0">
                  <a:pos x="480" y="1584"/>
                </a:cxn>
                <a:cxn ang="0">
                  <a:pos x="96" y="1584"/>
                </a:cxn>
                <a:cxn ang="0">
                  <a:pos x="96" y="1392"/>
                </a:cxn>
                <a:cxn ang="0">
                  <a:pos x="96" y="1248"/>
                </a:cxn>
                <a:cxn ang="0">
                  <a:pos x="96" y="1152"/>
                </a:cxn>
                <a:cxn ang="0">
                  <a:pos x="48" y="1056"/>
                </a:cxn>
                <a:cxn ang="0">
                  <a:pos x="0" y="1008"/>
                </a:cxn>
                <a:cxn ang="0">
                  <a:pos x="0" y="864"/>
                </a:cxn>
                <a:cxn ang="0">
                  <a:pos x="48" y="816"/>
                </a:cxn>
                <a:cxn ang="0">
                  <a:pos x="82" y="685"/>
                </a:cxn>
                <a:cxn ang="0">
                  <a:pos x="96" y="528"/>
                </a:cxn>
                <a:cxn ang="0">
                  <a:pos x="48" y="480"/>
                </a:cxn>
                <a:cxn ang="0">
                  <a:pos x="0" y="432"/>
                </a:cxn>
                <a:cxn ang="0">
                  <a:pos x="0" y="336"/>
                </a:cxn>
                <a:cxn ang="0">
                  <a:pos x="48" y="240"/>
                </a:cxn>
                <a:cxn ang="0">
                  <a:pos x="96" y="192"/>
                </a:cxn>
                <a:cxn ang="0">
                  <a:pos x="48" y="144"/>
                </a:cxn>
                <a:cxn ang="0">
                  <a:pos x="48" y="48"/>
                </a:cxn>
                <a:cxn ang="0">
                  <a:pos x="96" y="0"/>
                </a:cxn>
                <a:cxn ang="0">
                  <a:pos x="288" y="0"/>
                </a:cxn>
              </a:cxnLst>
              <a:rect l="0" t="0" r="r" b="b"/>
              <a:pathLst>
                <a:path w="1200" h="1584">
                  <a:moveTo>
                    <a:pt x="288" y="0"/>
                  </a:moveTo>
                  <a:lnTo>
                    <a:pt x="432" y="144"/>
                  </a:lnTo>
                  <a:lnTo>
                    <a:pt x="624" y="192"/>
                  </a:lnTo>
                  <a:lnTo>
                    <a:pt x="816" y="144"/>
                  </a:lnTo>
                  <a:lnTo>
                    <a:pt x="1008" y="144"/>
                  </a:lnTo>
                  <a:lnTo>
                    <a:pt x="1104" y="240"/>
                  </a:lnTo>
                  <a:lnTo>
                    <a:pt x="1104" y="432"/>
                  </a:lnTo>
                  <a:lnTo>
                    <a:pt x="1056" y="528"/>
                  </a:lnTo>
                  <a:lnTo>
                    <a:pt x="1056" y="624"/>
                  </a:lnTo>
                  <a:lnTo>
                    <a:pt x="1104" y="672"/>
                  </a:lnTo>
                  <a:lnTo>
                    <a:pt x="1200" y="720"/>
                  </a:lnTo>
                  <a:lnTo>
                    <a:pt x="1200" y="816"/>
                  </a:lnTo>
                  <a:lnTo>
                    <a:pt x="1104" y="960"/>
                  </a:lnTo>
                  <a:lnTo>
                    <a:pt x="960" y="1008"/>
                  </a:lnTo>
                  <a:lnTo>
                    <a:pt x="864" y="1056"/>
                  </a:lnTo>
                  <a:lnTo>
                    <a:pt x="864" y="1152"/>
                  </a:lnTo>
                  <a:lnTo>
                    <a:pt x="912" y="1200"/>
                  </a:lnTo>
                  <a:lnTo>
                    <a:pt x="1008" y="1248"/>
                  </a:lnTo>
                  <a:lnTo>
                    <a:pt x="1008" y="1344"/>
                  </a:lnTo>
                  <a:lnTo>
                    <a:pt x="912" y="1392"/>
                  </a:lnTo>
                  <a:lnTo>
                    <a:pt x="768" y="1440"/>
                  </a:lnTo>
                  <a:lnTo>
                    <a:pt x="672" y="1440"/>
                  </a:lnTo>
                  <a:lnTo>
                    <a:pt x="576" y="1488"/>
                  </a:lnTo>
                  <a:lnTo>
                    <a:pt x="528" y="1536"/>
                  </a:lnTo>
                  <a:lnTo>
                    <a:pt x="480" y="1584"/>
                  </a:lnTo>
                  <a:lnTo>
                    <a:pt x="96" y="1584"/>
                  </a:lnTo>
                  <a:lnTo>
                    <a:pt x="96" y="1392"/>
                  </a:lnTo>
                  <a:lnTo>
                    <a:pt x="96" y="1248"/>
                  </a:lnTo>
                  <a:lnTo>
                    <a:pt x="96" y="1152"/>
                  </a:lnTo>
                  <a:lnTo>
                    <a:pt x="48" y="1056"/>
                  </a:lnTo>
                  <a:lnTo>
                    <a:pt x="0" y="1008"/>
                  </a:lnTo>
                  <a:lnTo>
                    <a:pt x="0" y="864"/>
                  </a:lnTo>
                  <a:lnTo>
                    <a:pt x="48" y="816"/>
                  </a:lnTo>
                  <a:cubicBezTo>
                    <a:pt x="58" y="783"/>
                    <a:pt x="82" y="726"/>
                    <a:pt x="82" y="685"/>
                  </a:cubicBezTo>
                  <a:lnTo>
                    <a:pt x="96" y="528"/>
                  </a:lnTo>
                  <a:lnTo>
                    <a:pt x="48" y="480"/>
                  </a:lnTo>
                  <a:lnTo>
                    <a:pt x="0" y="432"/>
                  </a:lnTo>
                  <a:lnTo>
                    <a:pt x="0" y="336"/>
                  </a:lnTo>
                  <a:lnTo>
                    <a:pt x="48" y="240"/>
                  </a:lnTo>
                  <a:lnTo>
                    <a:pt x="96" y="192"/>
                  </a:lnTo>
                  <a:lnTo>
                    <a:pt x="48" y="144"/>
                  </a:lnTo>
                  <a:lnTo>
                    <a:pt x="48" y="48"/>
                  </a:lnTo>
                  <a:lnTo>
                    <a:pt x="96" y="0"/>
                  </a:lnTo>
                  <a:lnTo>
                    <a:pt x="288" y="0"/>
                  </a:lnTo>
                  <a:close/>
                </a:path>
              </a:pathLst>
            </a:custGeom>
            <a:solidFill>
              <a:srgbClr val="AFAFAF"/>
            </a:solidFill>
            <a:ln w="12700" cap="flat" cmpd="sng">
              <a:solidFill>
                <a:schemeClr val="accent2"/>
              </a:solidFill>
              <a:prstDash val="solid"/>
              <a:round/>
              <a:headEnd type="none" w="sm" len="sm"/>
              <a:tailEnd type="none" w="sm" len="sm"/>
            </a:ln>
            <a:effectLst/>
          </p:spPr>
          <p:txBody>
            <a:bodyPr wrap="none" anchor="ctr"/>
            <a:lstStyle/>
            <a:p>
              <a:endParaRPr lang="da-DK">
                <a:solidFill>
                  <a:srgbClr val="FFFFFF"/>
                </a:solidFill>
              </a:endParaRPr>
            </a:p>
          </p:txBody>
        </p:sp>
        <p:sp>
          <p:nvSpPr>
            <p:cNvPr id="11" name="Freeform 14"/>
            <p:cNvSpPr>
              <a:spLocks/>
            </p:cNvSpPr>
            <p:nvPr/>
          </p:nvSpPr>
          <p:spPr bwMode="auto">
            <a:xfrm>
              <a:off x="4589" y="1303"/>
              <a:ext cx="207" cy="1028"/>
            </a:xfrm>
            <a:custGeom>
              <a:avLst/>
              <a:gdLst/>
              <a:ahLst/>
              <a:cxnLst>
                <a:cxn ang="0">
                  <a:pos x="56" y="0"/>
                </a:cxn>
                <a:cxn ang="0">
                  <a:pos x="104" y="144"/>
                </a:cxn>
                <a:cxn ang="0">
                  <a:pos x="104" y="432"/>
                </a:cxn>
                <a:cxn ang="0">
                  <a:pos x="8" y="720"/>
                </a:cxn>
                <a:cxn ang="0">
                  <a:pos x="56" y="864"/>
                </a:cxn>
                <a:cxn ang="0">
                  <a:pos x="200" y="960"/>
                </a:cxn>
                <a:cxn ang="0">
                  <a:pos x="248" y="1104"/>
                </a:cxn>
                <a:cxn ang="0">
                  <a:pos x="104" y="1296"/>
                </a:cxn>
                <a:cxn ang="0">
                  <a:pos x="104" y="1440"/>
                </a:cxn>
              </a:cxnLst>
              <a:rect l="0" t="0" r="r" b="b"/>
              <a:pathLst>
                <a:path w="264" h="1440">
                  <a:moveTo>
                    <a:pt x="56" y="0"/>
                  </a:moveTo>
                  <a:cubicBezTo>
                    <a:pt x="76" y="36"/>
                    <a:pt x="96" y="72"/>
                    <a:pt x="104" y="144"/>
                  </a:cubicBezTo>
                  <a:cubicBezTo>
                    <a:pt x="112" y="216"/>
                    <a:pt x="120" y="336"/>
                    <a:pt x="104" y="432"/>
                  </a:cubicBezTo>
                  <a:cubicBezTo>
                    <a:pt x="88" y="528"/>
                    <a:pt x="16" y="648"/>
                    <a:pt x="8" y="720"/>
                  </a:cubicBezTo>
                  <a:cubicBezTo>
                    <a:pt x="0" y="792"/>
                    <a:pt x="24" y="824"/>
                    <a:pt x="56" y="864"/>
                  </a:cubicBezTo>
                  <a:cubicBezTo>
                    <a:pt x="88" y="904"/>
                    <a:pt x="168" y="920"/>
                    <a:pt x="200" y="960"/>
                  </a:cubicBezTo>
                  <a:cubicBezTo>
                    <a:pt x="232" y="1000"/>
                    <a:pt x="264" y="1048"/>
                    <a:pt x="248" y="1104"/>
                  </a:cubicBezTo>
                  <a:cubicBezTo>
                    <a:pt x="232" y="1160"/>
                    <a:pt x="128" y="1240"/>
                    <a:pt x="104" y="1296"/>
                  </a:cubicBezTo>
                  <a:cubicBezTo>
                    <a:pt x="80" y="1352"/>
                    <a:pt x="104" y="1416"/>
                    <a:pt x="104" y="1440"/>
                  </a:cubicBezTo>
                </a:path>
              </a:pathLst>
            </a:custGeom>
            <a:noFill/>
            <a:ln w="139700" cap="flat" cmpd="sng">
              <a:solidFill>
                <a:schemeClr val="accent2"/>
              </a:solidFill>
              <a:prstDash val="solid"/>
              <a:round/>
              <a:headEnd type="none" w="sm" len="sm"/>
              <a:tailEnd type="none" w="sm" len="sm"/>
            </a:ln>
            <a:effectLst/>
          </p:spPr>
          <p:txBody>
            <a:bodyPr wrap="none" anchor="ctr"/>
            <a:lstStyle/>
            <a:p>
              <a:endParaRPr lang="da-DK">
                <a:solidFill>
                  <a:srgbClr val="FFFFFF"/>
                </a:solidFill>
              </a:endParaRPr>
            </a:p>
          </p:txBody>
        </p:sp>
        <p:sp>
          <p:nvSpPr>
            <p:cNvPr id="12" name="Freeform 15"/>
            <p:cNvSpPr>
              <a:spLocks/>
            </p:cNvSpPr>
            <p:nvPr/>
          </p:nvSpPr>
          <p:spPr bwMode="auto">
            <a:xfrm>
              <a:off x="4737" y="1640"/>
              <a:ext cx="415" cy="349"/>
            </a:xfrm>
            <a:custGeom>
              <a:avLst/>
              <a:gdLst/>
              <a:ahLst/>
              <a:cxnLst>
                <a:cxn ang="0">
                  <a:pos x="0" y="488"/>
                </a:cxn>
                <a:cxn ang="0">
                  <a:pos x="48" y="344"/>
                </a:cxn>
                <a:cxn ang="0">
                  <a:pos x="144" y="200"/>
                </a:cxn>
                <a:cxn ang="0">
                  <a:pos x="288" y="104"/>
                </a:cxn>
                <a:cxn ang="0">
                  <a:pos x="336" y="8"/>
                </a:cxn>
                <a:cxn ang="0">
                  <a:pos x="480" y="56"/>
                </a:cxn>
                <a:cxn ang="0">
                  <a:pos x="528" y="8"/>
                </a:cxn>
              </a:cxnLst>
              <a:rect l="0" t="0" r="r" b="b"/>
              <a:pathLst>
                <a:path w="528" h="488">
                  <a:moveTo>
                    <a:pt x="0" y="488"/>
                  </a:moveTo>
                  <a:cubicBezTo>
                    <a:pt x="12" y="440"/>
                    <a:pt x="24" y="392"/>
                    <a:pt x="48" y="344"/>
                  </a:cubicBezTo>
                  <a:cubicBezTo>
                    <a:pt x="72" y="296"/>
                    <a:pt x="104" y="240"/>
                    <a:pt x="144" y="200"/>
                  </a:cubicBezTo>
                  <a:cubicBezTo>
                    <a:pt x="184" y="160"/>
                    <a:pt x="256" y="136"/>
                    <a:pt x="288" y="104"/>
                  </a:cubicBezTo>
                  <a:cubicBezTo>
                    <a:pt x="320" y="72"/>
                    <a:pt x="304" y="16"/>
                    <a:pt x="336" y="8"/>
                  </a:cubicBezTo>
                  <a:cubicBezTo>
                    <a:pt x="368" y="0"/>
                    <a:pt x="448" y="56"/>
                    <a:pt x="480" y="56"/>
                  </a:cubicBezTo>
                  <a:cubicBezTo>
                    <a:pt x="512" y="56"/>
                    <a:pt x="520" y="32"/>
                    <a:pt x="528" y="8"/>
                  </a:cubicBezTo>
                </a:path>
              </a:pathLst>
            </a:custGeom>
            <a:noFill/>
            <a:ln w="57150" cap="flat" cmpd="sng">
              <a:solidFill>
                <a:schemeClr val="accent2"/>
              </a:solidFill>
              <a:prstDash val="solid"/>
              <a:round/>
              <a:headEnd type="none" w="sm" len="sm"/>
              <a:tailEnd type="none" w="sm" len="sm"/>
            </a:ln>
            <a:effectLst/>
          </p:spPr>
          <p:txBody>
            <a:bodyPr wrap="none" anchor="ctr"/>
            <a:lstStyle/>
            <a:p>
              <a:endParaRPr lang="da-DK">
                <a:solidFill>
                  <a:srgbClr val="FFFFFF"/>
                </a:solidFill>
              </a:endParaRPr>
            </a:p>
          </p:txBody>
        </p:sp>
        <p:sp>
          <p:nvSpPr>
            <p:cNvPr id="13" name="Freeform 16"/>
            <p:cNvSpPr>
              <a:spLocks/>
            </p:cNvSpPr>
            <p:nvPr/>
          </p:nvSpPr>
          <p:spPr bwMode="auto">
            <a:xfrm>
              <a:off x="4708" y="2091"/>
              <a:ext cx="76" cy="103"/>
            </a:xfrm>
            <a:custGeom>
              <a:avLst/>
              <a:gdLst/>
              <a:ahLst/>
              <a:cxnLst>
                <a:cxn ang="0">
                  <a:pos x="96" y="0"/>
                </a:cxn>
                <a:cxn ang="0">
                  <a:pos x="0" y="144"/>
                </a:cxn>
              </a:cxnLst>
              <a:rect l="0" t="0" r="r" b="b"/>
              <a:pathLst>
                <a:path w="96" h="144">
                  <a:moveTo>
                    <a:pt x="96" y="0"/>
                  </a:moveTo>
                  <a:cubicBezTo>
                    <a:pt x="56" y="60"/>
                    <a:pt x="16" y="120"/>
                    <a:pt x="0" y="144"/>
                  </a:cubicBezTo>
                </a:path>
              </a:pathLst>
            </a:custGeom>
            <a:noFill/>
            <a:ln w="12700" cap="flat" cmpd="sng">
              <a:solidFill>
                <a:schemeClr val="accent2"/>
              </a:solidFill>
              <a:prstDash val="solid"/>
              <a:round/>
              <a:headEnd type="none" w="sm" len="sm"/>
              <a:tailEnd type="triangle" w="med" len="med"/>
            </a:ln>
            <a:effectLst/>
          </p:spPr>
          <p:txBody>
            <a:bodyPr wrap="none" anchor="ctr"/>
            <a:lstStyle/>
            <a:p>
              <a:endParaRPr lang="da-DK">
                <a:solidFill>
                  <a:srgbClr val="FFFFFF"/>
                </a:solidFill>
              </a:endParaRPr>
            </a:p>
          </p:txBody>
        </p:sp>
        <p:sp>
          <p:nvSpPr>
            <p:cNvPr id="14" name="Freeform 17"/>
            <p:cNvSpPr>
              <a:spLocks/>
            </p:cNvSpPr>
            <p:nvPr/>
          </p:nvSpPr>
          <p:spPr bwMode="auto">
            <a:xfrm>
              <a:off x="4627" y="1577"/>
              <a:ext cx="47" cy="137"/>
            </a:xfrm>
            <a:custGeom>
              <a:avLst/>
              <a:gdLst/>
              <a:ahLst/>
              <a:cxnLst>
                <a:cxn ang="0">
                  <a:pos x="48" y="0"/>
                </a:cxn>
                <a:cxn ang="0">
                  <a:pos x="0" y="192"/>
                </a:cxn>
              </a:cxnLst>
              <a:rect l="0" t="0" r="r" b="b"/>
              <a:pathLst>
                <a:path w="48" h="192">
                  <a:moveTo>
                    <a:pt x="48" y="0"/>
                  </a:moveTo>
                  <a:cubicBezTo>
                    <a:pt x="28" y="80"/>
                    <a:pt x="8" y="160"/>
                    <a:pt x="0" y="192"/>
                  </a:cubicBezTo>
                </a:path>
              </a:pathLst>
            </a:custGeom>
            <a:noFill/>
            <a:ln w="12700" cap="flat" cmpd="sng">
              <a:solidFill>
                <a:schemeClr val="accent2"/>
              </a:solidFill>
              <a:prstDash val="solid"/>
              <a:round/>
              <a:headEnd type="none" w="sm" len="sm"/>
              <a:tailEnd type="triangle" w="med" len="med"/>
            </a:ln>
            <a:effectLst/>
          </p:spPr>
          <p:txBody>
            <a:bodyPr wrap="none" anchor="ctr"/>
            <a:lstStyle/>
            <a:p>
              <a:endParaRPr lang="da-DK">
                <a:solidFill>
                  <a:srgbClr val="FFFFFF"/>
                </a:solidFill>
              </a:endParaRPr>
            </a:p>
          </p:txBody>
        </p:sp>
        <p:sp>
          <p:nvSpPr>
            <p:cNvPr id="15" name="Text Box 18"/>
            <p:cNvSpPr txBox="1">
              <a:spLocks noChangeArrowheads="1"/>
            </p:cNvSpPr>
            <p:nvPr/>
          </p:nvSpPr>
          <p:spPr bwMode="auto">
            <a:xfrm>
              <a:off x="4694" y="1392"/>
              <a:ext cx="424" cy="173"/>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US" sz="1200" b="1">
                  <a:solidFill>
                    <a:srgbClr val="FFFFFF"/>
                  </a:solidFill>
                  <a:latin typeface="Arial" charset="0"/>
                </a:rPr>
                <a:t>River</a:t>
              </a:r>
              <a:endParaRPr lang="en-US" sz="1200">
                <a:solidFill>
                  <a:srgbClr val="FFFFFF"/>
                </a:solidFill>
                <a:latin typeface="Arial" charset="0"/>
              </a:endParaRPr>
            </a:p>
          </p:txBody>
        </p:sp>
        <p:sp>
          <p:nvSpPr>
            <p:cNvPr id="16" name="Text Box 19"/>
            <p:cNvSpPr txBox="1">
              <a:spLocks noChangeArrowheads="1"/>
            </p:cNvSpPr>
            <p:nvPr/>
          </p:nvSpPr>
          <p:spPr bwMode="auto">
            <a:xfrm>
              <a:off x="4840" y="1747"/>
              <a:ext cx="339" cy="181"/>
            </a:xfrm>
            <a:prstGeom prst="rect">
              <a:avLst/>
            </a:prstGeom>
            <a:noFill/>
            <a:ln w="12700">
              <a:solidFill>
                <a:schemeClr val="accent2"/>
              </a:solidFill>
              <a:miter lim="800000"/>
              <a:headEnd type="none" w="sm" len="sm"/>
              <a:tailEnd type="none" w="sm" len="sm"/>
            </a:ln>
            <a:effectLst/>
          </p:spPr>
          <p:txBody>
            <a:bodyPr>
              <a:spAutoFit/>
            </a:bodyPr>
            <a:lstStyle/>
            <a:p>
              <a:pPr defTabSz="762000" eaLnBrk="0" hangingPunct="0">
                <a:spcBef>
                  <a:spcPct val="50000"/>
                </a:spcBef>
              </a:pPr>
              <a:endParaRPr lang="en-US" sz="1200">
                <a:solidFill>
                  <a:srgbClr val="FFFFFF"/>
                </a:solidFill>
                <a:latin typeface="Arial" charset="0"/>
              </a:endParaRPr>
            </a:p>
          </p:txBody>
        </p:sp>
        <p:sp>
          <p:nvSpPr>
            <p:cNvPr id="17" name="Text Box 20"/>
            <p:cNvSpPr txBox="1">
              <a:spLocks noChangeArrowheads="1"/>
            </p:cNvSpPr>
            <p:nvPr/>
          </p:nvSpPr>
          <p:spPr bwMode="auto">
            <a:xfrm>
              <a:off x="4782" y="1200"/>
              <a:ext cx="740" cy="173"/>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US" sz="1200" b="1">
                  <a:solidFill>
                    <a:srgbClr val="FFFFFF"/>
                  </a:solidFill>
                  <a:latin typeface="Arial" charset="0"/>
                </a:rPr>
                <a:t>High ground</a:t>
              </a:r>
              <a:endParaRPr lang="en-US" sz="1200">
                <a:solidFill>
                  <a:srgbClr val="FFFFFF"/>
                </a:solidFill>
                <a:latin typeface="Arial" charset="0"/>
              </a:endParaRPr>
            </a:p>
          </p:txBody>
        </p:sp>
      </p:grpSp>
      <p:sp>
        <p:nvSpPr>
          <p:cNvPr id="18" name="Freeform 21"/>
          <p:cNvSpPr>
            <a:spLocks/>
          </p:cNvSpPr>
          <p:nvPr/>
        </p:nvSpPr>
        <p:spPr bwMode="auto">
          <a:xfrm>
            <a:off x="7369175" y="4095081"/>
            <a:ext cx="320675" cy="1631950"/>
          </a:xfrm>
          <a:custGeom>
            <a:avLst/>
            <a:gdLst/>
            <a:ahLst/>
            <a:cxnLst>
              <a:cxn ang="0">
                <a:pos x="56" y="0"/>
              </a:cxn>
              <a:cxn ang="0">
                <a:pos x="104" y="144"/>
              </a:cxn>
              <a:cxn ang="0">
                <a:pos x="104" y="432"/>
              </a:cxn>
              <a:cxn ang="0">
                <a:pos x="8" y="720"/>
              </a:cxn>
              <a:cxn ang="0">
                <a:pos x="56" y="864"/>
              </a:cxn>
              <a:cxn ang="0">
                <a:pos x="200" y="960"/>
              </a:cxn>
              <a:cxn ang="0">
                <a:pos x="248" y="1104"/>
              </a:cxn>
              <a:cxn ang="0">
                <a:pos x="104" y="1296"/>
              </a:cxn>
              <a:cxn ang="0">
                <a:pos x="104" y="1440"/>
              </a:cxn>
            </a:cxnLst>
            <a:rect l="0" t="0" r="r" b="b"/>
            <a:pathLst>
              <a:path w="264" h="1440">
                <a:moveTo>
                  <a:pt x="56" y="0"/>
                </a:moveTo>
                <a:cubicBezTo>
                  <a:pt x="76" y="36"/>
                  <a:pt x="96" y="72"/>
                  <a:pt x="104" y="144"/>
                </a:cubicBezTo>
                <a:cubicBezTo>
                  <a:pt x="112" y="216"/>
                  <a:pt x="120" y="336"/>
                  <a:pt x="104" y="432"/>
                </a:cubicBezTo>
                <a:cubicBezTo>
                  <a:pt x="88" y="528"/>
                  <a:pt x="16" y="648"/>
                  <a:pt x="8" y="720"/>
                </a:cubicBezTo>
                <a:cubicBezTo>
                  <a:pt x="0" y="792"/>
                  <a:pt x="24" y="824"/>
                  <a:pt x="56" y="864"/>
                </a:cubicBezTo>
                <a:cubicBezTo>
                  <a:pt x="88" y="904"/>
                  <a:pt x="168" y="920"/>
                  <a:pt x="200" y="960"/>
                </a:cubicBezTo>
                <a:cubicBezTo>
                  <a:pt x="232" y="1000"/>
                  <a:pt x="264" y="1048"/>
                  <a:pt x="248" y="1104"/>
                </a:cubicBezTo>
                <a:cubicBezTo>
                  <a:pt x="232" y="1160"/>
                  <a:pt x="128" y="1240"/>
                  <a:pt x="104" y="1296"/>
                </a:cubicBezTo>
                <a:cubicBezTo>
                  <a:pt x="80" y="1352"/>
                  <a:pt x="104" y="1416"/>
                  <a:pt x="104" y="1440"/>
                </a:cubicBezTo>
              </a:path>
            </a:pathLst>
          </a:custGeom>
          <a:noFill/>
          <a:ln w="139700" cap="flat" cmpd="sng">
            <a:solidFill>
              <a:schemeClr val="accent2"/>
            </a:solidFill>
            <a:prstDash val="solid"/>
            <a:round/>
            <a:headEnd type="none" w="sm" len="sm"/>
            <a:tailEnd type="none" w="sm" len="sm"/>
          </a:ln>
          <a:effectLst/>
        </p:spPr>
        <p:txBody>
          <a:bodyPr wrap="none" anchor="ctr"/>
          <a:lstStyle/>
          <a:p>
            <a:endParaRPr lang="da-DK"/>
          </a:p>
        </p:txBody>
      </p:sp>
      <p:sp>
        <p:nvSpPr>
          <p:cNvPr id="19" name="Freeform 22"/>
          <p:cNvSpPr>
            <a:spLocks/>
          </p:cNvSpPr>
          <p:nvPr/>
        </p:nvSpPr>
        <p:spPr bwMode="auto">
          <a:xfrm>
            <a:off x="7612063" y="4630068"/>
            <a:ext cx="642937" cy="554038"/>
          </a:xfrm>
          <a:custGeom>
            <a:avLst/>
            <a:gdLst/>
            <a:ahLst/>
            <a:cxnLst>
              <a:cxn ang="0">
                <a:pos x="0" y="488"/>
              </a:cxn>
              <a:cxn ang="0">
                <a:pos x="48" y="344"/>
              </a:cxn>
              <a:cxn ang="0">
                <a:pos x="144" y="200"/>
              </a:cxn>
              <a:cxn ang="0">
                <a:pos x="288" y="104"/>
              </a:cxn>
              <a:cxn ang="0">
                <a:pos x="336" y="8"/>
              </a:cxn>
              <a:cxn ang="0">
                <a:pos x="480" y="56"/>
              </a:cxn>
              <a:cxn ang="0">
                <a:pos x="528" y="8"/>
              </a:cxn>
            </a:cxnLst>
            <a:rect l="0" t="0" r="r" b="b"/>
            <a:pathLst>
              <a:path w="528" h="488">
                <a:moveTo>
                  <a:pt x="0" y="488"/>
                </a:moveTo>
                <a:cubicBezTo>
                  <a:pt x="12" y="440"/>
                  <a:pt x="24" y="392"/>
                  <a:pt x="48" y="344"/>
                </a:cubicBezTo>
                <a:cubicBezTo>
                  <a:pt x="72" y="296"/>
                  <a:pt x="104" y="240"/>
                  <a:pt x="144" y="200"/>
                </a:cubicBezTo>
                <a:cubicBezTo>
                  <a:pt x="184" y="160"/>
                  <a:pt x="256" y="136"/>
                  <a:pt x="288" y="104"/>
                </a:cubicBezTo>
                <a:cubicBezTo>
                  <a:pt x="320" y="72"/>
                  <a:pt x="304" y="16"/>
                  <a:pt x="336" y="8"/>
                </a:cubicBezTo>
                <a:cubicBezTo>
                  <a:pt x="368" y="0"/>
                  <a:pt x="448" y="56"/>
                  <a:pt x="480" y="56"/>
                </a:cubicBezTo>
                <a:cubicBezTo>
                  <a:pt x="512" y="56"/>
                  <a:pt x="520" y="32"/>
                  <a:pt x="528" y="8"/>
                </a:cubicBezTo>
              </a:path>
            </a:pathLst>
          </a:custGeom>
          <a:noFill/>
          <a:ln w="57150" cap="flat" cmpd="sng">
            <a:solidFill>
              <a:schemeClr val="accent2"/>
            </a:solidFill>
            <a:prstDash val="solid"/>
            <a:round/>
            <a:headEnd type="none" w="sm" len="sm"/>
            <a:tailEnd type="none" w="sm" len="sm"/>
          </a:ln>
          <a:effectLst/>
        </p:spPr>
        <p:txBody>
          <a:bodyPr wrap="none" anchor="ctr"/>
          <a:lstStyle/>
          <a:p>
            <a:endParaRPr lang="da-DK"/>
          </a:p>
        </p:txBody>
      </p:sp>
      <p:sp>
        <p:nvSpPr>
          <p:cNvPr id="20" name="Freeform 23"/>
          <p:cNvSpPr>
            <a:spLocks/>
          </p:cNvSpPr>
          <p:nvPr/>
        </p:nvSpPr>
        <p:spPr bwMode="auto">
          <a:xfrm>
            <a:off x="7553325" y="5346031"/>
            <a:ext cx="117475" cy="163512"/>
          </a:xfrm>
          <a:custGeom>
            <a:avLst/>
            <a:gdLst/>
            <a:ahLst/>
            <a:cxnLst>
              <a:cxn ang="0">
                <a:pos x="96" y="0"/>
              </a:cxn>
              <a:cxn ang="0">
                <a:pos x="0" y="144"/>
              </a:cxn>
            </a:cxnLst>
            <a:rect l="0" t="0" r="r" b="b"/>
            <a:pathLst>
              <a:path w="96" h="144">
                <a:moveTo>
                  <a:pt x="96" y="0"/>
                </a:moveTo>
                <a:cubicBezTo>
                  <a:pt x="56" y="60"/>
                  <a:pt x="16" y="120"/>
                  <a:pt x="0" y="144"/>
                </a:cubicBezTo>
              </a:path>
            </a:pathLst>
          </a:custGeom>
          <a:noFill/>
          <a:ln w="12700" cap="flat" cmpd="sng">
            <a:solidFill>
              <a:srgbClr val="FFFFFF"/>
            </a:solidFill>
            <a:prstDash val="solid"/>
            <a:round/>
            <a:headEnd type="none" w="sm" len="sm"/>
            <a:tailEnd type="triangle" w="med" len="med"/>
          </a:ln>
          <a:effectLst/>
        </p:spPr>
        <p:txBody>
          <a:bodyPr wrap="none" anchor="ctr"/>
          <a:lstStyle/>
          <a:p>
            <a:endParaRPr lang="da-DK"/>
          </a:p>
        </p:txBody>
      </p:sp>
      <p:sp>
        <p:nvSpPr>
          <p:cNvPr id="21" name="Freeform 24"/>
          <p:cNvSpPr>
            <a:spLocks/>
          </p:cNvSpPr>
          <p:nvPr/>
        </p:nvSpPr>
        <p:spPr bwMode="auto">
          <a:xfrm>
            <a:off x="7437438" y="4530056"/>
            <a:ext cx="58737" cy="217487"/>
          </a:xfrm>
          <a:custGeom>
            <a:avLst/>
            <a:gdLst/>
            <a:ahLst/>
            <a:cxnLst>
              <a:cxn ang="0">
                <a:pos x="48" y="0"/>
              </a:cxn>
              <a:cxn ang="0">
                <a:pos x="0" y="192"/>
              </a:cxn>
            </a:cxnLst>
            <a:rect l="0" t="0" r="r" b="b"/>
            <a:pathLst>
              <a:path w="48" h="192">
                <a:moveTo>
                  <a:pt x="48" y="0"/>
                </a:moveTo>
                <a:cubicBezTo>
                  <a:pt x="28" y="80"/>
                  <a:pt x="8" y="160"/>
                  <a:pt x="0" y="192"/>
                </a:cubicBezTo>
              </a:path>
            </a:pathLst>
          </a:custGeom>
          <a:noFill/>
          <a:ln w="12700" cap="flat" cmpd="sng">
            <a:solidFill>
              <a:srgbClr val="FFFFFF"/>
            </a:solidFill>
            <a:prstDash val="solid"/>
            <a:round/>
            <a:headEnd type="none" w="sm" len="sm"/>
            <a:tailEnd type="triangle" w="med" len="med"/>
          </a:ln>
          <a:effectLst/>
        </p:spPr>
        <p:txBody>
          <a:bodyPr wrap="none" anchor="ctr"/>
          <a:lstStyle/>
          <a:p>
            <a:endParaRPr lang="da-DK"/>
          </a:p>
        </p:txBody>
      </p:sp>
      <p:sp>
        <p:nvSpPr>
          <p:cNvPr id="22" name="Text Box 25"/>
          <p:cNvSpPr txBox="1">
            <a:spLocks noChangeArrowheads="1"/>
          </p:cNvSpPr>
          <p:nvPr/>
        </p:nvSpPr>
        <p:spPr bwMode="auto">
          <a:xfrm>
            <a:off x="6705600" y="3321968"/>
            <a:ext cx="1371600" cy="336550"/>
          </a:xfrm>
          <a:prstGeom prst="rect">
            <a:avLst/>
          </a:prstGeom>
          <a:solidFill>
            <a:schemeClr val="accent1"/>
          </a:solid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chemeClr val="accent6"/>
                </a:solidFill>
                <a:latin typeface="Arial"/>
              </a:rPr>
              <a:t>No Flooding</a:t>
            </a:r>
            <a:endParaRPr lang="en-GB" sz="2400">
              <a:solidFill>
                <a:schemeClr val="accent6"/>
              </a:solidFill>
              <a:latin typeface="Arial"/>
            </a:endParaRPr>
          </a:p>
        </p:txBody>
      </p:sp>
      <p:sp>
        <p:nvSpPr>
          <p:cNvPr id="23" name="Text Box 26"/>
          <p:cNvSpPr txBox="1">
            <a:spLocks noChangeArrowheads="1"/>
          </p:cNvSpPr>
          <p:nvPr/>
        </p:nvSpPr>
        <p:spPr bwMode="auto">
          <a:xfrm>
            <a:off x="7315200" y="5988968"/>
            <a:ext cx="609600" cy="336550"/>
          </a:xfrm>
          <a:prstGeom prst="rect">
            <a:avLst/>
          </a:prstGeom>
          <a:solidFill>
            <a:schemeClr val="accent1"/>
          </a:solid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chemeClr val="accent6"/>
                </a:solidFill>
                <a:latin typeface="Arial"/>
              </a:rPr>
              <a:t>FL3</a:t>
            </a:r>
            <a:endParaRPr lang="en-GB" sz="2400">
              <a:solidFill>
                <a:schemeClr val="accent6"/>
              </a:solidFill>
              <a:latin typeface="Arial"/>
            </a:endParaRPr>
          </a:p>
        </p:txBody>
      </p:sp>
      <p:sp>
        <p:nvSpPr>
          <p:cNvPr id="24" name="Line 27"/>
          <p:cNvSpPr>
            <a:spLocks noChangeShapeType="1"/>
          </p:cNvSpPr>
          <p:nvPr/>
        </p:nvSpPr>
        <p:spPr bwMode="auto">
          <a:xfrm flipH="1">
            <a:off x="7620000" y="4998368"/>
            <a:ext cx="76200" cy="152400"/>
          </a:xfrm>
          <a:prstGeom prst="line">
            <a:avLst/>
          </a:prstGeom>
          <a:noFill/>
          <a:ln w="12700">
            <a:solidFill>
              <a:srgbClr val="FFFFFF"/>
            </a:solidFill>
            <a:round/>
            <a:headEnd type="triangle" w="med" len="med"/>
            <a:tailEnd/>
          </a:ln>
          <a:effectLst/>
        </p:spPr>
        <p:txBody>
          <a:bodyPr wrap="none" anchor="ctr"/>
          <a:lstStyle/>
          <a:p>
            <a:endParaRPr lang="da-DK"/>
          </a:p>
        </p:txBody>
      </p:sp>
      <p:sp>
        <p:nvSpPr>
          <p:cNvPr id="25" name="Line 28"/>
          <p:cNvSpPr>
            <a:spLocks noChangeShapeType="1"/>
          </p:cNvSpPr>
          <p:nvPr/>
        </p:nvSpPr>
        <p:spPr bwMode="auto">
          <a:xfrm flipV="1">
            <a:off x="7696200" y="5531768"/>
            <a:ext cx="152400" cy="7620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26" name="Line 29"/>
          <p:cNvSpPr>
            <a:spLocks noChangeShapeType="1"/>
          </p:cNvSpPr>
          <p:nvPr/>
        </p:nvSpPr>
        <p:spPr bwMode="auto">
          <a:xfrm>
            <a:off x="7696200" y="4236368"/>
            <a:ext cx="152400" cy="15240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27" name="Line 30"/>
          <p:cNvSpPr>
            <a:spLocks noChangeShapeType="1"/>
          </p:cNvSpPr>
          <p:nvPr/>
        </p:nvSpPr>
        <p:spPr bwMode="auto">
          <a:xfrm>
            <a:off x="7620000" y="4693568"/>
            <a:ext cx="152400" cy="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28" name="Rectangle 31"/>
          <p:cNvSpPr>
            <a:spLocks noChangeArrowheads="1"/>
          </p:cNvSpPr>
          <p:nvPr/>
        </p:nvSpPr>
        <p:spPr bwMode="auto">
          <a:xfrm>
            <a:off x="3962400" y="3931568"/>
            <a:ext cx="1635125" cy="1905000"/>
          </a:xfrm>
          <a:prstGeom prst="rect">
            <a:avLst/>
          </a:prstGeom>
          <a:solidFill>
            <a:srgbClr val="B94747"/>
          </a:solidFill>
          <a:ln w="12700">
            <a:solidFill>
              <a:schemeClr val="accent2"/>
            </a:solidFill>
            <a:miter lim="800000"/>
            <a:headEnd type="none" w="sm" len="sm"/>
            <a:tailEnd type="none" w="sm" len="sm"/>
          </a:ln>
          <a:effectLst/>
        </p:spPr>
        <p:txBody>
          <a:bodyPr wrap="none" anchor="ctr"/>
          <a:lstStyle/>
          <a:p>
            <a:endParaRPr lang="da-DK"/>
          </a:p>
        </p:txBody>
      </p:sp>
      <p:sp>
        <p:nvSpPr>
          <p:cNvPr id="29" name="Freeform 32"/>
          <p:cNvSpPr>
            <a:spLocks/>
          </p:cNvSpPr>
          <p:nvPr/>
        </p:nvSpPr>
        <p:spPr bwMode="auto">
          <a:xfrm>
            <a:off x="4079875" y="3985543"/>
            <a:ext cx="1460500" cy="1797050"/>
          </a:xfrm>
          <a:custGeom>
            <a:avLst/>
            <a:gdLst/>
            <a:ahLst/>
            <a:cxnLst>
              <a:cxn ang="0">
                <a:pos x="288" y="0"/>
              </a:cxn>
              <a:cxn ang="0">
                <a:pos x="432" y="144"/>
              </a:cxn>
              <a:cxn ang="0">
                <a:pos x="624" y="192"/>
              </a:cxn>
              <a:cxn ang="0">
                <a:pos x="816" y="144"/>
              </a:cxn>
              <a:cxn ang="0">
                <a:pos x="1008" y="144"/>
              </a:cxn>
              <a:cxn ang="0">
                <a:pos x="1104" y="240"/>
              </a:cxn>
              <a:cxn ang="0">
                <a:pos x="1104" y="432"/>
              </a:cxn>
              <a:cxn ang="0">
                <a:pos x="1056" y="528"/>
              </a:cxn>
              <a:cxn ang="0">
                <a:pos x="1056" y="624"/>
              </a:cxn>
              <a:cxn ang="0">
                <a:pos x="1104" y="672"/>
              </a:cxn>
              <a:cxn ang="0">
                <a:pos x="1200" y="720"/>
              </a:cxn>
              <a:cxn ang="0">
                <a:pos x="1200" y="816"/>
              </a:cxn>
              <a:cxn ang="0">
                <a:pos x="1104" y="960"/>
              </a:cxn>
              <a:cxn ang="0">
                <a:pos x="960" y="1008"/>
              </a:cxn>
              <a:cxn ang="0">
                <a:pos x="864" y="1056"/>
              </a:cxn>
              <a:cxn ang="0">
                <a:pos x="864" y="1152"/>
              </a:cxn>
              <a:cxn ang="0">
                <a:pos x="912" y="1200"/>
              </a:cxn>
              <a:cxn ang="0">
                <a:pos x="1008" y="1248"/>
              </a:cxn>
              <a:cxn ang="0">
                <a:pos x="1008" y="1344"/>
              </a:cxn>
              <a:cxn ang="0">
                <a:pos x="912" y="1392"/>
              </a:cxn>
              <a:cxn ang="0">
                <a:pos x="768" y="1440"/>
              </a:cxn>
              <a:cxn ang="0">
                <a:pos x="672" y="1440"/>
              </a:cxn>
              <a:cxn ang="0">
                <a:pos x="576" y="1488"/>
              </a:cxn>
              <a:cxn ang="0">
                <a:pos x="528" y="1536"/>
              </a:cxn>
              <a:cxn ang="0">
                <a:pos x="480" y="1584"/>
              </a:cxn>
              <a:cxn ang="0">
                <a:pos x="96" y="1584"/>
              </a:cxn>
              <a:cxn ang="0">
                <a:pos x="96" y="1392"/>
              </a:cxn>
              <a:cxn ang="0">
                <a:pos x="96" y="1248"/>
              </a:cxn>
              <a:cxn ang="0">
                <a:pos x="96" y="1152"/>
              </a:cxn>
              <a:cxn ang="0">
                <a:pos x="48" y="1056"/>
              </a:cxn>
              <a:cxn ang="0">
                <a:pos x="0" y="1008"/>
              </a:cxn>
              <a:cxn ang="0">
                <a:pos x="0" y="864"/>
              </a:cxn>
              <a:cxn ang="0">
                <a:pos x="48" y="816"/>
              </a:cxn>
              <a:cxn ang="0">
                <a:pos x="82" y="685"/>
              </a:cxn>
              <a:cxn ang="0">
                <a:pos x="96" y="528"/>
              </a:cxn>
              <a:cxn ang="0">
                <a:pos x="48" y="480"/>
              </a:cxn>
              <a:cxn ang="0">
                <a:pos x="0" y="432"/>
              </a:cxn>
              <a:cxn ang="0">
                <a:pos x="0" y="336"/>
              </a:cxn>
              <a:cxn ang="0">
                <a:pos x="48" y="240"/>
              </a:cxn>
              <a:cxn ang="0">
                <a:pos x="96" y="192"/>
              </a:cxn>
              <a:cxn ang="0">
                <a:pos x="48" y="144"/>
              </a:cxn>
              <a:cxn ang="0">
                <a:pos x="48" y="48"/>
              </a:cxn>
              <a:cxn ang="0">
                <a:pos x="96" y="0"/>
              </a:cxn>
              <a:cxn ang="0">
                <a:pos x="288" y="0"/>
              </a:cxn>
            </a:cxnLst>
            <a:rect l="0" t="0" r="r" b="b"/>
            <a:pathLst>
              <a:path w="1200" h="1584">
                <a:moveTo>
                  <a:pt x="288" y="0"/>
                </a:moveTo>
                <a:lnTo>
                  <a:pt x="432" y="144"/>
                </a:lnTo>
                <a:lnTo>
                  <a:pt x="624" y="192"/>
                </a:lnTo>
                <a:lnTo>
                  <a:pt x="816" y="144"/>
                </a:lnTo>
                <a:lnTo>
                  <a:pt x="1008" y="144"/>
                </a:lnTo>
                <a:lnTo>
                  <a:pt x="1104" y="240"/>
                </a:lnTo>
                <a:lnTo>
                  <a:pt x="1104" y="432"/>
                </a:lnTo>
                <a:lnTo>
                  <a:pt x="1056" y="528"/>
                </a:lnTo>
                <a:lnTo>
                  <a:pt x="1056" y="624"/>
                </a:lnTo>
                <a:lnTo>
                  <a:pt x="1104" y="672"/>
                </a:lnTo>
                <a:lnTo>
                  <a:pt x="1200" y="720"/>
                </a:lnTo>
                <a:lnTo>
                  <a:pt x="1200" y="816"/>
                </a:lnTo>
                <a:lnTo>
                  <a:pt x="1104" y="960"/>
                </a:lnTo>
                <a:lnTo>
                  <a:pt x="960" y="1008"/>
                </a:lnTo>
                <a:lnTo>
                  <a:pt x="864" y="1056"/>
                </a:lnTo>
                <a:lnTo>
                  <a:pt x="864" y="1152"/>
                </a:lnTo>
                <a:lnTo>
                  <a:pt x="912" y="1200"/>
                </a:lnTo>
                <a:lnTo>
                  <a:pt x="1008" y="1248"/>
                </a:lnTo>
                <a:lnTo>
                  <a:pt x="1008" y="1344"/>
                </a:lnTo>
                <a:lnTo>
                  <a:pt x="912" y="1392"/>
                </a:lnTo>
                <a:lnTo>
                  <a:pt x="768" y="1440"/>
                </a:lnTo>
                <a:lnTo>
                  <a:pt x="672" y="1440"/>
                </a:lnTo>
                <a:lnTo>
                  <a:pt x="576" y="1488"/>
                </a:lnTo>
                <a:lnTo>
                  <a:pt x="528" y="1536"/>
                </a:lnTo>
                <a:lnTo>
                  <a:pt x="480" y="1584"/>
                </a:lnTo>
                <a:lnTo>
                  <a:pt x="96" y="1584"/>
                </a:lnTo>
                <a:lnTo>
                  <a:pt x="96" y="1392"/>
                </a:lnTo>
                <a:lnTo>
                  <a:pt x="96" y="1248"/>
                </a:lnTo>
                <a:lnTo>
                  <a:pt x="96" y="1152"/>
                </a:lnTo>
                <a:lnTo>
                  <a:pt x="48" y="1056"/>
                </a:lnTo>
                <a:lnTo>
                  <a:pt x="0" y="1008"/>
                </a:lnTo>
                <a:lnTo>
                  <a:pt x="0" y="864"/>
                </a:lnTo>
                <a:lnTo>
                  <a:pt x="48" y="816"/>
                </a:lnTo>
                <a:cubicBezTo>
                  <a:pt x="58" y="783"/>
                  <a:pt x="82" y="726"/>
                  <a:pt x="82" y="685"/>
                </a:cubicBezTo>
                <a:lnTo>
                  <a:pt x="96" y="528"/>
                </a:lnTo>
                <a:lnTo>
                  <a:pt x="48" y="480"/>
                </a:lnTo>
                <a:lnTo>
                  <a:pt x="0" y="432"/>
                </a:lnTo>
                <a:lnTo>
                  <a:pt x="0" y="336"/>
                </a:lnTo>
                <a:lnTo>
                  <a:pt x="48" y="240"/>
                </a:lnTo>
                <a:lnTo>
                  <a:pt x="96" y="192"/>
                </a:lnTo>
                <a:lnTo>
                  <a:pt x="48" y="144"/>
                </a:lnTo>
                <a:lnTo>
                  <a:pt x="48" y="48"/>
                </a:lnTo>
                <a:lnTo>
                  <a:pt x="96" y="0"/>
                </a:lnTo>
                <a:lnTo>
                  <a:pt x="288" y="0"/>
                </a:lnTo>
                <a:close/>
              </a:path>
            </a:pathLst>
          </a:custGeom>
          <a:solidFill>
            <a:schemeClr val="bg2"/>
          </a:solidFill>
          <a:ln w="12700" cap="flat" cmpd="sng">
            <a:solidFill>
              <a:schemeClr val="folHlink"/>
            </a:solidFill>
            <a:prstDash val="solid"/>
            <a:round/>
            <a:headEnd type="none" w="sm" len="sm"/>
            <a:tailEnd type="none" w="sm" len="sm"/>
          </a:ln>
          <a:effectLst/>
        </p:spPr>
        <p:txBody>
          <a:bodyPr wrap="none" anchor="ctr"/>
          <a:lstStyle/>
          <a:p>
            <a:endParaRPr lang="da-DK"/>
          </a:p>
        </p:txBody>
      </p:sp>
      <p:sp>
        <p:nvSpPr>
          <p:cNvPr id="30" name="Freeform 33"/>
          <p:cNvSpPr>
            <a:spLocks/>
          </p:cNvSpPr>
          <p:nvPr/>
        </p:nvSpPr>
        <p:spPr bwMode="auto">
          <a:xfrm>
            <a:off x="4572000" y="4312568"/>
            <a:ext cx="762000" cy="762000"/>
          </a:xfrm>
          <a:custGeom>
            <a:avLst/>
            <a:gdLst/>
            <a:ahLst/>
            <a:cxnLst>
              <a:cxn ang="0">
                <a:pos x="0" y="384"/>
              </a:cxn>
              <a:cxn ang="0">
                <a:pos x="48" y="240"/>
              </a:cxn>
              <a:cxn ang="0">
                <a:pos x="48" y="144"/>
              </a:cxn>
              <a:cxn ang="0">
                <a:pos x="0" y="48"/>
              </a:cxn>
              <a:cxn ang="0">
                <a:pos x="48" y="0"/>
              </a:cxn>
              <a:cxn ang="0">
                <a:pos x="192" y="0"/>
              </a:cxn>
              <a:cxn ang="0">
                <a:pos x="336" y="48"/>
              </a:cxn>
              <a:cxn ang="0">
                <a:pos x="432" y="0"/>
              </a:cxn>
              <a:cxn ang="0">
                <a:pos x="480" y="96"/>
              </a:cxn>
              <a:cxn ang="0">
                <a:pos x="432" y="192"/>
              </a:cxn>
              <a:cxn ang="0">
                <a:pos x="432" y="384"/>
              </a:cxn>
              <a:cxn ang="0">
                <a:pos x="384" y="432"/>
              </a:cxn>
              <a:cxn ang="0">
                <a:pos x="288" y="480"/>
              </a:cxn>
              <a:cxn ang="0">
                <a:pos x="192" y="432"/>
              </a:cxn>
              <a:cxn ang="0">
                <a:pos x="48" y="432"/>
              </a:cxn>
            </a:cxnLst>
            <a:rect l="0" t="0" r="r" b="b"/>
            <a:pathLst>
              <a:path w="480" h="480">
                <a:moveTo>
                  <a:pt x="0" y="384"/>
                </a:moveTo>
                <a:lnTo>
                  <a:pt x="48" y="240"/>
                </a:lnTo>
                <a:lnTo>
                  <a:pt x="48" y="144"/>
                </a:lnTo>
                <a:lnTo>
                  <a:pt x="0" y="48"/>
                </a:lnTo>
                <a:lnTo>
                  <a:pt x="48" y="0"/>
                </a:lnTo>
                <a:lnTo>
                  <a:pt x="192" y="0"/>
                </a:lnTo>
                <a:lnTo>
                  <a:pt x="336" y="48"/>
                </a:lnTo>
                <a:lnTo>
                  <a:pt x="432" y="0"/>
                </a:lnTo>
                <a:lnTo>
                  <a:pt x="480" y="96"/>
                </a:lnTo>
                <a:lnTo>
                  <a:pt x="432" y="192"/>
                </a:lnTo>
                <a:lnTo>
                  <a:pt x="432" y="384"/>
                </a:lnTo>
                <a:lnTo>
                  <a:pt x="384" y="432"/>
                </a:lnTo>
                <a:lnTo>
                  <a:pt x="288" y="480"/>
                </a:lnTo>
                <a:lnTo>
                  <a:pt x="192" y="432"/>
                </a:lnTo>
                <a:lnTo>
                  <a:pt x="48" y="432"/>
                </a:lnTo>
              </a:path>
            </a:pathLst>
          </a:custGeom>
          <a:solidFill>
            <a:srgbClr val="009CAC"/>
          </a:solidFill>
          <a:ln w="12700" cap="flat" cmpd="sng">
            <a:solidFill>
              <a:schemeClr val="folHlink"/>
            </a:solidFill>
            <a:prstDash val="solid"/>
            <a:round/>
            <a:headEnd type="none" w="sm" len="sm"/>
            <a:tailEnd type="none" w="sm" len="sm"/>
          </a:ln>
          <a:effectLst/>
        </p:spPr>
        <p:txBody>
          <a:bodyPr wrap="none" anchor="ctr"/>
          <a:lstStyle/>
          <a:p>
            <a:endParaRPr lang="da-DK"/>
          </a:p>
        </p:txBody>
      </p:sp>
      <p:sp>
        <p:nvSpPr>
          <p:cNvPr id="31" name="Freeform 34"/>
          <p:cNvSpPr>
            <a:spLocks/>
          </p:cNvSpPr>
          <p:nvPr/>
        </p:nvSpPr>
        <p:spPr bwMode="auto">
          <a:xfrm>
            <a:off x="4244975" y="4095081"/>
            <a:ext cx="320675" cy="1631950"/>
          </a:xfrm>
          <a:custGeom>
            <a:avLst/>
            <a:gdLst/>
            <a:ahLst/>
            <a:cxnLst>
              <a:cxn ang="0">
                <a:pos x="56" y="0"/>
              </a:cxn>
              <a:cxn ang="0">
                <a:pos x="104" y="144"/>
              </a:cxn>
              <a:cxn ang="0">
                <a:pos x="104" y="432"/>
              </a:cxn>
              <a:cxn ang="0">
                <a:pos x="8" y="720"/>
              </a:cxn>
              <a:cxn ang="0">
                <a:pos x="56" y="864"/>
              </a:cxn>
              <a:cxn ang="0">
                <a:pos x="200" y="960"/>
              </a:cxn>
              <a:cxn ang="0">
                <a:pos x="248" y="1104"/>
              </a:cxn>
              <a:cxn ang="0">
                <a:pos x="104" y="1296"/>
              </a:cxn>
              <a:cxn ang="0">
                <a:pos x="104" y="1440"/>
              </a:cxn>
            </a:cxnLst>
            <a:rect l="0" t="0" r="r" b="b"/>
            <a:pathLst>
              <a:path w="264" h="1440">
                <a:moveTo>
                  <a:pt x="56" y="0"/>
                </a:moveTo>
                <a:cubicBezTo>
                  <a:pt x="76" y="36"/>
                  <a:pt x="96" y="72"/>
                  <a:pt x="104" y="144"/>
                </a:cubicBezTo>
                <a:cubicBezTo>
                  <a:pt x="112" y="216"/>
                  <a:pt x="120" y="336"/>
                  <a:pt x="104" y="432"/>
                </a:cubicBezTo>
                <a:cubicBezTo>
                  <a:pt x="88" y="528"/>
                  <a:pt x="16" y="648"/>
                  <a:pt x="8" y="720"/>
                </a:cubicBezTo>
                <a:cubicBezTo>
                  <a:pt x="0" y="792"/>
                  <a:pt x="24" y="824"/>
                  <a:pt x="56" y="864"/>
                </a:cubicBezTo>
                <a:cubicBezTo>
                  <a:pt x="88" y="904"/>
                  <a:pt x="168" y="920"/>
                  <a:pt x="200" y="960"/>
                </a:cubicBezTo>
                <a:cubicBezTo>
                  <a:pt x="232" y="1000"/>
                  <a:pt x="264" y="1048"/>
                  <a:pt x="248" y="1104"/>
                </a:cubicBezTo>
                <a:cubicBezTo>
                  <a:pt x="232" y="1160"/>
                  <a:pt x="128" y="1240"/>
                  <a:pt x="104" y="1296"/>
                </a:cubicBezTo>
                <a:cubicBezTo>
                  <a:pt x="80" y="1352"/>
                  <a:pt x="104" y="1416"/>
                  <a:pt x="104" y="1440"/>
                </a:cubicBezTo>
              </a:path>
            </a:pathLst>
          </a:custGeom>
          <a:noFill/>
          <a:ln w="139700" cap="flat" cmpd="sng">
            <a:solidFill>
              <a:schemeClr val="accent2"/>
            </a:solidFill>
            <a:prstDash val="solid"/>
            <a:round/>
            <a:headEnd type="none" w="sm" len="sm"/>
            <a:tailEnd type="none" w="sm" len="sm"/>
          </a:ln>
          <a:effectLst/>
        </p:spPr>
        <p:txBody>
          <a:bodyPr wrap="none" anchor="ctr"/>
          <a:lstStyle/>
          <a:p>
            <a:endParaRPr lang="da-DK"/>
          </a:p>
        </p:txBody>
      </p:sp>
      <p:sp>
        <p:nvSpPr>
          <p:cNvPr id="32" name="Freeform 35"/>
          <p:cNvSpPr>
            <a:spLocks/>
          </p:cNvSpPr>
          <p:nvPr/>
        </p:nvSpPr>
        <p:spPr bwMode="auto">
          <a:xfrm>
            <a:off x="4487863" y="4630068"/>
            <a:ext cx="642937" cy="554038"/>
          </a:xfrm>
          <a:custGeom>
            <a:avLst/>
            <a:gdLst/>
            <a:ahLst/>
            <a:cxnLst>
              <a:cxn ang="0">
                <a:pos x="0" y="488"/>
              </a:cxn>
              <a:cxn ang="0">
                <a:pos x="48" y="344"/>
              </a:cxn>
              <a:cxn ang="0">
                <a:pos x="144" y="200"/>
              </a:cxn>
              <a:cxn ang="0">
                <a:pos x="288" y="104"/>
              </a:cxn>
              <a:cxn ang="0">
                <a:pos x="336" y="8"/>
              </a:cxn>
              <a:cxn ang="0">
                <a:pos x="480" y="56"/>
              </a:cxn>
              <a:cxn ang="0">
                <a:pos x="528" y="8"/>
              </a:cxn>
            </a:cxnLst>
            <a:rect l="0" t="0" r="r" b="b"/>
            <a:pathLst>
              <a:path w="528" h="488">
                <a:moveTo>
                  <a:pt x="0" y="488"/>
                </a:moveTo>
                <a:cubicBezTo>
                  <a:pt x="12" y="440"/>
                  <a:pt x="24" y="392"/>
                  <a:pt x="48" y="344"/>
                </a:cubicBezTo>
                <a:cubicBezTo>
                  <a:pt x="72" y="296"/>
                  <a:pt x="104" y="240"/>
                  <a:pt x="144" y="200"/>
                </a:cubicBezTo>
                <a:cubicBezTo>
                  <a:pt x="184" y="160"/>
                  <a:pt x="256" y="136"/>
                  <a:pt x="288" y="104"/>
                </a:cubicBezTo>
                <a:cubicBezTo>
                  <a:pt x="320" y="72"/>
                  <a:pt x="304" y="16"/>
                  <a:pt x="336" y="8"/>
                </a:cubicBezTo>
                <a:cubicBezTo>
                  <a:pt x="368" y="0"/>
                  <a:pt x="448" y="56"/>
                  <a:pt x="480" y="56"/>
                </a:cubicBezTo>
                <a:cubicBezTo>
                  <a:pt x="512" y="56"/>
                  <a:pt x="520" y="32"/>
                  <a:pt x="528" y="8"/>
                </a:cubicBezTo>
              </a:path>
            </a:pathLst>
          </a:custGeom>
          <a:noFill/>
          <a:ln w="57150" cap="flat" cmpd="sng">
            <a:solidFill>
              <a:schemeClr val="accent2"/>
            </a:solidFill>
            <a:prstDash val="solid"/>
            <a:round/>
            <a:headEnd type="none" w="sm" len="sm"/>
            <a:tailEnd type="none" w="sm" len="sm"/>
          </a:ln>
          <a:effectLst/>
        </p:spPr>
        <p:txBody>
          <a:bodyPr wrap="none" anchor="ctr"/>
          <a:lstStyle/>
          <a:p>
            <a:endParaRPr lang="da-DK"/>
          </a:p>
        </p:txBody>
      </p:sp>
      <p:sp>
        <p:nvSpPr>
          <p:cNvPr id="33" name="Freeform 36"/>
          <p:cNvSpPr>
            <a:spLocks/>
          </p:cNvSpPr>
          <p:nvPr/>
        </p:nvSpPr>
        <p:spPr bwMode="auto">
          <a:xfrm>
            <a:off x="4429125" y="5346031"/>
            <a:ext cx="117475" cy="163512"/>
          </a:xfrm>
          <a:custGeom>
            <a:avLst/>
            <a:gdLst/>
            <a:ahLst/>
            <a:cxnLst>
              <a:cxn ang="0">
                <a:pos x="96" y="0"/>
              </a:cxn>
              <a:cxn ang="0">
                <a:pos x="0" y="144"/>
              </a:cxn>
            </a:cxnLst>
            <a:rect l="0" t="0" r="r" b="b"/>
            <a:pathLst>
              <a:path w="96" h="144">
                <a:moveTo>
                  <a:pt x="96" y="0"/>
                </a:moveTo>
                <a:cubicBezTo>
                  <a:pt x="56" y="60"/>
                  <a:pt x="16" y="120"/>
                  <a:pt x="0" y="144"/>
                </a:cubicBezTo>
              </a:path>
            </a:pathLst>
          </a:custGeom>
          <a:noFill/>
          <a:ln w="12700" cap="flat" cmpd="sng">
            <a:solidFill>
              <a:srgbClr val="FFFFFF"/>
            </a:solidFill>
            <a:prstDash val="solid"/>
            <a:round/>
            <a:headEnd type="none" w="sm" len="sm"/>
            <a:tailEnd type="triangle" w="med" len="med"/>
          </a:ln>
          <a:effectLst/>
        </p:spPr>
        <p:txBody>
          <a:bodyPr wrap="none" anchor="ctr"/>
          <a:lstStyle/>
          <a:p>
            <a:endParaRPr lang="da-DK"/>
          </a:p>
        </p:txBody>
      </p:sp>
      <p:sp>
        <p:nvSpPr>
          <p:cNvPr id="34" name="Freeform 37"/>
          <p:cNvSpPr>
            <a:spLocks/>
          </p:cNvSpPr>
          <p:nvPr/>
        </p:nvSpPr>
        <p:spPr bwMode="auto">
          <a:xfrm>
            <a:off x="4313238" y="4530056"/>
            <a:ext cx="58737" cy="217487"/>
          </a:xfrm>
          <a:custGeom>
            <a:avLst/>
            <a:gdLst/>
            <a:ahLst/>
            <a:cxnLst>
              <a:cxn ang="0">
                <a:pos x="48" y="0"/>
              </a:cxn>
              <a:cxn ang="0">
                <a:pos x="0" y="192"/>
              </a:cxn>
            </a:cxnLst>
            <a:rect l="0" t="0" r="r" b="b"/>
            <a:pathLst>
              <a:path w="48" h="192">
                <a:moveTo>
                  <a:pt x="48" y="0"/>
                </a:moveTo>
                <a:cubicBezTo>
                  <a:pt x="28" y="80"/>
                  <a:pt x="8" y="160"/>
                  <a:pt x="0" y="192"/>
                </a:cubicBezTo>
              </a:path>
            </a:pathLst>
          </a:custGeom>
          <a:noFill/>
          <a:ln w="12700" cap="flat" cmpd="sng">
            <a:solidFill>
              <a:srgbClr val="FFFFFF"/>
            </a:solidFill>
            <a:prstDash val="solid"/>
            <a:round/>
            <a:headEnd type="none" w="sm" len="sm"/>
            <a:tailEnd type="triangle" w="med" len="med"/>
          </a:ln>
          <a:effectLst/>
        </p:spPr>
        <p:txBody>
          <a:bodyPr wrap="none" anchor="ctr"/>
          <a:lstStyle/>
          <a:p>
            <a:endParaRPr lang="da-DK"/>
          </a:p>
        </p:txBody>
      </p:sp>
      <p:sp>
        <p:nvSpPr>
          <p:cNvPr id="35" name="Text Box 38"/>
          <p:cNvSpPr txBox="1">
            <a:spLocks noChangeArrowheads="1"/>
          </p:cNvSpPr>
          <p:nvPr/>
        </p:nvSpPr>
        <p:spPr bwMode="auto">
          <a:xfrm>
            <a:off x="4191000" y="5988968"/>
            <a:ext cx="609600" cy="336550"/>
          </a:xfrm>
          <a:prstGeom prst="rect">
            <a:avLst/>
          </a:prstGeom>
          <a:solidFill>
            <a:schemeClr val="accent1"/>
          </a:solid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chemeClr val="accent6"/>
                </a:solidFill>
                <a:latin typeface="Arial"/>
              </a:rPr>
              <a:t>FL2</a:t>
            </a:r>
            <a:endParaRPr lang="en-GB" sz="2400">
              <a:solidFill>
                <a:schemeClr val="accent6"/>
              </a:solidFill>
              <a:latin typeface="Arial"/>
            </a:endParaRPr>
          </a:p>
        </p:txBody>
      </p:sp>
      <p:sp>
        <p:nvSpPr>
          <p:cNvPr id="36" name="Line 39"/>
          <p:cNvSpPr>
            <a:spLocks noChangeShapeType="1"/>
          </p:cNvSpPr>
          <p:nvPr/>
        </p:nvSpPr>
        <p:spPr bwMode="auto">
          <a:xfrm flipH="1">
            <a:off x="4953000" y="4464968"/>
            <a:ext cx="76200" cy="152400"/>
          </a:xfrm>
          <a:prstGeom prst="line">
            <a:avLst/>
          </a:prstGeom>
          <a:noFill/>
          <a:ln w="12700">
            <a:solidFill>
              <a:srgbClr val="FFFFFF"/>
            </a:solidFill>
            <a:round/>
            <a:headEnd type="triangle" w="med" len="med"/>
            <a:tailEnd/>
          </a:ln>
          <a:effectLst/>
        </p:spPr>
        <p:txBody>
          <a:bodyPr wrap="none" anchor="ctr"/>
          <a:lstStyle/>
          <a:p>
            <a:endParaRPr lang="da-DK"/>
          </a:p>
        </p:txBody>
      </p:sp>
      <p:sp>
        <p:nvSpPr>
          <p:cNvPr id="37" name="Line 40"/>
          <p:cNvSpPr>
            <a:spLocks noChangeShapeType="1"/>
          </p:cNvSpPr>
          <p:nvPr/>
        </p:nvSpPr>
        <p:spPr bwMode="auto">
          <a:xfrm flipV="1">
            <a:off x="4495800" y="4922168"/>
            <a:ext cx="76200" cy="22860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38" name="Line 41"/>
          <p:cNvSpPr>
            <a:spLocks noChangeShapeType="1"/>
          </p:cNvSpPr>
          <p:nvPr/>
        </p:nvSpPr>
        <p:spPr bwMode="auto">
          <a:xfrm>
            <a:off x="4800600" y="4845968"/>
            <a:ext cx="228600" cy="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39" name="Rectangle 42"/>
          <p:cNvSpPr>
            <a:spLocks noChangeArrowheads="1"/>
          </p:cNvSpPr>
          <p:nvPr/>
        </p:nvSpPr>
        <p:spPr bwMode="auto">
          <a:xfrm>
            <a:off x="685800" y="3931568"/>
            <a:ext cx="1635125" cy="1905000"/>
          </a:xfrm>
          <a:prstGeom prst="rect">
            <a:avLst/>
          </a:prstGeom>
          <a:solidFill>
            <a:srgbClr val="B94747"/>
          </a:solidFill>
          <a:ln w="12700">
            <a:solidFill>
              <a:schemeClr val="tx1"/>
            </a:solidFill>
            <a:miter lim="800000"/>
            <a:headEnd type="none" w="sm" len="sm"/>
            <a:tailEnd type="none" w="sm" len="sm"/>
          </a:ln>
          <a:effectLst/>
        </p:spPr>
        <p:txBody>
          <a:bodyPr wrap="none" anchor="ctr"/>
          <a:lstStyle/>
          <a:p>
            <a:endParaRPr lang="da-DK"/>
          </a:p>
        </p:txBody>
      </p:sp>
      <p:sp>
        <p:nvSpPr>
          <p:cNvPr id="40" name="Freeform 43"/>
          <p:cNvSpPr>
            <a:spLocks/>
          </p:cNvSpPr>
          <p:nvPr/>
        </p:nvSpPr>
        <p:spPr bwMode="auto">
          <a:xfrm>
            <a:off x="803275" y="3985543"/>
            <a:ext cx="1460500" cy="1797050"/>
          </a:xfrm>
          <a:custGeom>
            <a:avLst/>
            <a:gdLst/>
            <a:ahLst/>
            <a:cxnLst>
              <a:cxn ang="0">
                <a:pos x="288" y="0"/>
              </a:cxn>
              <a:cxn ang="0">
                <a:pos x="432" y="144"/>
              </a:cxn>
              <a:cxn ang="0">
                <a:pos x="624" y="192"/>
              </a:cxn>
              <a:cxn ang="0">
                <a:pos x="816" y="144"/>
              </a:cxn>
              <a:cxn ang="0">
                <a:pos x="1008" y="144"/>
              </a:cxn>
              <a:cxn ang="0">
                <a:pos x="1104" y="240"/>
              </a:cxn>
              <a:cxn ang="0">
                <a:pos x="1104" y="432"/>
              </a:cxn>
              <a:cxn ang="0">
                <a:pos x="1056" y="528"/>
              </a:cxn>
              <a:cxn ang="0">
                <a:pos x="1056" y="624"/>
              </a:cxn>
              <a:cxn ang="0">
                <a:pos x="1104" y="672"/>
              </a:cxn>
              <a:cxn ang="0">
                <a:pos x="1200" y="720"/>
              </a:cxn>
              <a:cxn ang="0">
                <a:pos x="1200" y="816"/>
              </a:cxn>
              <a:cxn ang="0">
                <a:pos x="1104" y="960"/>
              </a:cxn>
              <a:cxn ang="0">
                <a:pos x="960" y="1008"/>
              </a:cxn>
              <a:cxn ang="0">
                <a:pos x="864" y="1056"/>
              </a:cxn>
              <a:cxn ang="0">
                <a:pos x="864" y="1152"/>
              </a:cxn>
              <a:cxn ang="0">
                <a:pos x="912" y="1200"/>
              </a:cxn>
              <a:cxn ang="0">
                <a:pos x="1008" y="1248"/>
              </a:cxn>
              <a:cxn ang="0">
                <a:pos x="1008" y="1344"/>
              </a:cxn>
              <a:cxn ang="0">
                <a:pos x="912" y="1392"/>
              </a:cxn>
              <a:cxn ang="0">
                <a:pos x="768" y="1440"/>
              </a:cxn>
              <a:cxn ang="0">
                <a:pos x="672" y="1440"/>
              </a:cxn>
              <a:cxn ang="0">
                <a:pos x="576" y="1488"/>
              </a:cxn>
              <a:cxn ang="0">
                <a:pos x="528" y="1536"/>
              </a:cxn>
              <a:cxn ang="0">
                <a:pos x="480" y="1584"/>
              </a:cxn>
              <a:cxn ang="0">
                <a:pos x="96" y="1584"/>
              </a:cxn>
              <a:cxn ang="0">
                <a:pos x="96" y="1392"/>
              </a:cxn>
              <a:cxn ang="0">
                <a:pos x="96" y="1248"/>
              </a:cxn>
              <a:cxn ang="0">
                <a:pos x="96" y="1152"/>
              </a:cxn>
              <a:cxn ang="0">
                <a:pos x="48" y="1056"/>
              </a:cxn>
              <a:cxn ang="0">
                <a:pos x="0" y="1008"/>
              </a:cxn>
              <a:cxn ang="0">
                <a:pos x="0" y="864"/>
              </a:cxn>
              <a:cxn ang="0">
                <a:pos x="48" y="816"/>
              </a:cxn>
              <a:cxn ang="0">
                <a:pos x="82" y="685"/>
              </a:cxn>
              <a:cxn ang="0">
                <a:pos x="96" y="528"/>
              </a:cxn>
              <a:cxn ang="0">
                <a:pos x="48" y="480"/>
              </a:cxn>
              <a:cxn ang="0">
                <a:pos x="0" y="432"/>
              </a:cxn>
              <a:cxn ang="0">
                <a:pos x="0" y="336"/>
              </a:cxn>
              <a:cxn ang="0">
                <a:pos x="48" y="240"/>
              </a:cxn>
              <a:cxn ang="0">
                <a:pos x="96" y="192"/>
              </a:cxn>
              <a:cxn ang="0">
                <a:pos x="48" y="144"/>
              </a:cxn>
              <a:cxn ang="0">
                <a:pos x="48" y="48"/>
              </a:cxn>
              <a:cxn ang="0">
                <a:pos x="96" y="0"/>
              </a:cxn>
              <a:cxn ang="0">
                <a:pos x="288" y="0"/>
              </a:cxn>
            </a:cxnLst>
            <a:rect l="0" t="0" r="r" b="b"/>
            <a:pathLst>
              <a:path w="1200" h="1584">
                <a:moveTo>
                  <a:pt x="288" y="0"/>
                </a:moveTo>
                <a:lnTo>
                  <a:pt x="432" y="144"/>
                </a:lnTo>
                <a:lnTo>
                  <a:pt x="624" y="192"/>
                </a:lnTo>
                <a:lnTo>
                  <a:pt x="816" y="144"/>
                </a:lnTo>
                <a:lnTo>
                  <a:pt x="1008" y="144"/>
                </a:lnTo>
                <a:lnTo>
                  <a:pt x="1104" y="240"/>
                </a:lnTo>
                <a:lnTo>
                  <a:pt x="1104" y="432"/>
                </a:lnTo>
                <a:lnTo>
                  <a:pt x="1056" y="528"/>
                </a:lnTo>
                <a:lnTo>
                  <a:pt x="1056" y="624"/>
                </a:lnTo>
                <a:lnTo>
                  <a:pt x="1104" y="672"/>
                </a:lnTo>
                <a:lnTo>
                  <a:pt x="1200" y="720"/>
                </a:lnTo>
                <a:lnTo>
                  <a:pt x="1200" y="816"/>
                </a:lnTo>
                <a:lnTo>
                  <a:pt x="1104" y="960"/>
                </a:lnTo>
                <a:lnTo>
                  <a:pt x="960" y="1008"/>
                </a:lnTo>
                <a:lnTo>
                  <a:pt x="864" y="1056"/>
                </a:lnTo>
                <a:lnTo>
                  <a:pt x="864" y="1152"/>
                </a:lnTo>
                <a:lnTo>
                  <a:pt x="912" y="1200"/>
                </a:lnTo>
                <a:lnTo>
                  <a:pt x="1008" y="1248"/>
                </a:lnTo>
                <a:lnTo>
                  <a:pt x="1008" y="1344"/>
                </a:lnTo>
                <a:lnTo>
                  <a:pt x="912" y="1392"/>
                </a:lnTo>
                <a:lnTo>
                  <a:pt x="768" y="1440"/>
                </a:lnTo>
                <a:lnTo>
                  <a:pt x="672" y="1440"/>
                </a:lnTo>
                <a:lnTo>
                  <a:pt x="576" y="1488"/>
                </a:lnTo>
                <a:lnTo>
                  <a:pt x="528" y="1536"/>
                </a:lnTo>
                <a:lnTo>
                  <a:pt x="480" y="1584"/>
                </a:lnTo>
                <a:lnTo>
                  <a:pt x="96" y="1584"/>
                </a:lnTo>
                <a:lnTo>
                  <a:pt x="96" y="1392"/>
                </a:lnTo>
                <a:lnTo>
                  <a:pt x="96" y="1248"/>
                </a:lnTo>
                <a:lnTo>
                  <a:pt x="96" y="1152"/>
                </a:lnTo>
                <a:lnTo>
                  <a:pt x="48" y="1056"/>
                </a:lnTo>
                <a:lnTo>
                  <a:pt x="0" y="1008"/>
                </a:lnTo>
                <a:lnTo>
                  <a:pt x="0" y="864"/>
                </a:lnTo>
                <a:lnTo>
                  <a:pt x="48" y="816"/>
                </a:lnTo>
                <a:cubicBezTo>
                  <a:pt x="58" y="783"/>
                  <a:pt x="82" y="726"/>
                  <a:pt x="82" y="685"/>
                </a:cubicBezTo>
                <a:lnTo>
                  <a:pt x="96" y="528"/>
                </a:lnTo>
                <a:lnTo>
                  <a:pt x="48" y="480"/>
                </a:lnTo>
                <a:lnTo>
                  <a:pt x="0" y="432"/>
                </a:lnTo>
                <a:lnTo>
                  <a:pt x="0" y="336"/>
                </a:lnTo>
                <a:lnTo>
                  <a:pt x="48" y="240"/>
                </a:lnTo>
                <a:lnTo>
                  <a:pt x="96" y="192"/>
                </a:lnTo>
                <a:lnTo>
                  <a:pt x="48" y="144"/>
                </a:lnTo>
                <a:lnTo>
                  <a:pt x="48" y="48"/>
                </a:lnTo>
                <a:lnTo>
                  <a:pt x="96" y="0"/>
                </a:lnTo>
                <a:lnTo>
                  <a:pt x="288" y="0"/>
                </a:lnTo>
                <a:close/>
              </a:path>
            </a:pathLst>
          </a:custGeom>
          <a:solidFill>
            <a:schemeClr val="bg2"/>
          </a:solidFill>
          <a:ln w="12700" cap="flat" cmpd="sng">
            <a:solidFill>
              <a:schemeClr val="accent2"/>
            </a:solidFill>
            <a:prstDash val="solid"/>
            <a:round/>
            <a:headEnd type="none" w="sm" len="sm"/>
            <a:tailEnd type="none" w="sm" len="sm"/>
          </a:ln>
          <a:effectLst/>
        </p:spPr>
        <p:txBody>
          <a:bodyPr wrap="none" anchor="ctr"/>
          <a:lstStyle/>
          <a:p>
            <a:endParaRPr lang="da-DK"/>
          </a:p>
        </p:txBody>
      </p:sp>
      <p:sp>
        <p:nvSpPr>
          <p:cNvPr id="41" name="Freeform 44"/>
          <p:cNvSpPr>
            <a:spLocks/>
          </p:cNvSpPr>
          <p:nvPr/>
        </p:nvSpPr>
        <p:spPr bwMode="auto">
          <a:xfrm>
            <a:off x="1295400" y="4312568"/>
            <a:ext cx="685800" cy="609600"/>
          </a:xfrm>
          <a:custGeom>
            <a:avLst/>
            <a:gdLst/>
            <a:ahLst/>
            <a:cxnLst>
              <a:cxn ang="0">
                <a:pos x="0" y="384"/>
              </a:cxn>
              <a:cxn ang="0">
                <a:pos x="48" y="288"/>
              </a:cxn>
              <a:cxn ang="0">
                <a:pos x="48" y="192"/>
              </a:cxn>
              <a:cxn ang="0">
                <a:pos x="48" y="96"/>
              </a:cxn>
              <a:cxn ang="0">
                <a:pos x="96" y="48"/>
              </a:cxn>
              <a:cxn ang="0">
                <a:pos x="240" y="48"/>
              </a:cxn>
              <a:cxn ang="0">
                <a:pos x="288" y="0"/>
              </a:cxn>
              <a:cxn ang="0">
                <a:pos x="384" y="48"/>
              </a:cxn>
              <a:cxn ang="0">
                <a:pos x="432" y="144"/>
              </a:cxn>
              <a:cxn ang="0">
                <a:pos x="384" y="192"/>
              </a:cxn>
              <a:cxn ang="0">
                <a:pos x="432" y="240"/>
              </a:cxn>
              <a:cxn ang="0">
                <a:pos x="384" y="336"/>
              </a:cxn>
              <a:cxn ang="0">
                <a:pos x="336" y="384"/>
              </a:cxn>
              <a:cxn ang="0">
                <a:pos x="240" y="384"/>
              </a:cxn>
              <a:cxn ang="0">
                <a:pos x="144" y="384"/>
              </a:cxn>
            </a:cxnLst>
            <a:rect l="0" t="0" r="r" b="b"/>
            <a:pathLst>
              <a:path w="432" h="384">
                <a:moveTo>
                  <a:pt x="0" y="384"/>
                </a:moveTo>
                <a:lnTo>
                  <a:pt x="48" y="288"/>
                </a:lnTo>
                <a:lnTo>
                  <a:pt x="48" y="192"/>
                </a:lnTo>
                <a:lnTo>
                  <a:pt x="48" y="96"/>
                </a:lnTo>
                <a:lnTo>
                  <a:pt x="96" y="48"/>
                </a:lnTo>
                <a:lnTo>
                  <a:pt x="240" y="48"/>
                </a:lnTo>
                <a:lnTo>
                  <a:pt x="288" y="0"/>
                </a:lnTo>
                <a:lnTo>
                  <a:pt x="384" y="48"/>
                </a:lnTo>
                <a:lnTo>
                  <a:pt x="432" y="144"/>
                </a:lnTo>
                <a:lnTo>
                  <a:pt x="384" y="192"/>
                </a:lnTo>
                <a:lnTo>
                  <a:pt x="432" y="240"/>
                </a:lnTo>
                <a:lnTo>
                  <a:pt x="384" y="336"/>
                </a:lnTo>
                <a:lnTo>
                  <a:pt x="336" y="384"/>
                </a:lnTo>
                <a:lnTo>
                  <a:pt x="240" y="384"/>
                </a:lnTo>
                <a:lnTo>
                  <a:pt x="144" y="384"/>
                </a:lnTo>
              </a:path>
            </a:pathLst>
          </a:custGeom>
          <a:solidFill>
            <a:srgbClr val="009CAC"/>
          </a:solidFill>
          <a:ln w="12700" cap="flat" cmpd="sng">
            <a:solidFill>
              <a:schemeClr val="folHlink"/>
            </a:solidFill>
            <a:prstDash val="solid"/>
            <a:round/>
            <a:headEnd type="none" w="sm" len="sm"/>
            <a:tailEnd type="none" w="sm" len="sm"/>
          </a:ln>
          <a:effectLst/>
        </p:spPr>
        <p:txBody>
          <a:bodyPr wrap="none" anchor="ctr"/>
          <a:lstStyle/>
          <a:p>
            <a:endParaRPr lang="da-DK"/>
          </a:p>
        </p:txBody>
      </p:sp>
      <p:sp>
        <p:nvSpPr>
          <p:cNvPr id="42" name="Freeform 45"/>
          <p:cNvSpPr>
            <a:spLocks/>
          </p:cNvSpPr>
          <p:nvPr/>
        </p:nvSpPr>
        <p:spPr bwMode="auto">
          <a:xfrm>
            <a:off x="968375" y="4095081"/>
            <a:ext cx="320675" cy="1631950"/>
          </a:xfrm>
          <a:custGeom>
            <a:avLst/>
            <a:gdLst/>
            <a:ahLst/>
            <a:cxnLst>
              <a:cxn ang="0">
                <a:pos x="56" y="0"/>
              </a:cxn>
              <a:cxn ang="0">
                <a:pos x="104" y="144"/>
              </a:cxn>
              <a:cxn ang="0">
                <a:pos x="104" y="432"/>
              </a:cxn>
              <a:cxn ang="0">
                <a:pos x="8" y="720"/>
              </a:cxn>
              <a:cxn ang="0">
                <a:pos x="56" y="864"/>
              </a:cxn>
              <a:cxn ang="0">
                <a:pos x="200" y="960"/>
              </a:cxn>
              <a:cxn ang="0">
                <a:pos x="248" y="1104"/>
              </a:cxn>
              <a:cxn ang="0">
                <a:pos x="104" y="1296"/>
              </a:cxn>
              <a:cxn ang="0">
                <a:pos x="104" y="1440"/>
              </a:cxn>
            </a:cxnLst>
            <a:rect l="0" t="0" r="r" b="b"/>
            <a:pathLst>
              <a:path w="264" h="1440">
                <a:moveTo>
                  <a:pt x="56" y="0"/>
                </a:moveTo>
                <a:cubicBezTo>
                  <a:pt x="76" y="36"/>
                  <a:pt x="96" y="72"/>
                  <a:pt x="104" y="144"/>
                </a:cubicBezTo>
                <a:cubicBezTo>
                  <a:pt x="112" y="216"/>
                  <a:pt x="120" y="336"/>
                  <a:pt x="104" y="432"/>
                </a:cubicBezTo>
                <a:cubicBezTo>
                  <a:pt x="88" y="528"/>
                  <a:pt x="16" y="648"/>
                  <a:pt x="8" y="720"/>
                </a:cubicBezTo>
                <a:cubicBezTo>
                  <a:pt x="0" y="792"/>
                  <a:pt x="24" y="824"/>
                  <a:pt x="56" y="864"/>
                </a:cubicBezTo>
                <a:cubicBezTo>
                  <a:pt x="88" y="904"/>
                  <a:pt x="168" y="920"/>
                  <a:pt x="200" y="960"/>
                </a:cubicBezTo>
                <a:cubicBezTo>
                  <a:pt x="232" y="1000"/>
                  <a:pt x="264" y="1048"/>
                  <a:pt x="248" y="1104"/>
                </a:cubicBezTo>
                <a:cubicBezTo>
                  <a:pt x="232" y="1160"/>
                  <a:pt x="128" y="1240"/>
                  <a:pt x="104" y="1296"/>
                </a:cubicBezTo>
                <a:cubicBezTo>
                  <a:pt x="80" y="1352"/>
                  <a:pt x="104" y="1416"/>
                  <a:pt x="104" y="1440"/>
                </a:cubicBezTo>
              </a:path>
            </a:pathLst>
          </a:custGeom>
          <a:noFill/>
          <a:ln w="139700" cap="flat" cmpd="sng">
            <a:solidFill>
              <a:schemeClr val="accent2"/>
            </a:solidFill>
            <a:prstDash val="solid"/>
            <a:round/>
            <a:headEnd type="none" w="sm" len="sm"/>
            <a:tailEnd type="none" w="sm" len="sm"/>
          </a:ln>
          <a:effectLst/>
        </p:spPr>
        <p:txBody>
          <a:bodyPr wrap="none" anchor="ctr"/>
          <a:lstStyle/>
          <a:p>
            <a:endParaRPr lang="da-DK"/>
          </a:p>
        </p:txBody>
      </p:sp>
      <p:sp>
        <p:nvSpPr>
          <p:cNvPr id="43" name="Freeform 46"/>
          <p:cNvSpPr>
            <a:spLocks/>
          </p:cNvSpPr>
          <p:nvPr/>
        </p:nvSpPr>
        <p:spPr bwMode="auto">
          <a:xfrm>
            <a:off x="1211263" y="4630068"/>
            <a:ext cx="642937" cy="554038"/>
          </a:xfrm>
          <a:custGeom>
            <a:avLst/>
            <a:gdLst/>
            <a:ahLst/>
            <a:cxnLst>
              <a:cxn ang="0">
                <a:pos x="0" y="488"/>
              </a:cxn>
              <a:cxn ang="0">
                <a:pos x="48" y="344"/>
              </a:cxn>
              <a:cxn ang="0">
                <a:pos x="144" y="200"/>
              </a:cxn>
              <a:cxn ang="0">
                <a:pos x="288" y="104"/>
              </a:cxn>
              <a:cxn ang="0">
                <a:pos x="336" y="8"/>
              </a:cxn>
              <a:cxn ang="0">
                <a:pos x="480" y="56"/>
              </a:cxn>
              <a:cxn ang="0">
                <a:pos x="528" y="8"/>
              </a:cxn>
            </a:cxnLst>
            <a:rect l="0" t="0" r="r" b="b"/>
            <a:pathLst>
              <a:path w="528" h="488">
                <a:moveTo>
                  <a:pt x="0" y="488"/>
                </a:moveTo>
                <a:cubicBezTo>
                  <a:pt x="12" y="440"/>
                  <a:pt x="24" y="392"/>
                  <a:pt x="48" y="344"/>
                </a:cubicBezTo>
                <a:cubicBezTo>
                  <a:pt x="72" y="296"/>
                  <a:pt x="104" y="240"/>
                  <a:pt x="144" y="200"/>
                </a:cubicBezTo>
                <a:cubicBezTo>
                  <a:pt x="184" y="160"/>
                  <a:pt x="256" y="136"/>
                  <a:pt x="288" y="104"/>
                </a:cubicBezTo>
                <a:cubicBezTo>
                  <a:pt x="320" y="72"/>
                  <a:pt x="304" y="16"/>
                  <a:pt x="336" y="8"/>
                </a:cubicBezTo>
                <a:cubicBezTo>
                  <a:pt x="368" y="0"/>
                  <a:pt x="448" y="56"/>
                  <a:pt x="480" y="56"/>
                </a:cubicBezTo>
                <a:cubicBezTo>
                  <a:pt x="512" y="56"/>
                  <a:pt x="520" y="32"/>
                  <a:pt x="528" y="8"/>
                </a:cubicBezTo>
              </a:path>
            </a:pathLst>
          </a:custGeom>
          <a:noFill/>
          <a:ln w="57150" cap="flat" cmpd="sng">
            <a:solidFill>
              <a:schemeClr val="accent2"/>
            </a:solidFill>
            <a:prstDash val="solid"/>
            <a:round/>
            <a:headEnd type="none" w="sm" len="sm"/>
            <a:tailEnd type="none" w="sm" len="sm"/>
          </a:ln>
          <a:effectLst/>
        </p:spPr>
        <p:txBody>
          <a:bodyPr wrap="none" anchor="ctr"/>
          <a:lstStyle/>
          <a:p>
            <a:endParaRPr lang="da-DK"/>
          </a:p>
        </p:txBody>
      </p:sp>
      <p:sp>
        <p:nvSpPr>
          <p:cNvPr id="44" name="Freeform 47"/>
          <p:cNvSpPr>
            <a:spLocks/>
          </p:cNvSpPr>
          <p:nvPr/>
        </p:nvSpPr>
        <p:spPr bwMode="auto">
          <a:xfrm>
            <a:off x="1152525" y="5346031"/>
            <a:ext cx="117475" cy="163512"/>
          </a:xfrm>
          <a:custGeom>
            <a:avLst/>
            <a:gdLst/>
            <a:ahLst/>
            <a:cxnLst>
              <a:cxn ang="0">
                <a:pos x="96" y="0"/>
              </a:cxn>
              <a:cxn ang="0">
                <a:pos x="0" y="144"/>
              </a:cxn>
            </a:cxnLst>
            <a:rect l="0" t="0" r="r" b="b"/>
            <a:pathLst>
              <a:path w="96" h="144">
                <a:moveTo>
                  <a:pt x="96" y="0"/>
                </a:moveTo>
                <a:cubicBezTo>
                  <a:pt x="56" y="60"/>
                  <a:pt x="16" y="120"/>
                  <a:pt x="0" y="144"/>
                </a:cubicBezTo>
              </a:path>
            </a:pathLst>
          </a:custGeom>
          <a:noFill/>
          <a:ln w="12700" cap="flat" cmpd="sng">
            <a:solidFill>
              <a:srgbClr val="FFFFFF"/>
            </a:solidFill>
            <a:prstDash val="solid"/>
            <a:round/>
            <a:headEnd type="none" w="sm" len="sm"/>
            <a:tailEnd type="triangle" w="med" len="med"/>
          </a:ln>
          <a:effectLst/>
        </p:spPr>
        <p:txBody>
          <a:bodyPr wrap="none" anchor="ctr"/>
          <a:lstStyle/>
          <a:p>
            <a:endParaRPr lang="da-DK"/>
          </a:p>
        </p:txBody>
      </p:sp>
      <p:sp>
        <p:nvSpPr>
          <p:cNvPr id="45" name="Freeform 48"/>
          <p:cNvSpPr>
            <a:spLocks/>
          </p:cNvSpPr>
          <p:nvPr/>
        </p:nvSpPr>
        <p:spPr bwMode="auto">
          <a:xfrm>
            <a:off x="1036638" y="4530056"/>
            <a:ext cx="58737" cy="217487"/>
          </a:xfrm>
          <a:custGeom>
            <a:avLst/>
            <a:gdLst/>
            <a:ahLst/>
            <a:cxnLst>
              <a:cxn ang="0">
                <a:pos x="48" y="0"/>
              </a:cxn>
              <a:cxn ang="0">
                <a:pos x="0" y="192"/>
              </a:cxn>
            </a:cxnLst>
            <a:rect l="0" t="0" r="r" b="b"/>
            <a:pathLst>
              <a:path w="48" h="192">
                <a:moveTo>
                  <a:pt x="48" y="0"/>
                </a:moveTo>
                <a:cubicBezTo>
                  <a:pt x="28" y="80"/>
                  <a:pt x="8" y="160"/>
                  <a:pt x="0" y="192"/>
                </a:cubicBezTo>
              </a:path>
            </a:pathLst>
          </a:custGeom>
          <a:noFill/>
          <a:ln w="12700" cap="flat" cmpd="sng">
            <a:solidFill>
              <a:srgbClr val="FFFFFF"/>
            </a:solidFill>
            <a:prstDash val="solid"/>
            <a:round/>
            <a:headEnd type="none" w="sm" len="sm"/>
            <a:tailEnd type="triangle" w="med" len="med"/>
          </a:ln>
          <a:effectLst/>
        </p:spPr>
        <p:txBody>
          <a:bodyPr wrap="none" anchor="ctr"/>
          <a:lstStyle/>
          <a:p>
            <a:endParaRPr lang="da-DK"/>
          </a:p>
        </p:txBody>
      </p:sp>
      <p:sp>
        <p:nvSpPr>
          <p:cNvPr id="46" name="Text Box 49"/>
          <p:cNvSpPr txBox="1">
            <a:spLocks noChangeArrowheads="1"/>
          </p:cNvSpPr>
          <p:nvPr/>
        </p:nvSpPr>
        <p:spPr bwMode="auto">
          <a:xfrm>
            <a:off x="914400" y="5988968"/>
            <a:ext cx="609600" cy="336550"/>
          </a:xfrm>
          <a:prstGeom prst="rect">
            <a:avLst/>
          </a:prstGeom>
          <a:solidFill>
            <a:schemeClr val="accent1"/>
          </a:solidFill>
          <a:ln w="12700">
            <a:noFill/>
            <a:miter lim="800000"/>
            <a:headEnd type="none" w="sm" len="sm"/>
            <a:tailEnd type="none" w="sm" len="sm"/>
          </a:ln>
          <a:effectLst/>
        </p:spPr>
        <p:txBody>
          <a:bodyPr>
            <a:spAutoFit/>
          </a:bodyPr>
          <a:lstStyle/>
          <a:p>
            <a:pPr defTabSz="762000" eaLnBrk="0" hangingPunct="0">
              <a:spcBef>
                <a:spcPct val="50000"/>
              </a:spcBef>
            </a:pPr>
            <a:r>
              <a:rPr lang="en-GB" sz="1600" b="1" dirty="0" smtClean="0">
                <a:solidFill>
                  <a:schemeClr val="accent6"/>
                </a:solidFill>
                <a:latin typeface="Arial"/>
              </a:rPr>
              <a:t>FL1</a:t>
            </a:r>
            <a:endParaRPr lang="en-GB" sz="2400" dirty="0">
              <a:solidFill>
                <a:schemeClr val="accent6"/>
              </a:solidFill>
              <a:latin typeface="Arial"/>
            </a:endParaRPr>
          </a:p>
        </p:txBody>
      </p:sp>
      <p:sp>
        <p:nvSpPr>
          <p:cNvPr id="47" name="Line 50"/>
          <p:cNvSpPr>
            <a:spLocks noChangeShapeType="1"/>
          </p:cNvSpPr>
          <p:nvPr/>
        </p:nvSpPr>
        <p:spPr bwMode="auto">
          <a:xfrm flipH="1">
            <a:off x="1219200" y="4998368"/>
            <a:ext cx="76200" cy="15240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48" name="Line 51"/>
          <p:cNvSpPr>
            <a:spLocks noChangeShapeType="1"/>
          </p:cNvSpPr>
          <p:nvPr/>
        </p:nvSpPr>
        <p:spPr bwMode="auto">
          <a:xfrm flipV="1">
            <a:off x="1752600" y="4922168"/>
            <a:ext cx="0" cy="22860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49" name="Line 52"/>
          <p:cNvSpPr>
            <a:spLocks noChangeShapeType="1"/>
          </p:cNvSpPr>
          <p:nvPr/>
        </p:nvSpPr>
        <p:spPr bwMode="auto">
          <a:xfrm flipH="1" flipV="1">
            <a:off x="1981200" y="4845968"/>
            <a:ext cx="152400" cy="7620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50" name="Line 53"/>
          <p:cNvSpPr>
            <a:spLocks noChangeShapeType="1"/>
          </p:cNvSpPr>
          <p:nvPr/>
        </p:nvSpPr>
        <p:spPr bwMode="auto">
          <a:xfrm flipH="1">
            <a:off x="1905000" y="4236368"/>
            <a:ext cx="152400" cy="7620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51" name="Line 54"/>
          <p:cNvSpPr>
            <a:spLocks noChangeShapeType="1"/>
          </p:cNvSpPr>
          <p:nvPr/>
        </p:nvSpPr>
        <p:spPr bwMode="auto">
          <a:xfrm>
            <a:off x="1295400" y="4160168"/>
            <a:ext cx="76200" cy="228600"/>
          </a:xfrm>
          <a:prstGeom prst="line">
            <a:avLst/>
          </a:prstGeom>
          <a:noFill/>
          <a:ln w="12700">
            <a:solidFill>
              <a:srgbClr val="FFFFFF"/>
            </a:solidFill>
            <a:round/>
            <a:headEnd type="none" w="sm" len="sm"/>
            <a:tailEnd type="triangle" w="med" len="med"/>
          </a:ln>
          <a:effectLst/>
        </p:spPr>
        <p:txBody>
          <a:bodyPr wrap="none" anchor="ctr"/>
          <a:lstStyle/>
          <a:p>
            <a:endParaRPr lang="da-DK"/>
          </a:p>
        </p:txBody>
      </p:sp>
      <p:sp>
        <p:nvSpPr>
          <p:cNvPr id="52" name="Freeform 55"/>
          <p:cNvSpPr>
            <a:spLocks/>
          </p:cNvSpPr>
          <p:nvPr/>
        </p:nvSpPr>
        <p:spPr bwMode="auto">
          <a:xfrm>
            <a:off x="7620000" y="4388768"/>
            <a:ext cx="152400" cy="228600"/>
          </a:xfrm>
          <a:custGeom>
            <a:avLst/>
            <a:gdLst/>
            <a:ahLst/>
            <a:cxnLst>
              <a:cxn ang="0">
                <a:pos x="48" y="144"/>
              </a:cxn>
              <a:cxn ang="0">
                <a:pos x="0" y="96"/>
              </a:cxn>
              <a:cxn ang="0">
                <a:pos x="48" y="0"/>
              </a:cxn>
              <a:cxn ang="0">
                <a:pos x="96" y="48"/>
              </a:cxn>
              <a:cxn ang="0">
                <a:pos x="48" y="144"/>
              </a:cxn>
            </a:cxnLst>
            <a:rect l="0" t="0" r="r" b="b"/>
            <a:pathLst>
              <a:path w="96" h="144">
                <a:moveTo>
                  <a:pt x="48" y="144"/>
                </a:moveTo>
                <a:lnTo>
                  <a:pt x="0" y="96"/>
                </a:lnTo>
                <a:lnTo>
                  <a:pt x="48" y="0"/>
                </a:lnTo>
                <a:lnTo>
                  <a:pt x="96" y="48"/>
                </a:lnTo>
                <a:lnTo>
                  <a:pt x="48" y="144"/>
                </a:lnTo>
                <a:close/>
              </a:path>
            </a:pathLst>
          </a:custGeom>
          <a:solidFill>
            <a:schemeClr val="bg2"/>
          </a:solidFill>
          <a:ln w="12700" cap="flat" cmpd="sng">
            <a:solidFill>
              <a:schemeClr val="folHlink"/>
            </a:solidFill>
            <a:prstDash val="solid"/>
            <a:round/>
            <a:headEnd type="none" w="sm" len="sm"/>
            <a:tailEnd type="none" w="sm" len="sm"/>
          </a:ln>
          <a:effectLst/>
        </p:spPr>
        <p:txBody>
          <a:bodyPr wrap="none" anchor="ctr"/>
          <a:lstStyle/>
          <a:p>
            <a:endParaRPr lang="da-DK"/>
          </a:p>
        </p:txBody>
      </p:sp>
      <p:sp>
        <p:nvSpPr>
          <p:cNvPr id="53" name="Freeform 56"/>
          <p:cNvSpPr>
            <a:spLocks/>
          </p:cNvSpPr>
          <p:nvPr/>
        </p:nvSpPr>
        <p:spPr bwMode="auto">
          <a:xfrm>
            <a:off x="7772400" y="5074568"/>
            <a:ext cx="152400" cy="381000"/>
          </a:xfrm>
          <a:custGeom>
            <a:avLst/>
            <a:gdLst/>
            <a:ahLst/>
            <a:cxnLst>
              <a:cxn ang="0">
                <a:pos x="48" y="0"/>
              </a:cxn>
              <a:cxn ang="0">
                <a:pos x="0" y="48"/>
              </a:cxn>
              <a:cxn ang="0">
                <a:pos x="48" y="96"/>
              </a:cxn>
              <a:cxn ang="0">
                <a:pos x="0" y="192"/>
              </a:cxn>
              <a:cxn ang="0">
                <a:pos x="48" y="240"/>
              </a:cxn>
              <a:cxn ang="0">
                <a:pos x="96" y="192"/>
              </a:cxn>
              <a:cxn ang="0">
                <a:pos x="96" y="96"/>
              </a:cxn>
              <a:cxn ang="0">
                <a:pos x="48" y="0"/>
              </a:cxn>
            </a:cxnLst>
            <a:rect l="0" t="0" r="r" b="b"/>
            <a:pathLst>
              <a:path w="96" h="240">
                <a:moveTo>
                  <a:pt x="48" y="0"/>
                </a:moveTo>
                <a:lnTo>
                  <a:pt x="0" y="48"/>
                </a:lnTo>
                <a:lnTo>
                  <a:pt x="48" y="96"/>
                </a:lnTo>
                <a:lnTo>
                  <a:pt x="0" y="192"/>
                </a:lnTo>
                <a:lnTo>
                  <a:pt x="48" y="240"/>
                </a:lnTo>
                <a:lnTo>
                  <a:pt x="96" y="192"/>
                </a:lnTo>
                <a:lnTo>
                  <a:pt x="96" y="96"/>
                </a:lnTo>
                <a:lnTo>
                  <a:pt x="48" y="0"/>
                </a:lnTo>
                <a:close/>
              </a:path>
            </a:pathLst>
          </a:custGeom>
          <a:solidFill>
            <a:schemeClr val="bg2"/>
          </a:solidFill>
          <a:ln w="12700" cap="flat" cmpd="sng">
            <a:solidFill>
              <a:schemeClr val="folHlink"/>
            </a:solidFill>
            <a:prstDash val="solid"/>
            <a:round/>
            <a:headEnd type="none" w="sm" len="sm"/>
            <a:tailEnd type="none" w="sm" len="sm"/>
          </a:ln>
          <a:effectLst/>
        </p:spPr>
        <p:txBody>
          <a:bodyPr wrap="none" anchor="ctr"/>
          <a:lstStyle/>
          <a:p>
            <a:endParaRPr lang="da-DK"/>
          </a:p>
        </p:txBody>
      </p:sp>
      <p:sp>
        <p:nvSpPr>
          <p:cNvPr id="54" name="Freeform 57"/>
          <p:cNvSpPr>
            <a:spLocks/>
          </p:cNvSpPr>
          <p:nvPr/>
        </p:nvSpPr>
        <p:spPr bwMode="auto">
          <a:xfrm>
            <a:off x="7543800" y="4769768"/>
            <a:ext cx="152400" cy="228600"/>
          </a:xfrm>
          <a:custGeom>
            <a:avLst/>
            <a:gdLst/>
            <a:ahLst/>
            <a:cxnLst>
              <a:cxn ang="0">
                <a:pos x="48" y="144"/>
              </a:cxn>
              <a:cxn ang="0">
                <a:pos x="0" y="96"/>
              </a:cxn>
              <a:cxn ang="0">
                <a:pos x="48" y="0"/>
              </a:cxn>
              <a:cxn ang="0">
                <a:pos x="96" y="48"/>
              </a:cxn>
              <a:cxn ang="0">
                <a:pos x="48" y="144"/>
              </a:cxn>
            </a:cxnLst>
            <a:rect l="0" t="0" r="r" b="b"/>
            <a:pathLst>
              <a:path w="96" h="144">
                <a:moveTo>
                  <a:pt x="48" y="144"/>
                </a:moveTo>
                <a:lnTo>
                  <a:pt x="0" y="96"/>
                </a:lnTo>
                <a:lnTo>
                  <a:pt x="48" y="0"/>
                </a:lnTo>
                <a:lnTo>
                  <a:pt x="96" y="48"/>
                </a:lnTo>
                <a:lnTo>
                  <a:pt x="48" y="144"/>
                </a:lnTo>
                <a:close/>
              </a:path>
            </a:pathLst>
          </a:custGeom>
          <a:solidFill>
            <a:schemeClr val="bg2"/>
          </a:solidFill>
          <a:ln w="12700" cap="flat" cmpd="sng">
            <a:solidFill>
              <a:schemeClr val="folHlink"/>
            </a:solidFill>
            <a:prstDash val="solid"/>
            <a:round/>
            <a:headEnd type="none" w="sm" len="sm"/>
            <a:tailEnd type="none" w="sm" len="sm"/>
          </a:ln>
          <a:effectLst/>
        </p:spPr>
        <p:txBody>
          <a:bodyPr wrap="none" anchor="ctr"/>
          <a:lstStyle/>
          <a:p>
            <a:endParaRPr lang="da-DK"/>
          </a:p>
        </p:txBody>
      </p:sp>
      <p:sp>
        <p:nvSpPr>
          <p:cNvPr id="55" name="Footer Placeholder 5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smtClean="0">
                <a:solidFill>
                  <a:srgbClr val="FFFFFF"/>
                </a:solidFill>
              </a:rPr>
              <a:t>Floodplain </a:t>
            </a:r>
            <a:r>
              <a:rPr lang="en-US" dirty="0">
                <a:solidFill>
                  <a:srgbClr val="FFFFFF"/>
                </a:solidFill>
              </a:rPr>
              <a:t>Inundation</a:t>
            </a:r>
          </a:p>
          <a:p>
            <a:pPr marL="0" indent="0">
              <a:buNone/>
            </a:pPr>
            <a:endParaRPr lang="en-GB" dirty="0"/>
          </a:p>
        </p:txBody>
      </p:sp>
      <p:sp>
        <p:nvSpPr>
          <p:cNvPr id="4" name="Rectangle 55"/>
          <p:cNvSpPr>
            <a:spLocks noChangeArrowheads="1"/>
          </p:cNvSpPr>
          <p:nvPr/>
        </p:nvSpPr>
        <p:spPr bwMode="auto">
          <a:xfrm>
            <a:off x="785786" y="2780928"/>
            <a:ext cx="7620000" cy="3276600"/>
          </a:xfrm>
          <a:prstGeom prst="rect">
            <a:avLst/>
          </a:prstGeom>
          <a:solidFill>
            <a:srgbClr val="969696"/>
          </a:solidFill>
          <a:ln w="12700">
            <a:solidFill>
              <a:schemeClr val="tx1"/>
            </a:solidFill>
            <a:miter lim="800000"/>
            <a:headEnd type="none" w="sm" len="sm"/>
            <a:tailEnd type="none" w="sm" len="sm"/>
          </a:ln>
          <a:effectLst/>
        </p:spPr>
        <p:txBody>
          <a:bodyPr wrap="none" anchor="ctr"/>
          <a:lstStyle/>
          <a:p>
            <a:endParaRPr lang="da-DK"/>
          </a:p>
        </p:txBody>
      </p:sp>
      <p:sp>
        <p:nvSpPr>
          <p:cNvPr id="5" name="Freeform 56"/>
          <p:cNvSpPr>
            <a:spLocks/>
          </p:cNvSpPr>
          <p:nvPr/>
        </p:nvSpPr>
        <p:spPr bwMode="auto">
          <a:xfrm>
            <a:off x="2357422" y="4790920"/>
            <a:ext cx="5562600" cy="304800"/>
          </a:xfrm>
          <a:custGeom>
            <a:avLst/>
            <a:gdLst/>
            <a:ahLst/>
            <a:cxnLst>
              <a:cxn ang="0">
                <a:pos x="0" y="0"/>
              </a:cxn>
              <a:cxn ang="0">
                <a:pos x="3504" y="0"/>
              </a:cxn>
              <a:cxn ang="0">
                <a:pos x="3408" y="192"/>
              </a:cxn>
              <a:cxn ang="0">
                <a:pos x="336" y="144"/>
              </a:cxn>
              <a:cxn ang="0">
                <a:pos x="240" y="96"/>
              </a:cxn>
              <a:cxn ang="0">
                <a:pos x="192" y="48"/>
              </a:cxn>
              <a:cxn ang="0">
                <a:pos x="48" y="48"/>
              </a:cxn>
            </a:cxnLst>
            <a:rect l="0" t="0" r="r" b="b"/>
            <a:pathLst>
              <a:path w="3504" h="192">
                <a:moveTo>
                  <a:pt x="0" y="0"/>
                </a:moveTo>
                <a:lnTo>
                  <a:pt x="3504" y="0"/>
                </a:lnTo>
                <a:lnTo>
                  <a:pt x="3408" y="192"/>
                </a:lnTo>
                <a:lnTo>
                  <a:pt x="336" y="144"/>
                </a:lnTo>
                <a:lnTo>
                  <a:pt x="240" y="96"/>
                </a:lnTo>
                <a:lnTo>
                  <a:pt x="192" y="48"/>
                </a:lnTo>
                <a:lnTo>
                  <a:pt x="48" y="48"/>
                </a:lnTo>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6" name="Freeform 57"/>
          <p:cNvSpPr>
            <a:spLocks/>
          </p:cNvSpPr>
          <p:nvPr/>
        </p:nvSpPr>
        <p:spPr bwMode="auto">
          <a:xfrm>
            <a:off x="1390650" y="4804994"/>
            <a:ext cx="1371600" cy="762000"/>
          </a:xfrm>
          <a:custGeom>
            <a:avLst/>
            <a:gdLst/>
            <a:ahLst/>
            <a:cxnLst>
              <a:cxn ang="0">
                <a:pos x="48" y="144"/>
              </a:cxn>
              <a:cxn ang="0">
                <a:pos x="144" y="432"/>
              </a:cxn>
              <a:cxn ang="0">
                <a:pos x="480" y="480"/>
              </a:cxn>
              <a:cxn ang="0">
                <a:pos x="480" y="288"/>
              </a:cxn>
              <a:cxn ang="0">
                <a:pos x="528" y="144"/>
              </a:cxn>
              <a:cxn ang="0">
                <a:pos x="576" y="48"/>
              </a:cxn>
              <a:cxn ang="0">
                <a:pos x="672" y="48"/>
              </a:cxn>
              <a:cxn ang="0">
                <a:pos x="864" y="0"/>
              </a:cxn>
              <a:cxn ang="0">
                <a:pos x="528" y="0"/>
              </a:cxn>
              <a:cxn ang="0">
                <a:pos x="480" y="48"/>
              </a:cxn>
              <a:cxn ang="0">
                <a:pos x="432" y="96"/>
              </a:cxn>
              <a:cxn ang="0">
                <a:pos x="0" y="96"/>
              </a:cxn>
            </a:cxnLst>
            <a:rect l="0" t="0" r="r" b="b"/>
            <a:pathLst>
              <a:path w="864" h="480">
                <a:moveTo>
                  <a:pt x="48" y="144"/>
                </a:moveTo>
                <a:lnTo>
                  <a:pt x="144" y="432"/>
                </a:lnTo>
                <a:lnTo>
                  <a:pt x="480" y="480"/>
                </a:lnTo>
                <a:lnTo>
                  <a:pt x="480" y="288"/>
                </a:lnTo>
                <a:lnTo>
                  <a:pt x="528" y="144"/>
                </a:lnTo>
                <a:lnTo>
                  <a:pt x="576" y="48"/>
                </a:lnTo>
                <a:lnTo>
                  <a:pt x="672" y="48"/>
                </a:lnTo>
                <a:lnTo>
                  <a:pt x="864" y="0"/>
                </a:lnTo>
                <a:lnTo>
                  <a:pt x="528" y="0"/>
                </a:lnTo>
                <a:lnTo>
                  <a:pt x="480" y="48"/>
                </a:lnTo>
                <a:lnTo>
                  <a:pt x="432" y="96"/>
                </a:lnTo>
                <a:lnTo>
                  <a:pt x="0" y="96"/>
                </a:lnTo>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7" name="Freeform 59"/>
          <p:cNvSpPr>
            <a:spLocks/>
          </p:cNvSpPr>
          <p:nvPr/>
        </p:nvSpPr>
        <p:spPr bwMode="auto">
          <a:xfrm>
            <a:off x="1619250" y="5490794"/>
            <a:ext cx="533400" cy="533400"/>
          </a:xfrm>
          <a:custGeom>
            <a:avLst/>
            <a:gdLst/>
            <a:ahLst/>
            <a:cxnLst>
              <a:cxn ang="0">
                <a:pos x="0" y="0"/>
              </a:cxn>
              <a:cxn ang="0">
                <a:pos x="336" y="0"/>
              </a:cxn>
              <a:cxn ang="0">
                <a:pos x="336" y="96"/>
              </a:cxn>
              <a:cxn ang="0">
                <a:pos x="288" y="192"/>
              </a:cxn>
              <a:cxn ang="0">
                <a:pos x="240" y="240"/>
              </a:cxn>
              <a:cxn ang="0">
                <a:pos x="192" y="336"/>
              </a:cxn>
              <a:cxn ang="0">
                <a:pos x="96" y="336"/>
              </a:cxn>
              <a:cxn ang="0">
                <a:pos x="48" y="288"/>
              </a:cxn>
              <a:cxn ang="0">
                <a:pos x="0" y="192"/>
              </a:cxn>
              <a:cxn ang="0">
                <a:pos x="0" y="96"/>
              </a:cxn>
              <a:cxn ang="0">
                <a:pos x="0" y="0"/>
              </a:cxn>
            </a:cxnLst>
            <a:rect l="0" t="0" r="r" b="b"/>
            <a:pathLst>
              <a:path w="336" h="336">
                <a:moveTo>
                  <a:pt x="0" y="0"/>
                </a:moveTo>
                <a:lnTo>
                  <a:pt x="336" y="0"/>
                </a:lnTo>
                <a:lnTo>
                  <a:pt x="336" y="96"/>
                </a:lnTo>
                <a:lnTo>
                  <a:pt x="288" y="192"/>
                </a:lnTo>
                <a:lnTo>
                  <a:pt x="240" y="240"/>
                </a:lnTo>
                <a:lnTo>
                  <a:pt x="192" y="336"/>
                </a:lnTo>
                <a:lnTo>
                  <a:pt x="96" y="336"/>
                </a:lnTo>
                <a:lnTo>
                  <a:pt x="48" y="288"/>
                </a:lnTo>
                <a:lnTo>
                  <a:pt x="0" y="192"/>
                </a:lnTo>
                <a:lnTo>
                  <a:pt x="0" y="96"/>
                </a:lnTo>
                <a:lnTo>
                  <a:pt x="0" y="0"/>
                </a:lnTo>
                <a:close/>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8" name="Freeform 60"/>
          <p:cNvSpPr>
            <a:spLocks/>
          </p:cNvSpPr>
          <p:nvPr/>
        </p:nvSpPr>
        <p:spPr bwMode="auto">
          <a:xfrm>
            <a:off x="2914650" y="5033594"/>
            <a:ext cx="4953000" cy="304800"/>
          </a:xfrm>
          <a:custGeom>
            <a:avLst/>
            <a:gdLst/>
            <a:ahLst/>
            <a:cxnLst>
              <a:cxn ang="0">
                <a:pos x="96" y="48"/>
              </a:cxn>
              <a:cxn ang="0">
                <a:pos x="192" y="96"/>
              </a:cxn>
              <a:cxn ang="0">
                <a:pos x="288" y="144"/>
              </a:cxn>
              <a:cxn ang="0">
                <a:pos x="384" y="144"/>
              </a:cxn>
              <a:cxn ang="0">
                <a:pos x="480" y="192"/>
              </a:cxn>
              <a:cxn ang="0">
                <a:pos x="576" y="192"/>
              </a:cxn>
              <a:cxn ang="0">
                <a:pos x="2592" y="192"/>
              </a:cxn>
              <a:cxn ang="0">
                <a:pos x="2784" y="192"/>
              </a:cxn>
              <a:cxn ang="0">
                <a:pos x="2928" y="144"/>
              </a:cxn>
              <a:cxn ang="0">
                <a:pos x="3072" y="96"/>
              </a:cxn>
              <a:cxn ang="0">
                <a:pos x="3120" y="0"/>
              </a:cxn>
              <a:cxn ang="0">
                <a:pos x="0" y="0"/>
              </a:cxn>
            </a:cxnLst>
            <a:rect l="0" t="0" r="r" b="b"/>
            <a:pathLst>
              <a:path w="3120" h="192">
                <a:moveTo>
                  <a:pt x="96" y="48"/>
                </a:moveTo>
                <a:lnTo>
                  <a:pt x="192" y="96"/>
                </a:lnTo>
                <a:lnTo>
                  <a:pt x="288" y="144"/>
                </a:lnTo>
                <a:lnTo>
                  <a:pt x="384" y="144"/>
                </a:lnTo>
                <a:lnTo>
                  <a:pt x="480" y="192"/>
                </a:lnTo>
                <a:lnTo>
                  <a:pt x="576" y="192"/>
                </a:lnTo>
                <a:lnTo>
                  <a:pt x="2592" y="192"/>
                </a:lnTo>
                <a:lnTo>
                  <a:pt x="2784" y="192"/>
                </a:lnTo>
                <a:lnTo>
                  <a:pt x="2928" y="144"/>
                </a:lnTo>
                <a:lnTo>
                  <a:pt x="3072" y="96"/>
                </a:lnTo>
                <a:lnTo>
                  <a:pt x="3120" y="0"/>
                </a:lnTo>
                <a:lnTo>
                  <a:pt x="0" y="0"/>
                </a:lnTo>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9" name="Freeform 61"/>
          <p:cNvSpPr>
            <a:spLocks/>
          </p:cNvSpPr>
          <p:nvPr/>
        </p:nvSpPr>
        <p:spPr bwMode="auto">
          <a:xfrm>
            <a:off x="3219450" y="5109794"/>
            <a:ext cx="457200" cy="228600"/>
          </a:xfrm>
          <a:custGeom>
            <a:avLst/>
            <a:gdLst/>
            <a:ahLst/>
            <a:cxnLst>
              <a:cxn ang="0">
                <a:pos x="96" y="96"/>
              </a:cxn>
              <a:cxn ang="0">
                <a:pos x="288" y="144"/>
              </a:cxn>
              <a:cxn ang="0">
                <a:pos x="288" y="48"/>
              </a:cxn>
              <a:cxn ang="0">
                <a:pos x="0" y="0"/>
              </a:cxn>
              <a:cxn ang="0">
                <a:pos x="96" y="96"/>
              </a:cxn>
            </a:cxnLst>
            <a:rect l="0" t="0" r="r" b="b"/>
            <a:pathLst>
              <a:path w="288" h="144">
                <a:moveTo>
                  <a:pt x="96" y="96"/>
                </a:moveTo>
                <a:lnTo>
                  <a:pt x="288" y="144"/>
                </a:lnTo>
                <a:lnTo>
                  <a:pt x="288" y="48"/>
                </a:lnTo>
                <a:lnTo>
                  <a:pt x="0" y="0"/>
                </a:lnTo>
                <a:lnTo>
                  <a:pt x="96" y="96"/>
                </a:lnTo>
                <a:close/>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10" name="Text Box 62"/>
          <p:cNvSpPr txBox="1">
            <a:spLocks noChangeArrowheads="1"/>
          </p:cNvSpPr>
          <p:nvPr/>
        </p:nvSpPr>
        <p:spPr bwMode="auto">
          <a:xfrm>
            <a:off x="4591050" y="4500194"/>
            <a:ext cx="12192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400" b="1" smtClean="0">
                <a:solidFill>
                  <a:srgbClr val="FFFFFF"/>
                </a:solidFill>
                <a:latin typeface="Arial"/>
              </a:rPr>
              <a:t>Flood</a:t>
            </a:r>
            <a:r>
              <a:rPr lang="en-GB" sz="1400" smtClean="0">
                <a:solidFill>
                  <a:srgbClr val="FFFFFF"/>
                </a:solidFill>
                <a:latin typeface="Arial"/>
              </a:rPr>
              <a:t> </a:t>
            </a:r>
            <a:r>
              <a:rPr lang="en-GB" sz="1400" b="1" smtClean="0">
                <a:solidFill>
                  <a:srgbClr val="FFFFFF"/>
                </a:solidFill>
                <a:latin typeface="Arial"/>
              </a:rPr>
              <a:t>Plain</a:t>
            </a:r>
            <a:endParaRPr lang="en-GB" sz="2400">
              <a:solidFill>
                <a:srgbClr val="FFFFFF"/>
              </a:solidFill>
              <a:latin typeface="Arial"/>
            </a:endParaRPr>
          </a:p>
        </p:txBody>
      </p:sp>
      <p:sp>
        <p:nvSpPr>
          <p:cNvPr id="11" name="Text Box 63"/>
          <p:cNvSpPr txBox="1">
            <a:spLocks noChangeArrowheads="1"/>
          </p:cNvSpPr>
          <p:nvPr/>
        </p:nvSpPr>
        <p:spPr bwMode="auto">
          <a:xfrm>
            <a:off x="1543050" y="4576394"/>
            <a:ext cx="6858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400" b="1" smtClean="0">
                <a:solidFill>
                  <a:srgbClr val="FFFFFF"/>
                </a:solidFill>
                <a:latin typeface="Arial"/>
              </a:rPr>
              <a:t>River</a:t>
            </a:r>
            <a:endParaRPr lang="en-GB" sz="2400">
              <a:solidFill>
                <a:srgbClr val="FFFFFF"/>
              </a:solidFill>
              <a:latin typeface="Arial"/>
            </a:endParaRPr>
          </a:p>
        </p:txBody>
      </p:sp>
      <p:sp>
        <p:nvSpPr>
          <p:cNvPr id="12" name="Text Box 64"/>
          <p:cNvSpPr txBox="1">
            <a:spLocks noChangeArrowheads="1"/>
          </p:cNvSpPr>
          <p:nvPr/>
        </p:nvSpPr>
        <p:spPr bwMode="auto">
          <a:xfrm>
            <a:off x="2305050" y="5033594"/>
            <a:ext cx="6858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400" b="1" smtClean="0">
                <a:solidFill>
                  <a:srgbClr val="FFFFFF"/>
                </a:solidFill>
                <a:latin typeface="Arial"/>
              </a:rPr>
              <a:t>Levee</a:t>
            </a:r>
            <a:endParaRPr lang="en-GB" sz="2400">
              <a:solidFill>
                <a:srgbClr val="FFFFFF"/>
              </a:solidFill>
              <a:latin typeface="Arial"/>
            </a:endParaRPr>
          </a:p>
        </p:txBody>
      </p:sp>
      <p:sp>
        <p:nvSpPr>
          <p:cNvPr id="13" name="Line 65"/>
          <p:cNvSpPr>
            <a:spLocks noChangeShapeType="1"/>
          </p:cNvSpPr>
          <p:nvPr/>
        </p:nvSpPr>
        <p:spPr bwMode="auto">
          <a:xfrm flipH="1">
            <a:off x="2838450" y="4881194"/>
            <a:ext cx="609600" cy="0"/>
          </a:xfrm>
          <a:prstGeom prst="line">
            <a:avLst/>
          </a:prstGeom>
          <a:noFill/>
          <a:ln w="28575">
            <a:solidFill>
              <a:srgbClr val="FFFFFF"/>
            </a:solidFill>
            <a:round/>
            <a:headEnd/>
            <a:tailEnd type="triangle" w="med" len="med"/>
          </a:ln>
          <a:effectLst/>
        </p:spPr>
        <p:txBody>
          <a:bodyPr wrap="none" anchor="ctr"/>
          <a:lstStyle/>
          <a:p>
            <a:endParaRPr lang="da-DK"/>
          </a:p>
        </p:txBody>
      </p:sp>
      <p:sp>
        <p:nvSpPr>
          <p:cNvPr id="14" name="Freeform 66"/>
          <p:cNvSpPr>
            <a:spLocks/>
          </p:cNvSpPr>
          <p:nvPr/>
        </p:nvSpPr>
        <p:spPr bwMode="auto">
          <a:xfrm>
            <a:off x="3676650" y="5185994"/>
            <a:ext cx="3657600" cy="228600"/>
          </a:xfrm>
          <a:custGeom>
            <a:avLst/>
            <a:gdLst/>
            <a:ahLst/>
            <a:cxnLst>
              <a:cxn ang="0">
                <a:pos x="0" y="96"/>
              </a:cxn>
              <a:cxn ang="0">
                <a:pos x="384" y="144"/>
              </a:cxn>
              <a:cxn ang="0">
                <a:pos x="1872" y="144"/>
              </a:cxn>
              <a:cxn ang="0">
                <a:pos x="2304" y="96"/>
              </a:cxn>
              <a:cxn ang="0">
                <a:pos x="2304" y="0"/>
              </a:cxn>
              <a:cxn ang="0">
                <a:pos x="0" y="0"/>
              </a:cxn>
            </a:cxnLst>
            <a:rect l="0" t="0" r="r" b="b"/>
            <a:pathLst>
              <a:path w="2304" h="144">
                <a:moveTo>
                  <a:pt x="0" y="96"/>
                </a:moveTo>
                <a:lnTo>
                  <a:pt x="384" y="144"/>
                </a:lnTo>
                <a:lnTo>
                  <a:pt x="1872" y="144"/>
                </a:lnTo>
                <a:lnTo>
                  <a:pt x="2304" y="96"/>
                </a:lnTo>
                <a:lnTo>
                  <a:pt x="2304" y="0"/>
                </a:lnTo>
                <a:lnTo>
                  <a:pt x="0" y="0"/>
                </a:lnTo>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15" name="Line 67"/>
          <p:cNvSpPr>
            <a:spLocks noChangeShapeType="1"/>
          </p:cNvSpPr>
          <p:nvPr/>
        </p:nvSpPr>
        <p:spPr bwMode="auto">
          <a:xfrm flipH="1">
            <a:off x="4972050" y="5033594"/>
            <a:ext cx="609600" cy="0"/>
          </a:xfrm>
          <a:prstGeom prst="line">
            <a:avLst/>
          </a:prstGeom>
          <a:noFill/>
          <a:ln w="28575">
            <a:solidFill>
              <a:srgbClr val="FFFFFF"/>
            </a:solidFill>
            <a:round/>
            <a:headEnd/>
            <a:tailEnd type="triangle" w="med" len="med"/>
          </a:ln>
          <a:effectLst/>
        </p:spPr>
        <p:txBody>
          <a:bodyPr wrap="none" anchor="ctr"/>
          <a:lstStyle/>
          <a:p>
            <a:endParaRPr lang="da-DK"/>
          </a:p>
        </p:txBody>
      </p:sp>
      <p:sp>
        <p:nvSpPr>
          <p:cNvPr id="16" name="Freeform 68"/>
          <p:cNvSpPr>
            <a:spLocks/>
          </p:cNvSpPr>
          <p:nvPr/>
        </p:nvSpPr>
        <p:spPr bwMode="auto">
          <a:xfrm>
            <a:off x="1162050" y="4576394"/>
            <a:ext cx="6858000" cy="1447800"/>
          </a:xfrm>
          <a:custGeom>
            <a:avLst/>
            <a:gdLst/>
            <a:ahLst/>
            <a:cxnLst>
              <a:cxn ang="0">
                <a:pos x="0" y="48"/>
              </a:cxn>
              <a:cxn ang="0">
                <a:pos x="96" y="144"/>
              </a:cxn>
              <a:cxn ang="0">
                <a:pos x="192" y="336"/>
              </a:cxn>
              <a:cxn ang="0">
                <a:pos x="240" y="528"/>
              </a:cxn>
              <a:cxn ang="0">
                <a:pos x="288" y="720"/>
              </a:cxn>
              <a:cxn ang="0">
                <a:pos x="336" y="816"/>
              </a:cxn>
              <a:cxn ang="0">
                <a:pos x="432" y="816"/>
              </a:cxn>
              <a:cxn ang="0">
                <a:pos x="528" y="672"/>
              </a:cxn>
              <a:cxn ang="0">
                <a:pos x="576" y="480"/>
              </a:cxn>
              <a:cxn ang="0">
                <a:pos x="624" y="288"/>
              </a:cxn>
              <a:cxn ang="0">
                <a:pos x="672" y="192"/>
              </a:cxn>
              <a:cxn ang="0">
                <a:pos x="816" y="192"/>
              </a:cxn>
              <a:cxn ang="0">
                <a:pos x="960" y="240"/>
              </a:cxn>
              <a:cxn ang="0">
                <a:pos x="1152" y="336"/>
              </a:cxn>
              <a:cxn ang="0">
                <a:pos x="1392" y="432"/>
              </a:cxn>
              <a:cxn ang="0">
                <a:pos x="1872" y="480"/>
              </a:cxn>
              <a:cxn ang="0">
                <a:pos x="2400" y="480"/>
              </a:cxn>
              <a:cxn ang="0">
                <a:pos x="3072" y="480"/>
              </a:cxn>
              <a:cxn ang="0">
                <a:pos x="3600" y="432"/>
              </a:cxn>
              <a:cxn ang="0">
                <a:pos x="3792" y="336"/>
              </a:cxn>
              <a:cxn ang="0">
                <a:pos x="3888" y="144"/>
              </a:cxn>
              <a:cxn ang="0">
                <a:pos x="3936" y="0"/>
              </a:cxn>
            </a:cxnLst>
            <a:rect l="0" t="0" r="r" b="b"/>
            <a:pathLst>
              <a:path w="3936" h="840">
                <a:moveTo>
                  <a:pt x="0" y="48"/>
                </a:moveTo>
                <a:cubicBezTo>
                  <a:pt x="32" y="72"/>
                  <a:pt x="64" y="96"/>
                  <a:pt x="96" y="144"/>
                </a:cubicBezTo>
                <a:cubicBezTo>
                  <a:pt x="128" y="192"/>
                  <a:pt x="168" y="272"/>
                  <a:pt x="192" y="336"/>
                </a:cubicBezTo>
                <a:cubicBezTo>
                  <a:pt x="216" y="400"/>
                  <a:pt x="224" y="464"/>
                  <a:pt x="240" y="528"/>
                </a:cubicBezTo>
                <a:cubicBezTo>
                  <a:pt x="256" y="592"/>
                  <a:pt x="272" y="672"/>
                  <a:pt x="288" y="720"/>
                </a:cubicBezTo>
                <a:cubicBezTo>
                  <a:pt x="304" y="768"/>
                  <a:pt x="312" y="800"/>
                  <a:pt x="336" y="816"/>
                </a:cubicBezTo>
                <a:cubicBezTo>
                  <a:pt x="360" y="832"/>
                  <a:pt x="400" y="840"/>
                  <a:pt x="432" y="816"/>
                </a:cubicBezTo>
                <a:cubicBezTo>
                  <a:pt x="464" y="792"/>
                  <a:pt x="504" y="728"/>
                  <a:pt x="528" y="672"/>
                </a:cubicBezTo>
                <a:cubicBezTo>
                  <a:pt x="552" y="616"/>
                  <a:pt x="560" y="544"/>
                  <a:pt x="576" y="480"/>
                </a:cubicBezTo>
                <a:cubicBezTo>
                  <a:pt x="592" y="416"/>
                  <a:pt x="608" y="336"/>
                  <a:pt x="624" y="288"/>
                </a:cubicBezTo>
                <a:cubicBezTo>
                  <a:pt x="640" y="240"/>
                  <a:pt x="640" y="208"/>
                  <a:pt x="672" y="192"/>
                </a:cubicBezTo>
                <a:cubicBezTo>
                  <a:pt x="704" y="176"/>
                  <a:pt x="768" y="184"/>
                  <a:pt x="816" y="192"/>
                </a:cubicBezTo>
                <a:cubicBezTo>
                  <a:pt x="864" y="200"/>
                  <a:pt x="904" y="216"/>
                  <a:pt x="960" y="240"/>
                </a:cubicBezTo>
                <a:cubicBezTo>
                  <a:pt x="1016" y="264"/>
                  <a:pt x="1080" y="304"/>
                  <a:pt x="1152" y="336"/>
                </a:cubicBezTo>
                <a:cubicBezTo>
                  <a:pt x="1224" y="368"/>
                  <a:pt x="1272" y="408"/>
                  <a:pt x="1392" y="432"/>
                </a:cubicBezTo>
                <a:cubicBezTo>
                  <a:pt x="1512" y="456"/>
                  <a:pt x="1704" y="472"/>
                  <a:pt x="1872" y="480"/>
                </a:cubicBezTo>
                <a:cubicBezTo>
                  <a:pt x="2040" y="488"/>
                  <a:pt x="2200" y="480"/>
                  <a:pt x="2400" y="480"/>
                </a:cubicBezTo>
                <a:cubicBezTo>
                  <a:pt x="2600" y="480"/>
                  <a:pt x="2872" y="488"/>
                  <a:pt x="3072" y="480"/>
                </a:cubicBezTo>
                <a:cubicBezTo>
                  <a:pt x="3272" y="472"/>
                  <a:pt x="3480" y="456"/>
                  <a:pt x="3600" y="432"/>
                </a:cubicBezTo>
                <a:cubicBezTo>
                  <a:pt x="3720" y="408"/>
                  <a:pt x="3744" y="384"/>
                  <a:pt x="3792" y="336"/>
                </a:cubicBezTo>
                <a:cubicBezTo>
                  <a:pt x="3840" y="288"/>
                  <a:pt x="3864" y="200"/>
                  <a:pt x="3888" y="144"/>
                </a:cubicBezTo>
                <a:cubicBezTo>
                  <a:pt x="3912" y="88"/>
                  <a:pt x="3924" y="44"/>
                  <a:pt x="3936" y="0"/>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da-DK"/>
          </a:p>
        </p:txBody>
      </p:sp>
      <p:sp>
        <p:nvSpPr>
          <p:cNvPr id="17" name="Freeform 69"/>
          <p:cNvSpPr>
            <a:spLocks/>
          </p:cNvSpPr>
          <p:nvPr/>
        </p:nvSpPr>
        <p:spPr bwMode="auto">
          <a:xfrm>
            <a:off x="2141538" y="3661994"/>
            <a:ext cx="2068512" cy="111125"/>
          </a:xfrm>
          <a:custGeom>
            <a:avLst/>
            <a:gdLst/>
            <a:ahLst/>
            <a:cxnLst>
              <a:cxn ang="0">
                <a:pos x="1200" y="8"/>
              </a:cxn>
              <a:cxn ang="0">
                <a:pos x="768" y="8"/>
              </a:cxn>
              <a:cxn ang="0">
                <a:pos x="480" y="8"/>
              </a:cxn>
              <a:cxn ang="0">
                <a:pos x="288" y="8"/>
              </a:cxn>
              <a:cxn ang="0">
                <a:pos x="48" y="8"/>
              </a:cxn>
              <a:cxn ang="0">
                <a:pos x="0" y="56"/>
              </a:cxn>
            </a:cxnLst>
            <a:rect l="0" t="0" r="r" b="b"/>
            <a:pathLst>
              <a:path w="1200" h="56">
                <a:moveTo>
                  <a:pt x="1200" y="8"/>
                </a:moveTo>
                <a:cubicBezTo>
                  <a:pt x="1044" y="8"/>
                  <a:pt x="888" y="8"/>
                  <a:pt x="768" y="8"/>
                </a:cubicBezTo>
                <a:cubicBezTo>
                  <a:pt x="648" y="8"/>
                  <a:pt x="560" y="8"/>
                  <a:pt x="480" y="8"/>
                </a:cubicBezTo>
                <a:cubicBezTo>
                  <a:pt x="400" y="8"/>
                  <a:pt x="360" y="8"/>
                  <a:pt x="288" y="8"/>
                </a:cubicBezTo>
                <a:cubicBezTo>
                  <a:pt x="216" y="8"/>
                  <a:pt x="96" y="0"/>
                  <a:pt x="48" y="8"/>
                </a:cubicBezTo>
                <a:cubicBezTo>
                  <a:pt x="0" y="16"/>
                  <a:pt x="0" y="36"/>
                  <a:pt x="0" y="56"/>
                </a:cubicBezTo>
              </a:path>
            </a:pathLst>
          </a:custGeom>
          <a:solidFill>
            <a:srgbClr val="009CAC"/>
          </a:solidFill>
          <a:ln w="38100" cap="flat" cmpd="sng">
            <a:solidFill>
              <a:schemeClr val="tx1"/>
            </a:solidFill>
            <a:prstDash val="solid"/>
            <a:round/>
            <a:headEnd type="none" w="sm" len="sm"/>
            <a:tailEnd type="none" w="sm" len="sm"/>
          </a:ln>
          <a:effectLst/>
        </p:spPr>
        <p:txBody>
          <a:bodyPr wrap="none" anchor="ctr"/>
          <a:lstStyle/>
          <a:p>
            <a:endParaRPr lang="da-DK"/>
          </a:p>
        </p:txBody>
      </p:sp>
      <p:sp>
        <p:nvSpPr>
          <p:cNvPr id="18" name="Freeform 70"/>
          <p:cNvSpPr>
            <a:spLocks/>
          </p:cNvSpPr>
          <p:nvPr/>
        </p:nvSpPr>
        <p:spPr bwMode="auto">
          <a:xfrm>
            <a:off x="1619250" y="3738194"/>
            <a:ext cx="533400" cy="533400"/>
          </a:xfrm>
          <a:custGeom>
            <a:avLst/>
            <a:gdLst/>
            <a:ahLst/>
            <a:cxnLst>
              <a:cxn ang="0">
                <a:pos x="0" y="0"/>
              </a:cxn>
              <a:cxn ang="0">
                <a:pos x="336" y="0"/>
              </a:cxn>
              <a:cxn ang="0">
                <a:pos x="336" y="96"/>
              </a:cxn>
              <a:cxn ang="0">
                <a:pos x="288" y="192"/>
              </a:cxn>
              <a:cxn ang="0">
                <a:pos x="240" y="240"/>
              </a:cxn>
              <a:cxn ang="0">
                <a:pos x="192" y="336"/>
              </a:cxn>
              <a:cxn ang="0">
                <a:pos x="96" y="336"/>
              </a:cxn>
              <a:cxn ang="0">
                <a:pos x="48" y="288"/>
              </a:cxn>
              <a:cxn ang="0">
                <a:pos x="0" y="192"/>
              </a:cxn>
              <a:cxn ang="0">
                <a:pos x="0" y="96"/>
              </a:cxn>
              <a:cxn ang="0">
                <a:pos x="0" y="0"/>
              </a:cxn>
            </a:cxnLst>
            <a:rect l="0" t="0" r="r" b="b"/>
            <a:pathLst>
              <a:path w="336" h="336">
                <a:moveTo>
                  <a:pt x="0" y="0"/>
                </a:moveTo>
                <a:lnTo>
                  <a:pt x="336" y="0"/>
                </a:lnTo>
                <a:lnTo>
                  <a:pt x="336" y="96"/>
                </a:lnTo>
                <a:lnTo>
                  <a:pt x="288" y="192"/>
                </a:lnTo>
                <a:lnTo>
                  <a:pt x="240" y="240"/>
                </a:lnTo>
                <a:lnTo>
                  <a:pt x="192" y="336"/>
                </a:lnTo>
                <a:lnTo>
                  <a:pt x="96" y="336"/>
                </a:lnTo>
                <a:lnTo>
                  <a:pt x="48" y="288"/>
                </a:lnTo>
                <a:lnTo>
                  <a:pt x="0" y="192"/>
                </a:lnTo>
                <a:lnTo>
                  <a:pt x="0" y="96"/>
                </a:lnTo>
                <a:lnTo>
                  <a:pt x="0" y="0"/>
                </a:lnTo>
                <a:close/>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19" name="Freeform 71"/>
          <p:cNvSpPr>
            <a:spLocks/>
          </p:cNvSpPr>
          <p:nvPr/>
        </p:nvSpPr>
        <p:spPr bwMode="auto">
          <a:xfrm>
            <a:off x="2914650" y="3280994"/>
            <a:ext cx="4953000" cy="304800"/>
          </a:xfrm>
          <a:custGeom>
            <a:avLst/>
            <a:gdLst/>
            <a:ahLst/>
            <a:cxnLst>
              <a:cxn ang="0">
                <a:pos x="96" y="48"/>
              </a:cxn>
              <a:cxn ang="0">
                <a:pos x="192" y="96"/>
              </a:cxn>
              <a:cxn ang="0">
                <a:pos x="288" y="144"/>
              </a:cxn>
              <a:cxn ang="0">
                <a:pos x="384" y="144"/>
              </a:cxn>
              <a:cxn ang="0">
                <a:pos x="480" y="192"/>
              </a:cxn>
              <a:cxn ang="0">
                <a:pos x="576" y="192"/>
              </a:cxn>
              <a:cxn ang="0">
                <a:pos x="2592" y="192"/>
              </a:cxn>
              <a:cxn ang="0">
                <a:pos x="2784" y="192"/>
              </a:cxn>
              <a:cxn ang="0">
                <a:pos x="2928" y="144"/>
              </a:cxn>
              <a:cxn ang="0">
                <a:pos x="3072" y="96"/>
              </a:cxn>
              <a:cxn ang="0">
                <a:pos x="3120" y="0"/>
              </a:cxn>
              <a:cxn ang="0">
                <a:pos x="0" y="0"/>
              </a:cxn>
            </a:cxnLst>
            <a:rect l="0" t="0" r="r" b="b"/>
            <a:pathLst>
              <a:path w="3120" h="192">
                <a:moveTo>
                  <a:pt x="96" y="48"/>
                </a:moveTo>
                <a:lnTo>
                  <a:pt x="192" y="96"/>
                </a:lnTo>
                <a:lnTo>
                  <a:pt x="288" y="144"/>
                </a:lnTo>
                <a:lnTo>
                  <a:pt x="384" y="144"/>
                </a:lnTo>
                <a:lnTo>
                  <a:pt x="480" y="192"/>
                </a:lnTo>
                <a:lnTo>
                  <a:pt x="576" y="192"/>
                </a:lnTo>
                <a:lnTo>
                  <a:pt x="2592" y="192"/>
                </a:lnTo>
                <a:lnTo>
                  <a:pt x="2784" y="192"/>
                </a:lnTo>
                <a:lnTo>
                  <a:pt x="2928" y="144"/>
                </a:lnTo>
                <a:lnTo>
                  <a:pt x="3072" y="96"/>
                </a:lnTo>
                <a:lnTo>
                  <a:pt x="3120" y="0"/>
                </a:lnTo>
                <a:lnTo>
                  <a:pt x="0" y="0"/>
                </a:lnTo>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20" name="Freeform 72"/>
          <p:cNvSpPr>
            <a:spLocks/>
          </p:cNvSpPr>
          <p:nvPr/>
        </p:nvSpPr>
        <p:spPr bwMode="auto">
          <a:xfrm>
            <a:off x="3219450" y="3357194"/>
            <a:ext cx="457200" cy="228600"/>
          </a:xfrm>
          <a:custGeom>
            <a:avLst/>
            <a:gdLst/>
            <a:ahLst/>
            <a:cxnLst>
              <a:cxn ang="0">
                <a:pos x="96" y="96"/>
              </a:cxn>
              <a:cxn ang="0">
                <a:pos x="288" y="144"/>
              </a:cxn>
              <a:cxn ang="0">
                <a:pos x="288" y="48"/>
              </a:cxn>
              <a:cxn ang="0">
                <a:pos x="0" y="0"/>
              </a:cxn>
              <a:cxn ang="0">
                <a:pos x="96" y="96"/>
              </a:cxn>
            </a:cxnLst>
            <a:rect l="0" t="0" r="r" b="b"/>
            <a:pathLst>
              <a:path w="288" h="144">
                <a:moveTo>
                  <a:pt x="96" y="96"/>
                </a:moveTo>
                <a:lnTo>
                  <a:pt x="288" y="144"/>
                </a:lnTo>
                <a:lnTo>
                  <a:pt x="288" y="48"/>
                </a:lnTo>
                <a:lnTo>
                  <a:pt x="0" y="0"/>
                </a:lnTo>
                <a:lnTo>
                  <a:pt x="96" y="96"/>
                </a:lnTo>
                <a:close/>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21" name="Freeform 73"/>
          <p:cNvSpPr>
            <a:spLocks/>
          </p:cNvSpPr>
          <p:nvPr/>
        </p:nvSpPr>
        <p:spPr bwMode="auto">
          <a:xfrm>
            <a:off x="2381250" y="3509594"/>
            <a:ext cx="2438400" cy="76200"/>
          </a:xfrm>
          <a:custGeom>
            <a:avLst/>
            <a:gdLst/>
            <a:ahLst/>
            <a:cxnLst>
              <a:cxn ang="0">
                <a:pos x="0" y="48"/>
              </a:cxn>
              <a:cxn ang="0">
                <a:pos x="1536" y="0"/>
              </a:cxn>
              <a:cxn ang="0">
                <a:pos x="1488" y="48"/>
              </a:cxn>
              <a:cxn ang="0">
                <a:pos x="0" y="48"/>
              </a:cxn>
            </a:cxnLst>
            <a:rect l="0" t="0" r="r" b="b"/>
            <a:pathLst>
              <a:path w="1536" h="48">
                <a:moveTo>
                  <a:pt x="0" y="48"/>
                </a:moveTo>
                <a:lnTo>
                  <a:pt x="1536" y="0"/>
                </a:lnTo>
                <a:lnTo>
                  <a:pt x="1488" y="48"/>
                </a:lnTo>
                <a:lnTo>
                  <a:pt x="0" y="48"/>
                </a:lnTo>
                <a:close/>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22" name="Rectangle 74"/>
          <p:cNvSpPr>
            <a:spLocks noChangeArrowheads="1"/>
          </p:cNvSpPr>
          <p:nvPr/>
        </p:nvSpPr>
        <p:spPr bwMode="auto">
          <a:xfrm>
            <a:off x="2457450" y="3585794"/>
            <a:ext cx="533400" cy="76200"/>
          </a:xfrm>
          <a:prstGeom prst="rect">
            <a:avLst/>
          </a:prstGeom>
          <a:solidFill>
            <a:schemeClr val="accent1"/>
          </a:solidFill>
          <a:ln w="12700">
            <a:noFill/>
            <a:miter lim="800000"/>
            <a:headEnd type="none" w="sm" len="sm"/>
            <a:tailEnd type="none" w="sm" len="sm"/>
          </a:ln>
          <a:effectLst/>
        </p:spPr>
        <p:txBody>
          <a:bodyPr wrap="none" anchor="ctr"/>
          <a:lstStyle/>
          <a:p>
            <a:endParaRPr lang="da-DK"/>
          </a:p>
        </p:txBody>
      </p:sp>
      <p:sp>
        <p:nvSpPr>
          <p:cNvPr id="23" name="Text Box 75"/>
          <p:cNvSpPr txBox="1">
            <a:spLocks noChangeArrowheads="1"/>
          </p:cNvSpPr>
          <p:nvPr/>
        </p:nvSpPr>
        <p:spPr bwMode="auto">
          <a:xfrm>
            <a:off x="4591050" y="2899994"/>
            <a:ext cx="12192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400" b="1" smtClean="0">
                <a:solidFill>
                  <a:srgbClr val="FFFFFF"/>
                </a:solidFill>
                <a:latin typeface="Arial"/>
              </a:rPr>
              <a:t>Flood</a:t>
            </a:r>
            <a:r>
              <a:rPr lang="en-GB" sz="1400" smtClean="0">
                <a:solidFill>
                  <a:srgbClr val="FFFFFF"/>
                </a:solidFill>
                <a:latin typeface="Arial"/>
              </a:rPr>
              <a:t> </a:t>
            </a:r>
            <a:r>
              <a:rPr lang="en-GB" sz="1400" b="1" smtClean="0">
                <a:solidFill>
                  <a:srgbClr val="FFFFFF"/>
                </a:solidFill>
                <a:latin typeface="Arial"/>
              </a:rPr>
              <a:t>Plain</a:t>
            </a:r>
            <a:endParaRPr lang="en-GB" sz="2400">
              <a:solidFill>
                <a:srgbClr val="FFFFFF"/>
              </a:solidFill>
              <a:latin typeface="Arial"/>
            </a:endParaRPr>
          </a:p>
        </p:txBody>
      </p:sp>
      <p:sp>
        <p:nvSpPr>
          <p:cNvPr id="24" name="Text Box 76"/>
          <p:cNvSpPr txBox="1">
            <a:spLocks noChangeArrowheads="1"/>
          </p:cNvSpPr>
          <p:nvPr/>
        </p:nvSpPr>
        <p:spPr bwMode="auto">
          <a:xfrm>
            <a:off x="1543050" y="2899994"/>
            <a:ext cx="6858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400" b="1" smtClean="0">
                <a:solidFill>
                  <a:srgbClr val="FFFFFF"/>
                </a:solidFill>
                <a:latin typeface="Arial"/>
              </a:rPr>
              <a:t>River</a:t>
            </a:r>
            <a:endParaRPr lang="en-GB" sz="2400">
              <a:solidFill>
                <a:srgbClr val="FFFFFF"/>
              </a:solidFill>
              <a:latin typeface="Arial"/>
            </a:endParaRPr>
          </a:p>
        </p:txBody>
      </p:sp>
      <p:sp>
        <p:nvSpPr>
          <p:cNvPr id="25" name="Text Box 77"/>
          <p:cNvSpPr txBox="1">
            <a:spLocks noChangeArrowheads="1"/>
          </p:cNvSpPr>
          <p:nvPr/>
        </p:nvSpPr>
        <p:spPr bwMode="auto">
          <a:xfrm>
            <a:off x="2152650" y="3280994"/>
            <a:ext cx="9906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400" b="1" smtClean="0">
                <a:solidFill>
                  <a:srgbClr val="FFFFFF"/>
                </a:solidFill>
                <a:latin typeface="Arial"/>
              </a:rPr>
              <a:t>Channels</a:t>
            </a:r>
            <a:endParaRPr lang="en-GB" sz="2400" dirty="0">
              <a:solidFill>
                <a:srgbClr val="FFFFFF"/>
              </a:solidFill>
              <a:latin typeface="Arial"/>
            </a:endParaRPr>
          </a:p>
        </p:txBody>
      </p:sp>
      <p:sp>
        <p:nvSpPr>
          <p:cNvPr id="26" name="Line 78"/>
          <p:cNvSpPr>
            <a:spLocks noChangeShapeType="1"/>
          </p:cNvSpPr>
          <p:nvPr/>
        </p:nvSpPr>
        <p:spPr bwMode="auto">
          <a:xfrm flipH="1">
            <a:off x="5810250" y="3509594"/>
            <a:ext cx="609600" cy="0"/>
          </a:xfrm>
          <a:prstGeom prst="line">
            <a:avLst/>
          </a:prstGeom>
          <a:noFill/>
          <a:ln w="28575">
            <a:solidFill>
              <a:srgbClr val="FFFFFF"/>
            </a:solidFill>
            <a:round/>
            <a:headEnd/>
            <a:tailEnd type="triangle" w="med" len="med"/>
          </a:ln>
          <a:effectLst/>
        </p:spPr>
        <p:txBody>
          <a:bodyPr wrap="none" anchor="ctr"/>
          <a:lstStyle/>
          <a:p>
            <a:endParaRPr lang="da-DK"/>
          </a:p>
        </p:txBody>
      </p:sp>
      <p:sp>
        <p:nvSpPr>
          <p:cNvPr id="27" name="Freeform 79"/>
          <p:cNvSpPr>
            <a:spLocks/>
          </p:cNvSpPr>
          <p:nvPr/>
        </p:nvSpPr>
        <p:spPr bwMode="auto">
          <a:xfrm>
            <a:off x="1162050" y="2823794"/>
            <a:ext cx="6858000" cy="1447800"/>
          </a:xfrm>
          <a:custGeom>
            <a:avLst/>
            <a:gdLst/>
            <a:ahLst/>
            <a:cxnLst>
              <a:cxn ang="0">
                <a:pos x="0" y="48"/>
              </a:cxn>
              <a:cxn ang="0">
                <a:pos x="96" y="144"/>
              </a:cxn>
              <a:cxn ang="0">
                <a:pos x="192" y="336"/>
              </a:cxn>
              <a:cxn ang="0">
                <a:pos x="240" y="528"/>
              </a:cxn>
              <a:cxn ang="0">
                <a:pos x="288" y="720"/>
              </a:cxn>
              <a:cxn ang="0">
                <a:pos x="336" y="816"/>
              </a:cxn>
              <a:cxn ang="0">
                <a:pos x="432" y="816"/>
              </a:cxn>
              <a:cxn ang="0">
                <a:pos x="528" y="672"/>
              </a:cxn>
              <a:cxn ang="0">
                <a:pos x="576" y="480"/>
              </a:cxn>
              <a:cxn ang="0">
                <a:pos x="624" y="288"/>
              </a:cxn>
              <a:cxn ang="0">
                <a:pos x="672" y="192"/>
              </a:cxn>
              <a:cxn ang="0">
                <a:pos x="816" y="192"/>
              </a:cxn>
              <a:cxn ang="0">
                <a:pos x="960" y="240"/>
              </a:cxn>
              <a:cxn ang="0">
                <a:pos x="1152" y="336"/>
              </a:cxn>
              <a:cxn ang="0">
                <a:pos x="1392" y="432"/>
              </a:cxn>
              <a:cxn ang="0">
                <a:pos x="1872" y="480"/>
              </a:cxn>
              <a:cxn ang="0">
                <a:pos x="2400" y="480"/>
              </a:cxn>
              <a:cxn ang="0">
                <a:pos x="3072" y="480"/>
              </a:cxn>
              <a:cxn ang="0">
                <a:pos x="3600" y="432"/>
              </a:cxn>
              <a:cxn ang="0">
                <a:pos x="3792" y="336"/>
              </a:cxn>
              <a:cxn ang="0">
                <a:pos x="3888" y="144"/>
              </a:cxn>
              <a:cxn ang="0">
                <a:pos x="3936" y="0"/>
              </a:cxn>
            </a:cxnLst>
            <a:rect l="0" t="0" r="r" b="b"/>
            <a:pathLst>
              <a:path w="3936" h="840">
                <a:moveTo>
                  <a:pt x="0" y="48"/>
                </a:moveTo>
                <a:cubicBezTo>
                  <a:pt x="32" y="72"/>
                  <a:pt x="64" y="96"/>
                  <a:pt x="96" y="144"/>
                </a:cubicBezTo>
                <a:cubicBezTo>
                  <a:pt x="128" y="192"/>
                  <a:pt x="168" y="272"/>
                  <a:pt x="192" y="336"/>
                </a:cubicBezTo>
                <a:cubicBezTo>
                  <a:pt x="216" y="400"/>
                  <a:pt x="224" y="464"/>
                  <a:pt x="240" y="528"/>
                </a:cubicBezTo>
                <a:cubicBezTo>
                  <a:pt x="256" y="592"/>
                  <a:pt x="272" y="672"/>
                  <a:pt x="288" y="720"/>
                </a:cubicBezTo>
                <a:cubicBezTo>
                  <a:pt x="304" y="768"/>
                  <a:pt x="312" y="800"/>
                  <a:pt x="336" y="816"/>
                </a:cubicBezTo>
                <a:cubicBezTo>
                  <a:pt x="360" y="832"/>
                  <a:pt x="400" y="840"/>
                  <a:pt x="432" y="816"/>
                </a:cubicBezTo>
                <a:cubicBezTo>
                  <a:pt x="464" y="792"/>
                  <a:pt x="504" y="728"/>
                  <a:pt x="528" y="672"/>
                </a:cubicBezTo>
                <a:cubicBezTo>
                  <a:pt x="552" y="616"/>
                  <a:pt x="560" y="544"/>
                  <a:pt x="576" y="480"/>
                </a:cubicBezTo>
                <a:cubicBezTo>
                  <a:pt x="592" y="416"/>
                  <a:pt x="608" y="336"/>
                  <a:pt x="624" y="288"/>
                </a:cubicBezTo>
                <a:cubicBezTo>
                  <a:pt x="640" y="240"/>
                  <a:pt x="640" y="208"/>
                  <a:pt x="672" y="192"/>
                </a:cubicBezTo>
                <a:cubicBezTo>
                  <a:pt x="704" y="176"/>
                  <a:pt x="768" y="184"/>
                  <a:pt x="816" y="192"/>
                </a:cubicBezTo>
                <a:cubicBezTo>
                  <a:pt x="864" y="200"/>
                  <a:pt x="904" y="216"/>
                  <a:pt x="960" y="240"/>
                </a:cubicBezTo>
                <a:cubicBezTo>
                  <a:pt x="1016" y="264"/>
                  <a:pt x="1080" y="304"/>
                  <a:pt x="1152" y="336"/>
                </a:cubicBezTo>
                <a:cubicBezTo>
                  <a:pt x="1224" y="368"/>
                  <a:pt x="1272" y="408"/>
                  <a:pt x="1392" y="432"/>
                </a:cubicBezTo>
                <a:cubicBezTo>
                  <a:pt x="1512" y="456"/>
                  <a:pt x="1704" y="472"/>
                  <a:pt x="1872" y="480"/>
                </a:cubicBezTo>
                <a:cubicBezTo>
                  <a:pt x="2040" y="488"/>
                  <a:pt x="2200" y="480"/>
                  <a:pt x="2400" y="480"/>
                </a:cubicBezTo>
                <a:cubicBezTo>
                  <a:pt x="2600" y="480"/>
                  <a:pt x="2872" y="488"/>
                  <a:pt x="3072" y="480"/>
                </a:cubicBezTo>
                <a:cubicBezTo>
                  <a:pt x="3272" y="472"/>
                  <a:pt x="3480" y="456"/>
                  <a:pt x="3600" y="432"/>
                </a:cubicBezTo>
                <a:cubicBezTo>
                  <a:pt x="3720" y="408"/>
                  <a:pt x="3744" y="384"/>
                  <a:pt x="3792" y="336"/>
                </a:cubicBezTo>
                <a:cubicBezTo>
                  <a:pt x="3840" y="288"/>
                  <a:pt x="3864" y="200"/>
                  <a:pt x="3888" y="144"/>
                </a:cubicBezTo>
                <a:cubicBezTo>
                  <a:pt x="3912" y="88"/>
                  <a:pt x="3924" y="44"/>
                  <a:pt x="3936" y="0"/>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da-DK"/>
          </a:p>
        </p:txBody>
      </p:sp>
      <p:sp>
        <p:nvSpPr>
          <p:cNvPr id="28" name="Freeform 80"/>
          <p:cNvSpPr>
            <a:spLocks/>
          </p:cNvSpPr>
          <p:nvPr/>
        </p:nvSpPr>
        <p:spPr bwMode="auto">
          <a:xfrm>
            <a:off x="2228850" y="3585794"/>
            <a:ext cx="5257800" cy="76200"/>
          </a:xfrm>
          <a:custGeom>
            <a:avLst/>
            <a:gdLst/>
            <a:ahLst/>
            <a:cxnLst>
              <a:cxn ang="0">
                <a:pos x="288" y="0"/>
              </a:cxn>
              <a:cxn ang="0">
                <a:pos x="3312" y="0"/>
              </a:cxn>
              <a:cxn ang="0">
                <a:pos x="3072" y="0"/>
              </a:cxn>
              <a:cxn ang="0">
                <a:pos x="2832" y="48"/>
              </a:cxn>
              <a:cxn ang="0">
                <a:pos x="0" y="48"/>
              </a:cxn>
              <a:cxn ang="0">
                <a:pos x="288" y="0"/>
              </a:cxn>
            </a:cxnLst>
            <a:rect l="0" t="0" r="r" b="b"/>
            <a:pathLst>
              <a:path w="3312" h="48">
                <a:moveTo>
                  <a:pt x="288" y="0"/>
                </a:moveTo>
                <a:lnTo>
                  <a:pt x="3312" y="0"/>
                </a:lnTo>
                <a:lnTo>
                  <a:pt x="3072" y="0"/>
                </a:lnTo>
                <a:lnTo>
                  <a:pt x="2832" y="48"/>
                </a:lnTo>
                <a:lnTo>
                  <a:pt x="0" y="48"/>
                </a:lnTo>
                <a:lnTo>
                  <a:pt x="288" y="0"/>
                </a:lnTo>
                <a:close/>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29" name="Freeform 81"/>
          <p:cNvSpPr>
            <a:spLocks/>
          </p:cNvSpPr>
          <p:nvPr/>
        </p:nvSpPr>
        <p:spPr bwMode="auto">
          <a:xfrm>
            <a:off x="2000250" y="3585794"/>
            <a:ext cx="609600" cy="152400"/>
          </a:xfrm>
          <a:custGeom>
            <a:avLst/>
            <a:gdLst/>
            <a:ahLst/>
            <a:cxnLst>
              <a:cxn ang="0">
                <a:pos x="0" y="96"/>
              </a:cxn>
              <a:cxn ang="0">
                <a:pos x="96" y="48"/>
              </a:cxn>
              <a:cxn ang="0">
                <a:pos x="240" y="0"/>
              </a:cxn>
              <a:cxn ang="0">
                <a:pos x="384" y="0"/>
              </a:cxn>
              <a:cxn ang="0">
                <a:pos x="240" y="48"/>
              </a:cxn>
              <a:cxn ang="0">
                <a:pos x="144" y="48"/>
              </a:cxn>
              <a:cxn ang="0">
                <a:pos x="96" y="96"/>
              </a:cxn>
              <a:cxn ang="0">
                <a:pos x="0" y="96"/>
              </a:cxn>
            </a:cxnLst>
            <a:rect l="0" t="0" r="r" b="b"/>
            <a:pathLst>
              <a:path w="384" h="96">
                <a:moveTo>
                  <a:pt x="0" y="96"/>
                </a:moveTo>
                <a:lnTo>
                  <a:pt x="96" y="48"/>
                </a:lnTo>
                <a:lnTo>
                  <a:pt x="240" y="0"/>
                </a:lnTo>
                <a:lnTo>
                  <a:pt x="384" y="0"/>
                </a:lnTo>
                <a:lnTo>
                  <a:pt x="240" y="48"/>
                </a:lnTo>
                <a:lnTo>
                  <a:pt x="144" y="48"/>
                </a:lnTo>
                <a:lnTo>
                  <a:pt x="96" y="96"/>
                </a:lnTo>
                <a:lnTo>
                  <a:pt x="0" y="96"/>
                </a:lnTo>
                <a:close/>
              </a:path>
            </a:pathLst>
          </a:custGeom>
          <a:solidFill>
            <a:srgbClr val="009CAC"/>
          </a:solidFill>
          <a:ln w="12700" cap="flat" cmpd="sng">
            <a:noFill/>
            <a:prstDash val="solid"/>
            <a:round/>
            <a:headEnd type="none" w="sm" len="sm"/>
            <a:tailEnd type="none" w="sm" len="sm"/>
          </a:ln>
          <a:effectLst/>
        </p:spPr>
        <p:txBody>
          <a:bodyPr wrap="none" anchor="ctr"/>
          <a:lstStyle/>
          <a:p>
            <a:endParaRPr lang="da-DK"/>
          </a:p>
        </p:txBody>
      </p:sp>
      <p:sp>
        <p:nvSpPr>
          <p:cNvPr id="30" name="Line 82"/>
          <p:cNvSpPr>
            <a:spLocks noChangeShapeType="1"/>
          </p:cNvSpPr>
          <p:nvPr/>
        </p:nvSpPr>
        <p:spPr bwMode="auto">
          <a:xfrm flipH="1">
            <a:off x="3905250" y="3585794"/>
            <a:ext cx="609600" cy="0"/>
          </a:xfrm>
          <a:prstGeom prst="line">
            <a:avLst/>
          </a:prstGeom>
          <a:noFill/>
          <a:ln w="28575">
            <a:solidFill>
              <a:srgbClr val="FFFFFF"/>
            </a:solidFill>
            <a:round/>
            <a:headEnd/>
            <a:tailEnd type="triangle" w="med" len="med"/>
          </a:ln>
          <a:effectLst/>
        </p:spPr>
        <p:txBody>
          <a:bodyPr wrap="none" anchor="ctr"/>
          <a:lstStyle/>
          <a:p>
            <a:endParaRPr lang="da-DK"/>
          </a:p>
        </p:txBody>
      </p:sp>
      <p:sp>
        <p:nvSpPr>
          <p:cNvPr id="31" name="Text Box 83"/>
          <p:cNvSpPr txBox="1">
            <a:spLocks noChangeArrowheads="1"/>
          </p:cNvSpPr>
          <p:nvPr/>
        </p:nvSpPr>
        <p:spPr bwMode="auto">
          <a:xfrm>
            <a:off x="4591050" y="3738194"/>
            <a:ext cx="990600" cy="469900"/>
          </a:xfrm>
          <a:prstGeom prst="rect">
            <a:avLst/>
          </a:prstGeom>
          <a:noFill/>
          <a:ln w="12700">
            <a:solidFill>
              <a:schemeClr val="tx1"/>
            </a:solidFill>
            <a:miter lim="800000"/>
            <a:headEnd type="none" w="sm" len="sm"/>
            <a:tailEnd type="none" w="sm" len="sm"/>
          </a:ln>
          <a:effectLst/>
        </p:spPr>
        <p:txBody>
          <a:bodyPr>
            <a:spAutoFit/>
          </a:bodyPr>
          <a:lstStyle/>
          <a:p>
            <a:pPr algn="ctr" defTabSz="762000" eaLnBrk="0" hangingPunct="0">
              <a:spcBef>
                <a:spcPct val="50000"/>
              </a:spcBef>
            </a:pPr>
            <a:r>
              <a:rPr lang="en-GB" sz="2400" smtClean="0">
                <a:solidFill>
                  <a:srgbClr val="FFFFFF"/>
                </a:solidFill>
                <a:latin typeface="Arial"/>
              </a:rPr>
              <a:t>DR1</a:t>
            </a:r>
            <a:endParaRPr lang="en-GB" sz="2400">
              <a:solidFill>
                <a:srgbClr val="FFFFFF"/>
              </a:solidFill>
              <a:latin typeface="Arial"/>
            </a:endParaRPr>
          </a:p>
        </p:txBody>
      </p:sp>
      <p:sp>
        <p:nvSpPr>
          <p:cNvPr id="32" name="Text Box 84"/>
          <p:cNvSpPr txBox="1">
            <a:spLocks noChangeArrowheads="1"/>
          </p:cNvSpPr>
          <p:nvPr/>
        </p:nvSpPr>
        <p:spPr bwMode="auto">
          <a:xfrm>
            <a:off x="4591050" y="5490794"/>
            <a:ext cx="990600" cy="469900"/>
          </a:xfrm>
          <a:prstGeom prst="rect">
            <a:avLst/>
          </a:prstGeom>
          <a:noFill/>
          <a:ln w="12700">
            <a:solidFill>
              <a:schemeClr val="tx1"/>
            </a:solidFill>
            <a:miter lim="800000"/>
            <a:headEnd type="none" w="sm" len="sm"/>
            <a:tailEnd type="none" w="sm" len="sm"/>
          </a:ln>
          <a:effectLst/>
        </p:spPr>
        <p:txBody>
          <a:bodyPr>
            <a:spAutoFit/>
          </a:bodyPr>
          <a:lstStyle/>
          <a:p>
            <a:pPr algn="ctr" defTabSz="762000" eaLnBrk="0" hangingPunct="0">
              <a:spcBef>
                <a:spcPct val="50000"/>
              </a:spcBef>
            </a:pPr>
            <a:r>
              <a:rPr lang="en-GB" sz="2400" smtClean="0">
                <a:solidFill>
                  <a:srgbClr val="FFFFFF"/>
                </a:solidFill>
                <a:latin typeface="Arial"/>
              </a:rPr>
              <a:t>DR2</a:t>
            </a:r>
            <a:endParaRPr lang="en-GB" sz="2400">
              <a:solidFill>
                <a:srgbClr val="FFFFFF"/>
              </a:solidFill>
              <a:latin typeface="Arial"/>
            </a:endParaRPr>
          </a:p>
        </p:txBody>
      </p:sp>
      <p:sp>
        <p:nvSpPr>
          <p:cNvPr id="33" name="Line 85"/>
          <p:cNvSpPr>
            <a:spLocks noChangeShapeType="1"/>
          </p:cNvSpPr>
          <p:nvPr/>
        </p:nvSpPr>
        <p:spPr bwMode="auto">
          <a:xfrm>
            <a:off x="781050" y="4423994"/>
            <a:ext cx="7620000" cy="0"/>
          </a:xfrm>
          <a:prstGeom prst="line">
            <a:avLst/>
          </a:prstGeom>
          <a:noFill/>
          <a:ln w="12700">
            <a:solidFill>
              <a:schemeClr val="tx1"/>
            </a:solidFill>
            <a:round/>
            <a:headEnd type="none" w="sm" len="sm"/>
            <a:tailEnd type="none" w="sm" len="sm"/>
          </a:ln>
          <a:effectLst/>
        </p:spPr>
        <p:txBody>
          <a:bodyPr wrap="none" anchor="ctr"/>
          <a:lstStyle/>
          <a:p>
            <a:endParaRPr lang="da-DK"/>
          </a:p>
        </p:txBody>
      </p:sp>
      <p:sp>
        <p:nvSpPr>
          <p:cNvPr id="34" name="Text Box 58"/>
          <p:cNvSpPr txBox="1">
            <a:spLocks noChangeArrowheads="1"/>
          </p:cNvSpPr>
          <p:nvPr/>
        </p:nvSpPr>
        <p:spPr bwMode="auto">
          <a:xfrm>
            <a:off x="755576" y="1916832"/>
            <a:ext cx="4648200" cy="6413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dirty="0" smtClean="0">
                <a:solidFill>
                  <a:srgbClr val="FFFFFF"/>
                </a:solidFill>
                <a:latin typeface="Arial"/>
              </a:rPr>
              <a:t>DR1 : Drainage via Channel</a:t>
            </a:r>
            <a:br>
              <a:rPr lang="en-GB" sz="1800" dirty="0" smtClean="0">
                <a:solidFill>
                  <a:srgbClr val="FFFFFF"/>
                </a:solidFill>
                <a:latin typeface="Arial"/>
              </a:rPr>
            </a:br>
            <a:r>
              <a:rPr lang="en-GB" sz="1800" dirty="0" smtClean="0">
                <a:solidFill>
                  <a:srgbClr val="FFFFFF"/>
                </a:solidFill>
                <a:latin typeface="Arial"/>
              </a:rPr>
              <a:t>DR2 : Drainage via Levees</a:t>
            </a:r>
            <a:endParaRPr lang="en-GB" sz="1800" dirty="0">
              <a:solidFill>
                <a:srgbClr val="FFFFFF"/>
              </a:solidFill>
              <a:latin typeface="Arial"/>
            </a:endParaRPr>
          </a:p>
        </p:txBody>
      </p:sp>
      <p:sp>
        <p:nvSpPr>
          <p:cNvPr id="35" name="Footer Placeholder 3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GB" dirty="0">
                <a:solidFill>
                  <a:srgbClr val="FFFFFF"/>
                </a:solidFill>
              </a:rPr>
              <a:t>Floodplain Modelling Options</a:t>
            </a:r>
            <a:r>
              <a:rPr lang="en-GB" dirty="0" smtClean="0">
                <a:solidFill>
                  <a:srgbClr val="FFFFFF"/>
                </a:solidFill>
              </a:rPr>
              <a:t>:</a:t>
            </a:r>
          </a:p>
          <a:p>
            <a:r>
              <a:rPr lang="en-GB" sz="1800" b="1" dirty="0" smtClean="0">
                <a:solidFill>
                  <a:srgbClr val="FFFFFF"/>
                </a:solidFill>
              </a:rPr>
              <a:t>1D:</a:t>
            </a:r>
          </a:p>
          <a:p>
            <a:pPr lvl="1"/>
            <a:r>
              <a:rPr lang="en-GB" sz="1800" dirty="0" smtClean="0">
                <a:solidFill>
                  <a:srgbClr val="FFFFFF"/>
                </a:solidFill>
              </a:rPr>
              <a:t>Lump </a:t>
            </a:r>
            <a:r>
              <a:rPr lang="en-GB" sz="1800" dirty="0">
                <a:solidFill>
                  <a:srgbClr val="FFFFFF"/>
                </a:solidFill>
              </a:rPr>
              <a:t>River and Floodplain as Single branch	</a:t>
            </a:r>
          </a:p>
          <a:p>
            <a:pPr lvl="1"/>
            <a:r>
              <a:rPr lang="en-GB" sz="1800" dirty="0" smtClean="0">
                <a:solidFill>
                  <a:srgbClr val="FFFFFF"/>
                </a:solidFill>
              </a:rPr>
              <a:t>Simple </a:t>
            </a:r>
            <a:r>
              <a:rPr lang="en-GB" sz="1800" dirty="0">
                <a:solidFill>
                  <a:srgbClr val="FFFFFF"/>
                </a:solidFill>
              </a:rPr>
              <a:t>1D River Model in MIKE 11</a:t>
            </a:r>
          </a:p>
          <a:p>
            <a:pPr lvl="1"/>
            <a:r>
              <a:rPr lang="en-GB" sz="1800" dirty="0" smtClean="0">
                <a:solidFill>
                  <a:srgbClr val="FFFFFF"/>
                </a:solidFill>
              </a:rPr>
              <a:t>Branched </a:t>
            </a:r>
            <a:r>
              <a:rPr lang="en-GB" sz="1800" dirty="0">
                <a:solidFill>
                  <a:srgbClr val="FFFFFF"/>
                </a:solidFill>
              </a:rPr>
              <a:t>and Looped Network in MIKE 11</a:t>
            </a:r>
          </a:p>
          <a:p>
            <a:pPr lvl="1"/>
            <a:r>
              <a:rPr lang="en-GB" sz="1800" dirty="0" smtClean="0">
                <a:solidFill>
                  <a:srgbClr val="FFFFFF"/>
                </a:solidFill>
              </a:rPr>
              <a:t>Floodplain </a:t>
            </a:r>
            <a:r>
              <a:rPr lang="en-GB" sz="1800" dirty="0">
                <a:solidFill>
                  <a:srgbClr val="FFFFFF"/>
                </a:solidFill>
              </a:rPr>
              <a:t>as part of the cross-section in MIKE 11</a:t>
            </a:r>
          </a:p>
          <a:p>
            <a:pPr lvl="1"/>
            <a:r>
              <a:rPr lang="en-GB" sz="1800" dirty="0" smtClean="0">
                <a:solidFill>
                  <a:srgbClr val="FFFFFF"/>
                </a:solidFill>
              </a:rPr>
              <a:t>Floodplain </a:t>
            </a:r>
            <a:r>
              <a:rPr lang="en-GB" sz="1800" dirty="0">
                <a:solidFill>
                  <a:srgbClr val="FFFFFF"/>
                </a:solidFill>
              </a:rPr>
              <a:t>computed as additional storage in cross-sections in MIKE 11</a:t>
            </a:r>
          </a:p>
          <a:p>
            <a:pPr lvl="1"/>
            <a:r>
              <a:rPr lang="en-GB" sz="1800" dirty="0" smtClean="0">
                <a:solidFill>
                  <a:schemeClr val="accent1"/>
                </a:solidFill>
              </a:rPr>
              <a:t>Limitation</a:t>
            </a:r>
            <a:r>
              <a:rPr lang="en-GB" sz="1800" dirty="0">
                <a:solidFill>
                  <a:srgbClr val="FFFFFF"/>
                </a:solidFill>
              </a:rPr>
              <a:t>: Same Water Levels in River and Floodplain</a:t>
            </a:r>
          </a:p>
          <a:p>
            <a:r>
              <a:rPr lang="en-GB" sz="1800" b="1" dirty="0" smtClean="0">
                <a:solidFill>
                  <a:srgbClr val="FFFFFF"/>
                </a:solidFill>
              </a:rPr>
              <a:t>Quasi 2D:</a:t>
            </a:r>
          </a:p>
          <a:p>
            <a:pPr lvl="1"/>
            <a:r>
              <a:rPr lang="en-GB" sz="1800" dirty="0" smtClean="0">
                <a:solidFill>
                  <a:srgbClr val="FFFFFF"/>
                </a:solidFill>
              </a:rPr>
              <a:t>River </a:t>
            </a:r>
            <a:r>
              <a:rPr lang="en-GB" sz="1800" dirty="0">
                <a:solidFill>
                  <a:srgbClr val="FFFFFF"/>
                </a:solidFill>
              </a:rPr>
              <a:t>and Floodplain separate Flow </a:t>
            </a:r>
            <a:r>
              <a:rPr lang="en-GB" sz="1800" dirty="0" smtClean="0">
                <a:solidFill>
                  <a:srgbClr val="FFFFFF"/>
                </a:solidFill>
              </a:rPr>
              <a:t>Paths</a:t>
            </a:r>
          </a:p>
          <a:p>
            <a:pPr lvl="1"/>
            <a:r>
              <a:rPr lang="en-GB" sz="1800" dirty="0" smtClean="0">
                <a:solidFill>
                  <a:srgbClr val="FFFFFF"/>
                </a:solidFill>
              </a:rPr>
              <a:t>Requires </a:t>
            </a:r>
            <a:r>
              <a:rPr lang="en-GB" sz="1800" dirty="0">
                <a:solidFill>
                  <a:srgbClr val="FFFFFF"/>
                </a:solidFill>
              </a:rPr>
              <a:t>accurate and detailed </a:t>
            </a:r>
            <a:r>
              <a:rPr lang="en-GB" sz="1800" dirty="0" smtClean="0">
                <a:solidFill>
                  <a:srgbClr val="FFFFFF"/>
                </a:solidFill>
              </a:rPr>
              <a:t>Data</a:t>
            </a:r>
          </a:p>
          <a:p>
            <a:pPr lvl="1"/>
            <a:r>
              <a:rPr lang="en-GB" sz="1800" dirty="0" smtClean="0">
                <a:solidFill>
                  <a:srgbClr val="FFFFFF"/>
                </a:solidFill>
              </a:rPr>
              <a:t>Relevant </a:t>
            </a:r>
            <a:r>
              <a:rPr lang="en-GB" sz="1800" dirty="0">
                <a:solidFill>
                  <a:srgbClr val="FFFFFF"/>
                </a:solidFill>
              </a:rPr>
              <a:t>for</a:t>
            </a:r>
            <a:r>
              <a:rPr lang="en-GB" sz="1800" dirty="0" smtClean="0">
                <a:solidFill>
                  <a:srgbClr val="FFFFFF"/>
                </a:solidFill>
              </a:rPr>
              <a:t>:</a:t>
            </a:r>
          </a:p>
          <a:p>
            <a:pPr lvl="2"/>
            <a:r>
              <a:rPr lang="en-GB" sz="1800" dirty="0" smtClean="0">
                <a:solidFill>
                  <a:srgbClr val="FFFFFF"/>
                </a:solidFill>
              </a:rPr>
              <a:t>Flood Mapping</a:t>
            </a:r>
          </a:p>
          <a:p>
            <a:pPr lvl="2"/>
            <a:r>
              <a:rPr lang="en-GB" sz="1800" dirty="0" smtClean="0">
                <a:solidFill>
                  <a:srgbClr val="FFFFFF"/>
                </a:solidFill>
              </a:rPr>
              <a:t>Floodplain </a:t>
            </a:r>
            <a:r>
              <a:rPr lang="en-GB" sz="1800" dirty="0">
                <a:solidFill>
                  <a:srgbClr val="FFFFFF"/>
                </a:solidFill>
              </a:rPr>
              <a:t>Inundation and Drainage </a:t>
            </a:r>
            <a:r>
              <a:rPr lang="en-GB" sz="1800" dirty="0" smtClean="0">
                <a:solidFill>
                  <a:srgbClr val="FFFFFF"/>
                </a:solidFill>
              </a:rPr>
              <a:t>Modelling</a:t>
            </a:r>
          </a:p>
          <a:p>
            <a:pPr lvl="2"/>
            <a:r>
              <a:rPr lang="en-GB" sz="1800" dirty="0" smtClean="0">
                <a:solidFill>
                  <a:srgbClr val="FFFFFF"/>
                </a:solidFill>
              </a:rPr>
              <a:t>Flood </a:t>
            </a:r>
            <a:r>
              <a:rPr lang="en-GB" sz="1800" dirty="0">
                <a:solidFill>
                  <a:srgbClr val="FFFFFF"/>
                </a:solidFill>
              </a:rPr>
              <a:t>Damage assessments</a:t>
            </a:r>
          </a:p>
          <a:p>
            <a:pPr marL="0" indent="0">
              <a:buNone/>
            </a:pPr>
            <a:endParaRPr lang="en-GB" dirty="0" smtClean="0">
              <a:solidFill>
                <a:srgbClr val="FFFFFF"/>
              </a:solidFill>
            </a:endParaRP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841980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Duplicate Storage at Junctions</a:t>
            </a:r>
          </a:p>
          <a:p>
            <a:pPr marL="0" indent="0">
              <a:buNone/>
            </a:pPr>
            <a:endParaRPr lang="en-GB" dirty="0"/>
          </a:p>
        </p:txBody>
      </p:sp>
      <p:sp>
        <p:nvSpPr>
          <p:cNvPr id="4" name="Rectangle 2"/>
          <p:cNvSpPr>
            <a:spLocks noChangeArrowheads="1"/>
          </p:cNvSpPr>
          <p:nvPr/>
        </p:nvSpPr>
        <p:spPr bwMode="auto">
          <a:xfrm>
            <a:off x="5754936" y="1124744"/>
            <a:ext cx="3022600" cy="2400300"/>
          </a:xfrm>
          <a:prstGeom prst="rect">
            <a:avLst/>
          </a:prstGeom>
          <a:solidFill>
            <a:schemeClr val="bg1"/>
          </a:solidFill>
          <a:ln w="9525">
            <a:solidFill>
              <a:schemeClr val="tx1"/>
            </a:solidFill>
            <a:miter lim="800000"/>
            <a:headEnd/>
            <a:tailEnd/>
          </a:ln>
          <a:effectLst/>
        </p:spPr>
        <p:txBody>
          <a:bodyPr wrap="none" anchor="ctr"/>
          <a:lstStyle/>
          <a:p>
            <a:endParaRPr lang="da-DK"/>
          </a:p>
        </p:txBody>
      </p:sp>
      <p:grpSp>
        <p:nvGrpSpPr>
          <p:cNvPr id="5" name="Group 5"/>
          <p:cNvGrpSpPr>
            <a:grpSpLocks/>
          </p:cNvGrpSpPr>
          <p:nvPr/>
        </p:nvGrpSpPr>
        <p:grpSpPr bwMode="auto">
          <a:xfrm>
            <a:off x="395536" y="3677444"/>
            <a:ext cx="4013200" cy="2667000"/>
            <a:chOff x="2992" y="2520"/>
            <a:chExt cx="2528" cy="1680"/>
          </a:xfrm>
        </p:grpSpPr>
        <p:sp>
          <p:nvSpPr>
            <p:cNvPr id="6" name="Rectangle 6"/>
            <p:cNvSpPr>
              <a:spLocks noChangeArrowheads="1"/>
            </p:cNvSpPr>
            <p:nvPr/>
          </p:nvSpPr>
          <p:spPr bwMode="auto">
            <a:xfrm>
              <a:off x="2992" y="2520"/>
              <a:ext cx="2528" cy="1680"/>
            </a:xfrm>
            <a:prstGeom prst="rect">
              <a:avLst/>
            </a:prstGeom>
            <a:solidFill>
              <a:schemeClr val="bg1"/>
            </a:solidFill>
            <a:ln w="9525">
              <a:solidFill>
                <a:schemeClr val="tx1"/>
              </a:solidFill>
              <a:miter lim="800000"/>
              <a:headEnd/>
              <a:tailEnd/>
            </a:ln>
            <a:effectLst/>
          </p:spPr>
          <p:txBody>
            <a:bodyPr wrap="none" anchor="ctr"/>
            <a:lstStyle/>
            <a:p>
              <a:endParaRPr lang="da-DK"/>
            </a:p>
          </p:txBody>
        </p:sp>
        <p:graphicFrame>
          <p:nvGraphicFramePr>
            <p:cNvPr id="7" name="Object 7"/>
            <p:cNvGraphicFramePr>
              <a:graphicFrameLocks noChangeAspect="1"/>
            </p:cNvGraphicFramePr>
            <p:nvPr/>
          </p:nvGraphicFramePr>
          <p:xfrm>
            <a:off x="3376" y="2672"/>
            <a:ext cx="1849" cy="1468"/>
          </p:xfrm>
          <a:graphic>
            <a:graphicData uri="http://schemas.openxmlformats.org/presentationml/2006/ole">
              <mc:AlternateContent xmlns:mc="http://schemas.openxmlformats.org/markup-compatibility/2006">
                <mc:Choice xmlns:v="urn:schemas-microsoft-com:vml" Requires="v">
                  <p:oleObj spid="_x0000_s79895" name="Document" r:id="rId3" imgW="3734280" imgH="2963520" progId="Word.Document.8">
                    <p:embed/>
                  </p:oleObj>
                </mc:Choice>
                <mc:Fallback>
                  <p:oleObj name="Document" r:id="rId3" imgW="3734280" imgH="29635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 y="2672"/>
                          <a:ext cx="1849" cy="1468"/>
                        </a:xfrm>
                        <a:prstGeom prst="rect">
                          <a:avLst/>
                        </a:prstGeom>
                        <a:noFill/>
                        <a:ln>
                          <a:noFill/>
                        </a:ln>
                        <a:effectLst/>
                        <a:extLst>
                          <a:ext uri="{909E8E84-426E-40DD-AFC4-6F175D3DCCD1}">
                            <a14:hiddenFill xmlns:a14="http://schemas.microsoft.com/office/drawing/2010/main">
                              <a:solidFill>
                                <a:srgbClr val="AFAFA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 name="Group 8"/>
          <p:cNvGrpSpPr>
            <a:grpSpLocks/>
          </p:cNvGrpSpPr>
          <p:nvPr/>
        </p:nvGrpSpPr>
        <p:grpSpPr bwMode="auto">
          <a:xfrm>
            <a:off x="4764336" y="3677444"/>
            <a:ext cx="4013200" cy="2667000"/>
            <a:chOff x="232" y="2528"/>
            <a:chExt cx="2528" cy="1680"/>
          </a:xfrm>
        </p:grpSpPr>
        <p:sp>
          <p:nvSpPr>
            <p:cNvPr id="9" name="Rectangle 9"/>
            <p:cNvSpPr>
              <a:spLocks noChangeArrowheads="1"/>
            </p:cNvSpPr>
            <p:nvPr/>
          </p:nvSpPr>
          <p:spPr bwMode="auto">
            <a:xfrm>
              <a:off x="232" y="2528"/>
              <a:ext cx="2528" cy="1680"/>
            </a:xfrm>
            <a:prstGeom prst="rect">
              <a:avLst/>
            </a:prstGeom>
            <a:solidFill>
              <a:schemeClr val="bg1"/>
            </a:solidFill>
            <a:ln w="9525">
              <a:solidFill>
                <a:schemeClr val="tx1"/>
              </a:solidFill>
              <a:miter lim="800000"/>
              <a:headEnd/>
              <a:tailEnd/>
            </a:ln>
            <a:effectLst/>
          </p:spPr>
          <p:txBody>
            <a:bodyPr wrap="none" anchor="ctr"/>
            <a:lstStyle/>
            <a:p>
              <a:endParaRPr lang="da-DK"/>
            </a:p>
          </p:txBody>
        </p:sp>
        <p:graphicFrame>
          <p:nvGraphicFramePr>
            <p:cNvPr id="10" name="Object 10"/>
            <p:cNvGraphicFramePr>
              <a:graphicFrameLocks noChangeAspect="1"/>
            </p:cNvGraphicFramePr>
            <p:nvPr/>
          </p:nvGraphicFramePr>
          <p:xfrm>
            <a:off x="288" y="2640"/>
            <a:ext cx="2417" cy="1485"/>
          </p:xfrm>
          <a:graphic>
            <a:graphicData uri="http://schemas.openxmlformats.org/presentationml/2006/ole">
              <mc:AlternateContent xmlns:mc="http://schemas.openxmlformats.org/markup-compatibility/2006">
                <mc:Choice xmlns:v="urn:schemas-microsoft-com:vml" Requires="v">
                  <p:oleObj spid="_x0000_s79896" name="Document" r:id="rId5" imgW="4471200" imgH="2392920" progId="Word.Document.8">
                    <p:embed/>
                  </p:oleObj>
                </mc:Choice>
                <mc:Fallback>
                  <p:oleObj name="Document" r:id="rId5" imgW="4471200" imgH="23929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2640"/>
                          <a:ext cx="2417" cy="1485"/>
                        </a:xfrm>
                        <a:prstGeom prst="rect">
                          <a:avLst/>
                        </a:prstGeom>
                        <a:noFill/>
                        <a:ln>
                          <a:noFill/>
                        </a:ln>
                        <a:effectLst/>
                        <a:extLst>
                          <a:ext uri="{909E8E84-426E-40DD-AFC4-6F175D3DCCD1}">
                            <a14:hiddenFill xmlns:a14="http://schemas.microsoft.com/office/drawing/2010/main">
                              <a:solidFill>
                                <a:srgbClr val="AFAFA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1" name="Object 11"/>
          <p:cNvGraphicFramePr>
            <a:graphicFrameLocks noChangeAspect="1"/>
          </p:cNvGraphicFramePr>
          <p:nvPr>
            <p:extLst>
              <p:ext uri="{D42A27DB-BD31-4B8C-83A1-F6EECF244321}">
                <p14:modId xmlns:p14="http://schemas.microsoft.com/office/powerpoint/2010/main" val="2079491456"/>
              </p:ext>
            </p:extLst>
          </p:nvPr>
        </p:nvGraphicFramePr>
        <p:xfrm>
          <a:off x="6254999" y="1226344"/>
          <a:ext cx="2405062" cy="2155825"/>
        </p:xfrm>
        <a:graphic>
          <a:graphicData uri="http://schemas.openxmlformats.org/presentationml/2006/ole">
            <mc:AlternateContent xmlns:mc="http://schemas.openxmlformats.org/markup-compatibility/2006">
              <mc:Choice xmlns:v="urn:schemas-microsoft-com:vml" Requires="v">
                <p:oleObj spid="_x0000_s79897" name="Document" r:id="rId7" imgW="4356720" imgH="1968120" progId="Word.Document.8">
                  <p:embed/>
                </p:oleObj>
              </mc:Choice>
              <mc:Fallback>
                <p:oleObj name="Document" r:id="rId7" imgW="4356720" imgH="196812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49579"/>
                      <a:stretch>
                        <a:fillRect/>
                      </a:stretch>
                    </p:blipFill>
                    <p:spPr bwMode="auto">
                      <a:xfrm>
                        <a:off x="6254999" y="1226344"/>
                        <a:ext cx="2405062" cy="2155825"/>
                      </a:xfrm>
                      <a:prstGeom prst="rect">
                        <a:avLst/>
                      </a:prstGeom>
                      <a:noFill/>
                      <a:ln>
                        <a:noFill/>
                      </a:ln>
                      <a:effectLst/>
                      <a:extLst>
                        <a:ext uri="{909E8E84-426E-40DD-AFC4-6F175D3DCCD1}">
                          <a14:hiddenFill xmlns:a14="http://schemas.microsoft.com/office/drawing/2010/main">
                            <a:solidFill>
                              <a:srgbClr val="AFAFA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12"/>
          <p:cNvSpPr txBox="1">
            <a:spLocks noChangeArrowheads="1"/>
          </p:cNvSpPr>
          <p:nvPr/>
        </p:nvSpPr>
        <p:spPr bwMode="auto">
          <a:xfrm>
            <a:off x="179512" y="1700808"/>
            <a:ext cx="6807200" cy="1739900"/>
          </a:xfrm>
          <a:prstGeom prst="rect">
            <a:avLst/>
          </a:prstGeom>
          <a:noFill/>
          <a:ln w="12700">
            <a:noFill/>
            <a:miter lim="800000"/>
            <a:headEnd type="none" w="sm" len="sm"/>
            <a:tailEnd type="none" w="sm" len="sm"/>
          </a:ln>
          <a:effectLst/>
        </p:spPr>
        <p:txBody>
          <a:bodyPr>
            <a:spAutoFit/>
          </a:bodyPr>
          <a:lstStyle/>
          <a:p>
            <a:pPr marL="285750" indent="-285750" defTabSz="762000">
              <a:buFont typeface="Arial" pitchFamily="34" charset="0"/>
              <a:buChar char="•"/>
            </a:pPr>
            <a:r>
              <a:rPr lang="en-GB" sz="1800" dirty="0" smtClean="0">
                <a:solidFill>
                  <a:srgbClr val="FFFFFF"/>
                </a:solidFill>
                <a:latin typeface="Arial"/>
              </a:rPr>
              <a:t>In Complex Networks there is Potential</a:t>
            </a:r>
            <a:br>
              <a:rPr lang="en-GB" sz="1800" dirty="0" smtClean="0">
                <a:solidFill>
                  <a:srgbClr val="FFFFFF"/>
                </a:solidFill>
                <a:latin typeface="Arial"/>
              </a:rPr>
            </a:br>
            <a:r>
              <a:rPr lang="en-GB" sz="1800" dirty="0" smtClean="0">
                <a:solidFill>
                  <a:srgbClr val="FFFFFF"/>
                </a:solidFill>
                <a:latin typeface="Arial"/>
              </a:rPr>
              <a:t>for Duplicate Storage at Junctions</a:t>
            </a:r>
          </a:p>
          <a:p>
            <a:pPr marL="285750" indent="-285750" defTabSz="762000">
              <a:buFont typeface="Arial" pitchFamily="34" charset="0"/>
              <a:buChar char="•"/>
            </a:pPr>
            <a:endParaRPr lang="en-GB" sz="1800" dirty="0" smtClean="0">
              <a:solidFill>
                <a:srgbClr val="FFFFFF"/>
              </a:solidFill>
              <a:latin typeface="Arial"/>
            </a:endParaRPr>
          </a:p>
          <a:p>
            <a:pPr marL="285750" indent="-285750" defTabSz="762000">
              <a:buFont typeface="Arial" pitchFamily="34" charset="0"/>
              <a:buChar char="•"/>
            </a:pPr>
            <a:r>
              <a:rPr lang="en-GB" sz="1800" dirty="0" smtClean="0">
                <a:solidFill>
                  <a:srgbClr val="FFFFFF"/>
                </a:solidFill>
                <a:latin typeface="Arial"/>
              </a:rPr>
              <a:t>Schematisation might need to be Adjusted</a:t>
            </a:r>
          </a:p>
          <a:p>
            <a:pPr marL="285750" indent="-285750" defTabSz="762000">
              <a:buFont typeface="Arial" pitchFamily="34" charset="0"/>
              <a:buChar char="•"/>
            </a:pPr>
            <a:endParaRPr lang="en-GB" sz="1800" dirty="0" smtClean="0">
              <a:solidFill>
                <a:srgbClr val="FFFFFF"/>
              </a:solidFill>
              <a:latin typeface="Arial"/>
            </a:endParaRPr>
          </a:p>
          <a:p>
            <a:pPr marL="285750" indent="-285750" defTabSz="762000">
              <a:buFont typeface="Arial" pitchFamily="34" charset="0"/>
              <a:buChar char="•"/>
            </a:pPr>
            <a:r>
              <a:rPr lang="en-GB" sz="1800" dirty="0" smtClean="0">
                <a:solidFill>
                  <a:srgbClr val="FFFFFF"/>
                </a:solidFill>
                <a:latin typeface="Arial"/>
              </a:rPr>
              <a:t>Use Link Channels which have no Storage</a:t>
            </a:r>
            <a:endParaRPr lang="en-GB" sz="1800" dirty="0">
              <a:solidFill>
                <a:srgbClr val="FFFFFF"/>
              </a:solidFill>
              <a:latin typeface="Arial"/>
            </a:endParaRPr>
          </a:p>
        </p:txBody>
      </p:sp>
      <p:sp>
        <p:nvSpPr>
          <p:cNvPr id="13" name="Footer Placeholder 1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da-DK" dirty="0">
                <a:solidFill>
                  <a:srgbClr val="FFFFFF"/>
                </a:solidFill>
              </a:rPr>
              <a:t>Model </a:t>
            </a:r>
            <a:r>
              <a:rPr lang="da-DK" dirty="0" smtClean="0">
                <a:solidFill>
                  <a:srgbClr val="FFFFFF"/>
                </a:solidFill>
              </a:rPr>
              <a:t>Storage:</a:t>
            </a:r>
            <a:endParaRPr lang="da-DK" dirty="0">
              <a:solidFill>
                <a:srgbClr val="FFFFFF"/>
              </a:solidFill>
            </a:endParaRPr>
          </a:p>
          <a:p>
            <a:pPr marL="0" indent="0">
              <a:buNone/>
            </a:pPr>
            <a:r>
              <a:rPr lang="da-DK" dirty="0"/>
              <a:t> </a:t>
            </a:r>
            <a:r>
              <a:rPr lang="da-DK" dirty="0" err="1" smtClean="0"/>
              <a:t>Calculated</a:t>
            </a:r>
            <a:r>
              <a:rPr lang="da-DK" dirty="0" smtClean="0"/>
              <a:t> </a:t>
            </a:r>
            <a:r>
              <a:rPr lang="da-DK" dirty="0"/>
              <a:t>from Cross </a:t>
            </a:r>
            <a:r>
              <a:rPr lang="da-DK" dirty="0" err="1"/>
              <a:t>Section</a:t>
            </a:r>
            <a:r>
              <a:rPr lang="da-DK" dirty="0"/>
              <a:t> Width:</a:t>
            </a:r>
          </a:p>
          <a:p>
            <a:endParaRPr lang="da-DK" dirty="0">
              <a:solidFill>
                <a:srgbClr val="FFFFFF"/>
              </a:solidFill>
            </a:endParaRPr>
          </a:p>
          <a:p>
            <a:endParaRPr lang="da-DK" dirty="0">
              <a:solidFill>
                <a:srgbClr val="FFFFFF"/>
              </a:solidFill>
            </a:endParaRPr>
          </a:p>
          <a:p>
            <a:endParaRPr lang="da-DK" dirty="0">
              <a:solidFill>
                <a:srgbClr val="FFFFFF"/>
              </a:solidFill>
            </a:endParaRPr>
          </a:p>
          <a:p>
            <a:endParaRPr lang="da-DK" dirty="0">
              <a:solidFill>
                <a:srgbClr val="FFFFFF"/>
              </a:solidFill>
            </a:endParaRPr>
          </a:p>
          <a:p>
            <a:endParaRPr lang="da-DK" dirty="0">
              <a:solidFill>
                <a:srgbClr val="FFFFFF"/>
              </a:solidFill>
            </a:endParaRPr>
          </a:p>
          <a:p>
            <a:endParaRPr lang="da-DK" dirty="0">
              <a:solidFill>
                <a:srgbClr val="FFFFFF"/>
              </a:solidFill>
            </a:endParaRPr>
          </a:p>
          <a:p>
            <a:pPr marL="0" indent="0">
              <a:buNone/>
            </a:pPr>
            <a:r>
              <a:rPr lang="da-DK" dirty="0" smtClean="0">
                <a:solidFill>
                  <a:srgbClr val="FFFFFF"/>
                </a:solidFill>
              </a:rPr>
              <a:t>  </a:t>
            </a:r>
            <a:r>
              <a:rPr lang="da-DK" dirty="0"/>
              <a:t>User </a:t>
            </a:r>
            <a:r>
              <a:rPr lang="da-DK" dirty="0" err="1"/>
              <a:t>Defined</a:t>
            </a:r>
            <a:r>
              <a:rPr lang="da-DK" dirty="0"/>
              <a:t> Storage:</a:t>
            </a:r>
          </a:p>
          <a:p>
            <a:endParaRPr lang="da-DK" dirty="0">
              <a:solidFill>
                <a:srgbClr val="FFFFFF"/>
              </a:solidFill>
            </a:endParaRPr>
          </a:p>
          <a:p>
            <a:endParaRPr lang="da-DK" dirty="0">
              <a:solidFill>
                <a:srgbClr val="FFFFFF"/>
              </a:solidFill>
            </a:endParaRPr>
          </a:p>
          <a:p>
            <a:endParaRPr lang="da-DK" dirty="0">
              <a:solidFill>
                <a:srgbClr val="FFFFFF"/>
              </a:solidFill>
            </a:endParaRPr>
          </a:p>
          <a:p>
            <a:endParaRPr lang="da-DK" dirty="0">
              <a:solidFill>
                <a:srgbClr val="FFFFFF"/>
              </a:solidFill>
            </a:endParaRPr>
          </a:p>
          <a:p>
            <a:endParaRPr lang="da-DK" dirty="0">
              <a:solidFill>
                <a:srgbClr val="FFFFFF"/>
              </a:solidFill>
            </a:endParaRPr>
          </a:p>
          <a:p>
            <a:pPr marL="0" indent="0">
              <a:buNone/>
            </a:pPr>
            <a:r>
              <a:rPr lang="en-GB" dirty="0" smtClean="0">
                <a:solidFill>
                  <a:schemeClr val="accent1"/>
                </a:solidFill>
              </a:rPr>
              <a:t>                Total </a:t>
            </a:r>
            <a:r>
              <a:rPr lang="en-GB" dirty="0">
                <a:solidFill>
                  <a:schemeClr val="accent1"/>
                </a:solidFill>
              </a:rPr>
              <a:t>Surface Storage = Storage width*dx + Add. Storage</a:t>
            </a:r>
          </a:p>
        </p:txBody>
      </p:sp>
      <p:pic>
        <p:nvPicPr>
          <p:cNvPr id="4" name="Picture 61"/>
          <p:cNvPicPr>
            <a:picLocks noChangeAspect="1" noChangeArrowheads="1"/>
          </p:cNvPicPr>
          <p:nvPr/>
        </p:nvPicPr>
        <p:blipFill>
          <a:blip r:embed="rId3"/>
          <a:srcRect/>
          <a:stretch>
            <a:fillRect/>
          </a:stretch>
        </p:blipFill>
        <p:spPr bwMode="auto">
          <a:xfrm>
            <a:off x="5219378" y="1844824"/>
            <a:ext cx="3495675" cy="2114550"/>
          </a:xfrm>
          <a:prstGeom prst="rect">
            <a:avLst/>
          </a:prstGeom>
          <a:noFill/>
          <a:ln w="12700">
            <a:noFill/>
            <a:miter lim="800000"/>
            <a:headEnd/>
            <a:tailEnd/>
          </a:ln>
          <a:effectLst/>
        </p:spPr>
      </p:pic>
      <p:sp>
        <p:nvSpPr>
          <p:cNvPr id="5" name="Rectangle 4"/>
          <p:cNvSpPr>
            <a:spLocks noChangeArrowheads="1"/>
          </p:cNvSpPr>
          <p:nvPr/>
        </p:nvSpPr>
        <p:spPr bwMode="auto">
          <a:xfrm>
            <a:off x="323528" y="1982936"/>
            <a:ext cx="4275137" cy="2093913"/>
          </a:xfrm>
          <a:prstGeom prst="rect">
            <a:avLst/>
          </a:prstGeom>
          <a:solidFill>
            <a:srgbClr val="FFFFFF"/>
          </a:solidFill>
          <a:ln w="9525">
            <a:noFill/>
            <a:miter lim="800000"/>
            <a:headEnd/>
            <a:tailEnd/>
          </a:ln>
        </p:spPr>
        <p:txBody>
          <a:bodyPr/>
          <a:lstStyle/>
          <a:p>
            <a:endParaRPr lang="da-DK">
              <a:solidFill>
                <a:schemeClr val="accent6"/>
              </a:solidFill>
            </a:endParaRPr>
          </a:p>
        </p:txBody>
      </p:sp>
      <p:sp>
        <p:nvSpPr>
          <p:cNvPr id="6" name="Rectangle 5"/>
          <p:cNvSpPr>
            <a:spLocks noChangeArrowheads="1"/>
          </p:cNvSpPr>
          <p:nvPr/>
        </p:nvSpPr>
        <p:spPr bwMode="auto">
          <a:xfrm>
            <a:off x="787078" y="2492524"/>
            <a:ext cx="1335087" cy="987425"/>
          </a:xfrm>
          <a:prstGeom prst="rect">
            <a:avLst/>
          </a:prstGeom>
          <a:pattFill prst="ltUpDiag">
            <a:fgClr>
              <a:srgbClr val="00FF00"/>
            </a:fgClr>
            <a:bgClr>
              <a:srgbClr val="FFFFFF"/>
            </a:bgClr>
          </a:pattFill>
          <a:ln w="3175">
            <a:solidFill>
              <a:srgbClr val="000000"/>
            </a:solidFill>
            <a:miter lim="800000"/>
            <a:headEnd/>
            <a:tailEnd/>
          </a:ln>
        </p:spPr>
        <p:txBody>
          <a:bodyPr/>
          <a:lstStyle/>
          <a:p>
            <a:endParaRPr lang="da-DK">
              <a:solidFill>
                <a:schemeClr val="accent6"/>
              </a:solidFill>
            </a:endParaRPr>
          </a:p>
        </p:txBody>
      </p:sp>
      <p:sp>
        <p:nvSpPr>
          <p:cNvPr id="7" name="Rectangle 6"/>
          <p:cNvSpPr>
            <a:spLocks noChangeArrowheads="1"/>
          </p:cNvSpPr>
          <p:nvPr/>
        </p:nvSpPr>
        <p:spPr bwMode="auto">
          <a:xfrm>
            <a:off x="3604890" y="2708424"/>
            <a:ext cx="889000" cy="739775"/>
          </a:xfrm>
          <a:prstGeom prst="rect">
            <a:avLst/>
          </a:prstGeom>
          <a:pattFill prst="ltUpDiag">
            <a:fgClr>
              <a:srgbClr val="00FF00"/>
            </a:fgClr>
            <a:bgClr>
              <a:srgbClr val="FFFFFF"/>
            </a:bgClr>
          </a:pattFill>
          <a:ln w="3175">
            <a:solidFill>
              <a:srgbClr val="000000"/>
            </a:solidFill>
            <a:miter lim="800000"/>
            <a:headEnd/>
            <a:tailEnd/>
          </a:ln>
        </p:spPr>
        <p:txBody>
          <a:bodyPr/>
          <a:lstStyle/>
          <a:p>
            <a:endParaRPr lang="da-DK">
              <a:solidFill>
                <a:schemeClr val="accent6"/>
              </a:solidFill>
            </a:endParaRPr>
          </a:p>
        </p:txBody>
      </p:sp>
      <p:sp>
        <p:nvSpPr>
          <p:cNvPr id="8" name="Rectangle 7"/>
          <p:cNvSpPr>
            <a:spLocks noChangeArrowheads="1"/>
          </p:cNvSpPr>
          <p:nvPr/>
        </p:nvSpPr>
        <p:spPr bwMode="auto">
          <a:xfrm>
            <a:off x="2122165" y="2336949"/>
            <a:ext cx="1444625" cy="1482725"/>
          </a:xfrm>
          <a:prstGeom prst="rect">
            <a:avLst/>
          </a:prstGeom>
          <a:pattFill prst="ltDnDiag">
            <a:fgClr>
              <a:srgbClr val="00FF00"/>
            </a:fgClr>
            <a:bgClr>
              <a:srgbClr val="FFFFFF"/>
            </a:bgClr>
          </a:pattFill>
          <a:ln w="3175">
            <a:solidFill>
              <a:srgbClr val="000000"/>
            </a:solidFill>
            <a:miter lim="800000"/>
            <a:headEnd/>
            <a:tailEnd/>
          </a:ln>
        </p:spPr>
        <p:txBody>
          <a:bodyPr/>
          <a:lstStyle/>
          <a:p>
            <a:endParaRPr lang="da-DK">
              <a:solidFill>
                <a:schemeClr val="accent6"/>
              </a:solidFill>
            </a:endParaRPr>
          </a:p>
        </p:txBody>
      </p:sp>
      <p:sp>
        <p:nvSpPr>
          <p:cNvPr id="9" name="Line 8"/>
          <p:cNvSpPr>
            <a:spLocks noChangeShapeType="1"/>
          </p:cNvSpPr>
          <p:nvPr/>
        </p:nvSpPr>
        <p:spPr bwMode="auto">
          <a:xfrm>
            <a:off x="488628" y="3076724"/>
            <a:ext cx="4154487" cy="1587"/>
          </a:xfrm>
          <a:prstGeom prst="line">
            <a:avLst/>
          </a:prstGeom>
          <a:noFill/>
          <a:ln w="34925">
            <a:solidFill>
              <a:srgbClr val="0000FF"/>
            </a:solidFill>
            <a:round/>
            <a:headEnd/>
            <a:tailEnd/>
          </a:ln>
        </p:spPr>
        <p:txBody>
          <a:bodyPr/>
          <a:lstStyle/>
          <a:p>
            <a:endParaRPr lang="da-DK">
              <a:solidFill>
                <a:schemeClr val="accent6"/>
              </a:solidFill>
            </a:endParaRPr>
          </a:p>
        </p:txBody>
      </p:sp>
      <p:sp>
        <p:nvSpPr>
          <p:cNvPr id="10" name="Line 9"/>
          <p:cNvSpPr>
            <a:spLocks noChangeShapeType="1"/>
          </p:cNvSpPr>
          <p:nvPr/>
        </p:nvSpPr>
        <p:spPr bwMode="auto">
          <a:xfrm>
            <a:off x="1379215" y="2584599"/>
            <a:ext cx="1588" cy="985837"/>
          </a:xfrm>
          <a:prstGeom prst="line">
            <a:avLst/>
          </a:prstGeom>
          <a:noFill/>
          <a:ln w="23813">
            <a:solidFill>
              <a:srgbClr val="800000"/>
            </a:solidFill>
            <a:round/>
            <a:headEnd/>
            <a:tailEnd/>
          </a:ln>
        </p:spPr>
        <p:txBody>
          <a:bodyPr/>
          <a:lstStyle/>
          <a:p>
            <a:endParaRPr lang="da-DK">
              <a:solidFill>
                <a:schemeClr val="accent6"/>
              </a:solidFill>
            </a:endParaRPr>
          </a:p>
        </p:txBody>
      </p:sp>
      <p:sp>
        <p:nvSpPr>
          <p:cNvPr id="11" name="Line 10"/>
          <p:cNvSpPr>
            <a:spLocks noChangeShapeType="1"/>
          </p:cNvSpPr>
          <p:nvPr/>
        </p:nvSpPr>
        <p:spPr bwMode="auto">
          <a:xfrm>
            <a:off x="2861940" y="2336949"/>
            <a:ext cx="1588" cy="1482725"/>
          </a:xfrm>
          <a:prstGeom prst="line">
            <a:avLst/>
          </a:prstGeom>
          <a:noFill/>
          <a:ln w="23813">
            <a:solidFill>
              <a:srgbClr val="800000"/>
            </a:solidFill>
            <a:round/>
            <a:headEnd/>
            <a:tailEnd/>
          </a:ln>
        </p:spPr>
        <p:txBody>
          <a:bodyPr/>
          <a:lstStyle/>
          <a:p>
            <a:endParaRPr lang="da-DK">
              <a:solidFill>
                <a:schemeClr val="accent6"/>
              </a:solidFill>
            </a:endParaRPr>
          </a:p>
        </p:txBody>
      </p:sp>
      <p:sp>
        <p:nvSpPr>
          <p:cNvPr id="12" name="Line 11"/>
          <p:cNvSpPr>
            <a:spLocks noChangeShapeType="1"/>
          </p:cNvSpPr>
          <p:nvPr/>
        </p:nvSpPr>
        <p:spPr bwMode="auto">
          <a:xfrm>
            <a:off x="4049390" y="2708424"/>
            <a:ext cx="1588" cy="739775"/>
          </a:xfrm>
          <a:prstGeom prst="line">
            <a:avLst/>
          </a:prstGeom>
          <a:noFill/>
          <a:ln w="23813">
            <a:solidFill>
              <a:srgbClr val="800000"/>
            </a:solidFill>
            <a:round/>
            <a:headEnd/>
            <a:tailEnd/>
          </a:ln>
        </p:spPr>
        <p:txBody>
          <a:bodyPr/>
          <a:lstStyle/>
          <a:p>
            <a:endParaRPr lang="da-DK">
              <a:solidFill>
                <a:schemeClr val="accent6"/>
              </a:solidFill>
            </a:endParaRPr>
          </a:p>
        </p:txBody>
      </p:sp>
      <p:sp>
        <p:nvSpPr>
          <p:cNvPr id="13" name="Freeform 12"/>
          <p:cNvSpPr>
            <a:spLocks/>
          </p:cNvSpPr>
          <p:nvPr/>
        </p:nvSpPr>
        <p:spPr bwMode="auto">
          <a:xfrm>
            <a:off x="1304603" y="3016399"/>
            <a:ext cx="147637" cy="123825"/>
          </a:xfrm>
          <a:custGeom>
            <a:avLst/>
            <a:gdLst/>
            <a:ahLst/>
            <a:cxnLst>
              <a:cxn ang="0">
                <a:pos x="0" y="64"/>
              </a:cxn>
              <a:cxn ang="0">
                <a:pos x="3" y="43"/>
              </a:cxn>
              <a:cxn ang="0">
                <a:pos x="12" y="26"/>
              </a:cxn>
              <a:cxn ang="0">
                <a:pos x="27" y="12"/>
              </a:cxn>
              <a:cxn ang="0">
                <a:pos x="44" y="2"/>
              </a:cxn>
              <a:cxn ang="0">
                <a:pos x="65" y="0"/>
              </a:cxn>
              <a:cxn ang="0">
                <a:pos x="83" y="2"/>
              </a:cxn>
              <a:cxn ang="0">
                <a:pos x="102" y="12"/>
              </a:cxn>
              <a:cxn ang="0">
                <a:pos x="116" y="26"/>
              </a:cxn>
              <a:cxn ang="0">
                <a:pos x="125" y="43"/>
              </a:cxn>
              <a:cxn ang="0">
                <a:pos x="128" y="64"/>
              </a:cxn>
              <a:cxn ang="0">
                <a:pos x="125" y="84"/>
              </a:cxn>
              <a:cxn ang="0">
                <a:pos x="116" y="101"/>
              </a:cxn>
              <a:cxn ang="0">
                <a:pos x="102" y="115"/>
              </a:cxn>
              <a:cxn ang="0">
                <a:pos x="83" y="125"/>
              </a:cxn>
              <a:cxn ang="0">
                <a:pos x="65" y="129"/>
              </a:cxn>
              <a:cxn ang="0">
                <a:pos x="44" y="125"/>
              </a:cxn>
              <a:cxn ang="0">
                <a:pos x="27" y="115"/>
              </a:cxn>
              <a:cxn ang="0">
                <a:pos x="12" y="101"/>
              </a:cxn>
              <a:cxn ang="0">
                <a:pos x="3" y="84"/>
              </a:cxn>
              <a:cxn ang="0">
                <a:pos x="0" y="64"/>
              </a:cxn>
            </a:cxnLst>
            <a:rect l="0" t="0" r="r" b="b"/>
            <a:pathLst>
              <a:path w="128" h="129">
                <a:moveTo>
                  <a:pt x="0" y="64"/>
                </a:moveTo>
                <a:lnTo>
                  <a:pt x="3" y="43"/>
                </a:lnTo>
                <a:lnTo>
                  <a:pt x="12" y="26"/>
                </a:lnTo>
                <a:lnTo>
                  <a:pt x="27" y="12"/>
                </a:lnTo>
                <a:lnTo>
                  <a:pt x="44" y="2"/>
                </a:lnTo>
                <a:lnTo>
                  <a:pt x="65" y="0"/>
                </a:lnTo>
                <a:lnTo>
                  <a:pt x="83" y="2"/>
                </a:lnTo>
                <a:lnTo>
                  <a:pt x="102" y="12"/>
                </a:lnTo>
                <a:lnTo>
                  <a:pt x="116" y="26"/>
                </a:lnTo>
                <a:lnTo>
                  <a:pt x="125" y="43"/>
                </a:lnTo>
                <a:lnTo>
                  <a:pt x="128" y="64"/>
                </a:lnTo>
                <a:lnTo>
                  <a:pt x="125" y="84"/>
                </a:lnTo>
                <a:lnTo>
                  <a:pt x="116" y="101"/>
                </a:lnTo>
                <a:lnTo>
                  <a:pt x="102" y="115"/>
                </a:lnTo>
                <a:lnTo>
                  <a:pt x="83" y="125"/>
                </a:lnTo>
                <a:lnTo>
                  <a:pt x="65" y="129"/>
                </a:lnTo>
                <a:lnTo>
                  <a:pt x="44" y="125"/>
                </a:lnTo>
                <a:lnTo>
                  <a:pt x="27" y="115"/>
                </a:lnTo>
                <a:lnTo>
                  <a:pt x="12" y="101"/>
                </a:lnTo>
                <a:lnTo>
                  <a:pt x="3" y="84"/>
                </a:lnTo>
                <a:lnTo>
                  <a:pt x="0" y="64"/>
                </a:lnTo>
                <a:close/>
              </a:path>
            </a:pathLst>
          </a:custGeom>
          <a:solidFill>
            <a:srgbClr val="FFFFFF"/>
          </a:solidFill>
          <a:ln w="14288">
            <a:solidFill>
              <a:srgbClr val="0000FF"/>
            </a:solidFill>
            <a:prstDash val="solid"/>
            <a:round/>
            <a:headEnd/>
            <a:tailEnd/>
          </a:ln>
        </p:spPr>
        <p:txBody>
          <a:bodyPr/>
          <a:lstStyle/>
          <a:p>
            <a:endParaRPr lang="da-DK">
              <a:solidFill>
                <a:schemeClr val="accent6"/>
              </a:solidFill>
            </a:endParaRPr>
          </a:p>
        </p:txBody>
      </p:sp>
      <p:sp>
        <p:nvSpPr>
          <p:cNvPr id="14" name="Freeform 13"/>
          <p:cNvSpPr>
            <a:spLocks/>
          </p:cNvSpPr>
          <p:nvPr/>
        </p:nvSpPr>
        <p:spPr bwMode="auto">
          <a:xfrm>
            <a:off x="2787328" y="3016399"/>
            <a:ext cx="149225" cy="123825"/>
          </a:xfrm>
          <a:custGeom>
            <a:avLst/>
            <a:gdLst/>
            <a:ahLst/>
            <a:cxnLst>
              <a:cxn ang="0">
                <a:pos x="0" y="64"/>
              </a:cxn>
              <a:cxn ang="0">
                <a:pos x="4" y="43"/>
              </a:cxn>
              <a:cxn ang="0">
                <a:pos x="12" y="26"/>
              </a:cxn>
              <a:cxn ang="0">
                <a:pos x="28" y="12"/>
              </a:cxn>
              <a:cxn ang="0">
                <a:pos x="45" y="2"/>
              </a:cxn>
              <a:cxn ang="0">
                <a:pos x="65" y="0"/>
              </a:cxn>
              <a:cxn ang="0">
                <a:pos x="84" y="2"/>
              </a:cxn>
              <a:cxn ang="0">
                <a:pos x="103" y="12"/>
              </a:cxn>
              <a:cxn ang="0">
                <a:pos x="117" y="26"/>
              </a:cxn>
              <a:cxn ang="0">
                <a:pos x="125" y="43"/>
              </a:cxn>
              <a:cxn ang="0">
                <a:pos x="129" y="64"/>
              </a:cxn>
              <a:cxn ang="0">
                <a:pos x="125" y="84"/>
              </a:cxn>
              <a:cxn ang="0">
                <a:pos x="117" y="101"/>
              </a:cxn>
              <a:cxn ang="0">
                <a:pos x="103" y="115"/>
              </a:cxn>
              <a:cxn ang="0">
                <a:pos x="84" y="125"/>
              </a:cxn>
              <a:cxn ang="0">
                <a:pos x="65" y="129"/>
              </a:cxn>
              <a:cxn ang="0">
                <a:pos x="45" y="125"/>
              </a:cxn>
              <a:cxn ang="0">
                <a:pos x="28" y="115"/>
              </a:cxn>
              <a:cxn ang="0">
                <a:pos x="12" y="101"/>
              </a:cxn>
              <a:cxn ang="0">
                <a:pos x="4" y="84"/>
              </a:cxn>
              <a:cxn ang="0">
                <a:pos x="0" y="64"/>
              </a:cxn>
            </a:cxnLst>
            <a:rect l="0" t="0" r="r" b="b"/>
            <a:pathLst>
              <a:path w="129" h="129">
                <a:moveTo>
                  <a:pt x="0" y="64"/>
                </a:moveTo>
                <a:lnTo>
                  <a:pt x="4" y="43"/>
                </a:lnTo>
                <a:lnTo>
                  <a:pt x="12" y="26"/>
                </a:lnTo>
                <a:lnTo>
                  <a:pt x="28" y="12"/>
                </a:lnTo>
                <a:lnTo>
                  <a:pt x="45" y="2"/>
                </a:lnTo>
                <a:lnTo>
                  <a:pt x="65" y="0"/>
                </a:lnTo>
                <a:lnTo>
                  <a:pt x="84" y="2"/>
                </a:lnTo>
                <a:lnTo>
                  <a:pt x="103" y="12"/>
                </a:lnTo>
                <a:lnTo>
                  <a:pt x="117" y="26"/>
                </a:lnTo>
                <a:lnTo>
                  <a:pt x="125" y="43"/>
                </a:lnTo>
                <a:lnTo>
                  <a:pt x="129" y="64"/>
                </a:lnTo>
                <a:lnTo>
                  <a:pt x="125" y="84"/>
                </a:lnTo>
                <a:lnTo>
                  <a:pt x="117" y="101"/>
                </a:lnTo>
                <a:lnTo>
                  <a:pt x="103" y="115"/>
                </a:lnTo>
                <a:lnTo>
                  <a:pt x="84" y="125"/>
                </a:lnTo>
                <a:lnTo>
                  <a:pt x="65" y="129"/>
                </a:lnTo>
                <a:lnTo>
                  <a:pt x="45" y="125"/>
                </a:lnTo>
                <a:lnTo>
                  <a:pt x="28" y="115"/>
                </a:lnTo>
                <a:lnTo>
                  <a:pt x="12" y="101"/>
                </a:lnTo>
                <a:lnTo>
                  <a:pt x="4" y="84"/>
                </a:lnTo>
                <a:lnTo>
                  <a:pt x="0" y="64"/>
                </a:lnTo>
                <a:close/>
              </a:path>
            </a:pathLst>
          </a:custGeom>
          <a:solidFill>
            <a:srgbClr val="FFFFFF"/>
          </a:solidFill>
          <a:ln w="14288">
            <a:solidFill>
              <a:srgbClr val="0000FF"/>
            </a:solidFill>
            <a:prstDash val="solid"/>
            <a:round/>
            <a:headEnd/>
            <a:tailEnd/>
          </a:ln>
        </p:spPr>
        <p:txBody>
          <a:bodyPr/>
          <a:lstStyle/>
          <a:p>
            <a:endParaRPr lang="da-DK">
              <a:solidFill>
                <a:schemeClr val="accent6"/>
              </a:solidFill>
            </a:endParaRPr>
          </a:p>
        </p:txBody>
      </p:sp>
      <p:sp>
        <p:nvSpPr>
          <p:cNvPr id="15" name="Freeform 14"/>
          <p:cNvSpPr>
            <a:spLocks/>
          </p:cNvSpPr>
          <p:nvPr/>
        </p:nvSpPr>
        <p:spPr bwMode="auto">
          <a:xfrm>
            <a:off x="3974778" y="3016399"/>
            <a:ext cx="149225" cy="123825"/>
          </a:xfrm>
          <a:custGeom>
            <a:avLst/>
            <a:gdLst/>
            <a:ahLst/>
            <a:cxnLst>
              <a:cxn ang="0">
                <a:pos x="0" y="64"/>
              </a:cxn>
              <a:cxn ang="0">
                <a:pos x="3" y="43"/>
              </a:cxn>
              <a:cxn ang="0">
                <a:pos x="12" y="26"/>
              </a:cxn>
              <a:cxn ang="0">
                <a:pos x="27" y="12"/>
              </a:cxn>
              <a:cxn ang="0">
                <a:pos x="44" y="2"/>
              </a:cxn>
              <a:cxn ang="0">
                <a:pos x="65" y="0"/>
              </a:cxn>
              <a:cxn ang="0">
                <a:pos x="83" y="2"/>
              </a:cxn>
              <a:cxn ang="0">
                <a:pos x="102" y="12"/>
              </a:cxn>
              <a:cxn ang="0">
                <a:pos x="116" y="26"/>
              </a:cxn>
              <a:cxn ang="0">
                <a:pos x="124" y="43"/>
              </a:cxn>
              <a:cxn ang="0">
                <a:pos x="128" y="64"/>
              </a:cxn>
              <a:cxn ang="0">
                <a:pos x="124" y="84"/>
              </a:cxn>
              <a:cxn ang="0">
                <a:pos x="116" y="101"/>
              </a:cxn>
              <a:cxn ang="0">
                <a:pos x="102" y="115"/>
              </a:cxn>
              <a:cxn ang="0">
                <a:pos x="83" y="125"/>
              </a:cxn>
              <a:cxn ang="0">
                <a:pos x="65" y="129"/>
              </a:cxn>
              <a:cxn ang="0">
                <a:pos x="44" y="125"/>
              </a:cxn>
              <a:cxn ang="0">
                <a:pos x="27" y="115"/>
              </a:cxn>
              <a:cxn ang="0">
                <a:pos x="12" y="101"/>
              </a:cxn>
              <a:cxn ang="0">
                <a:pos x="3" y="84"/>
              </a:cxn>
              <a:cxn ang="0">
                <a:pos x="0" y="64"/>
              </a:cxn>
            </a:cxnLst>
            <a:rect l="0" t="0" r="r" b="b"/>
            <a:pathLst>
              <a:path w="128" h="129">
                <a:moveTo>
                  <a:pt x="0" y="64"/>
                </a:moveTo>
                <a:lnTo>
                  <a:pt x="3" y="43"/>
                </a:lnTo>
                <a:lnTo>
                  <a:pt x="12" y="26"/>
                </a:lnTo>
                <a:lnTo>
                  <a:pt x="27" y="12"/>
                </a:lnTo>
                <a:lnTo>
                  <a:pt x="44" y="2"/>
                </a:lnTo>
                <a:lnTo>
                  <a:pt x="65" y="0"/>
                </a:lnTo>
                <a:lnTo>
                  <a:pt x="83" y="2"/>
                </a:lnTo>
                <a:lnTo>
                  <a:pt x="102" y="12"/>
                </a:lnTo>
                <a:lnTo>
                  <a:pt x="116" y="26"/>
                </a:lnTo>
                <a:lnTo>
                  <a:pt x="124" y="43"/>
                </a:lnTo>
                <a:lnTo>
                  <a:pt x="128" y="64"/>
                </a:lnTo>
                <a:lnTo>
                  <a:pt x="124" y="84"/>
                </a:lnTo>
                <a:lnTo>
                  <a:pt x="116" y="101"/>
                </a:lnTo>
                <a:lnTo>
                  <a:pt x="102" y="115"/>
                </a:lnTo>
                <a:lnTo>
                  <a:pt x="83" y="125"/>
                </a:lnTo>
                <a:lnTo>
                  <a:pt x="65" y="129"/>
                </a:lnTo>
                <a:lnTo>
                  <a:pt x="44" y="125"/>
                </a:lnTo>
                <a:lnTo>
                  <a:pt x="27" y="115"/>
                </a:lnTo>
                <a:lnTo>
                  <a:pt x="12" y="101"/>
                </a:lnTo>
                <a:lnTo>
                  <a:pt x="3" y="84"/>
                </a:lnTo>
                <a:lnTo>
                  <a:pt x="0" y="64"/>
                </a:lnTo>
                <a:close/>
              </a:path>
            </a:pathLst>
          </a:custGeom>
          <a:solidFill>
            <a:srgbClr val="FFFFFF"/>
          </a:solidFill>
          <a:ln w="14288">
            <a:solidFill>
              <a:srgbClr val="0000FF"/>
            </a:solidFill>
            <a:prstDash val="solid"/>
            <a:round/>
            <a:headEnd/>
            <a:tailEnd/>
          </a:ln>
        </p:spPr>
        <p:txBody>
          <a:bodyPr/>
          <a:lstStyle/>
          <a:p>
            <a:endParaRPr lang="da-DK">
              <a:solidFill>
                <a:schemeClr val="accent6"/>
              </a:solidFill>
            </a:endParaRPr>
          </a:p>
        </p:txBody>
      </p:sp>
      <p:sp>
        <p:nvSpPr>
          <p:cNvPr id="16" name="Freeform 15"/>
          <p:cNvSpPr>
            <a:spLocks noEditPoints="1"/>
          </p:cNvSpPr>
          <p:nvPr/>
        </p:nvSpPr>
        <p:spPr bwMode="auto">
          <a:xfrm>
            <a:off x="1379215" y="3846661"/>
            <a:ext cx="1482725" cy="169863"/>
          </a:xfrm>
          <a:custGeom>
            <a:avLst/>
            <a:gdLst/>
            <a:ahLst/>
            <a:cxnLst>
              <a:cxn ang="0">
                <a:pos x="0" y="0"/>
              </a:cxn>
              <a:cxn ang="0">
                <a:pos x="0" y="177"/>
              </a:cxn>
              <a:cxn ang="0">
                <a:pos x="0" y="0"/>
              </a:cxn>
              <a:cxn ang="0">
                <a:pos x="1282" y="0"/>
              </a:cxn>
              <a:cxn ang="0">
                <a:pos x="1282" y="177"/>
              </a:cxn>
              <a:cxn ang="0">
                <a:pos x="1282" y="0"/>
              </a:cxn>
            </a:cxnLst>
            <a:rect l="0" t="0" r="r" b="b"/>
            <a:pathLst>
              <a:path w="1282" h="177">
                <a:moveTo>
                  <a:pt x="0" y="0"/>
                </a:moveTo>
                <a:lnTo>
                  <a:pt x="0" y="177"/>
                </a:lnTo>
                <a:lnTo>
                  <a:pt x="0" y="0"/>
                </a:lnTo>
                <a:close/>
                <a:moveTo>
                  <a:pt x="1282" y="0"/>
                </a:moveTo>
                <a:lnTo>
                  <a:pt x="1282" y="177"/>
                </a:lnTo>
                <a:lnTo>
                  <a:pt x="1282" y="0"/>
                </a:lnTo>
                <a:close/>
              </a:path>
            </a:pathLst>
          </a:custGeom>
          <a:solidFill>
            <a:srgbClr val="FFFFFF"/>
          </a:solidFill>
          <a:ln w="3175">
            <a:solidFill>
              <a:srgbClr val="000000"/>
            </a:solidFill>
            <a:prstDash val="solid"/>
            <a:round/>
            <a:headEnd/>
            <a:tailEnd/>
          </a:ln>
        </p:spPr>
        <p:txBody>
          <a:bodyPr/>
          <a:lstStyle/>
          <a:p>
            <a:endParaRPr lang="da-DK">
              <a:solidFill>
                <a:schemeClr val="accent6"/>
              </a:solidFill>
            </a:endParaRPr>
          </a:p>
        </p:txBody>
      </p:sp>
      <p:sp>
        <p:nvSpPr>
          <p:cNvPr id="17" name="Line 16"/>
          <p:cNvSpPr>
            <a:spLocks noChangeShapeType="1"/>
          </p:cNvSpPr>
          <p:nvPr/>
        </p:nvSpPr>
        <p:spPr bwMode="auto">
          <a:xfrm flipH="1">
            <a:off x="1409378" y="3873748"/>
            <a:ext cx="712787" cy="1588"/>
          </a:xfrm>
          <a:prstGeom prst="line">
            <a:avLst/>
          </a:prstGeom>
          <a:noFill/>
          <a:ln w="3175">
            <a:solidFill>
              <a:srgbClr val="000000"/>
            </a:solidFill>
            <a:round/>
            <a:headEnd/>
            <a:tailEnd/>
          </a:ln>
        </p:spPr>
        <p:txBody>
          <a:bodyPr/>
          <a:lstStyle/>
          <a:p>
            <a:endParaRPr lang="da-DK">
              <a:solidFill>
                <a:schemeClr val="accent6"/>
              </a:solidFill>
            </a:endParaRPr>
          </a:p>
        </p:txBody>
      </p:sp>
      <p:sp>
        <p:nvSpPr>
          <p:cNvPr id="18" name="Line 17"/>
          <p:cNvSpPr>
            <a:spLocks noChangeShapeType="1"/>
          </p:cNvSpPr>
          <p:nvPr/>
        </p:nvSpPr>
        <p:spPr bwMode="auto">
          <a:xfrm>
            <a:off x="2122165" y="3873748"/>
            <a:ext cx="711200" cy="1588"/>
          </a:xfrm>
          <a:prstGeom prst="line">
            <a:avLst/>
          </a:prstGeom>
          <a:noFill/>
          <a:ln w="3175">
            <a:solidFill>
              <a:srgbClr val="000000"/>
            </a:solidFill>
            <a:round/>
            <a:headEnd/>
            <a:tailEnd/>
          </a:ln>
        </p:spPr>
        <p:txBody>
          <a:bodyPr/>
          <a:lstStyle/>
          <a:p>
            <a:endParaRPr lang="da-DK">
              <a:solidFill>
                <a:schemeClr val="accent6"/>
              </a:solidFill>
            </a:endParaRPr>
          </a:p>
        </p:txBody>
      </p:sp>
      <p:sp>
        <p:nvSpPr>
          <p:cNvPr id="19" name="Freeform 18"/>
          <p:cNvSpPr>
            <a:spLocks noEditPoints="1"/>
          </p:cNvSpPr>
          <p:nvPr/>
        </p:nvSpPr>
        <p:spPr bwMode="auto">
          <a:xfrm>
            <a:off x="1379215" y="3861048"/>
            <a:ext cx="1482725" cy="26988"/>
          </a:xfrm>
          <a:custGeom>
            <a:avLst/>
            <a:gdLst/>
            <a:ahLst/>
            <a:cxnLst>
              <a:cxn ang="0">
                <a:pos x="29" y="29"/>
              </a:cxn>
              <a:cxn ang="0">
                <a:pos x="0" y="14"/>
              </a:cxn>
              <a:cxn ang="0">
                <a:pos x="29" y="0"/>
              </a:cxn>
              <a:cxn ang="0">
                <a:pos x="29" y="29"/>
              </a:cxn>
              <a:cxn ang="0">
                <a:pos x="1253" y="0"/>
              </a:cxn>
              <a:cxn ang="0">
                <a:pos x="1282" y="14"/>
              </a:cxn>
              <a:cxn ang="0">
                <a:pos x="1253" y="29"/>
              </a:cxn>
              <a:cxn ang="0">
                <a:pos x="1253" y="0"/>
              </a:cxn>
            </a:cxnLst>
            <a:rect l="0" t="0" r="r" b="b"/>
            <a:pathLst>
              <a:path w="1282" h="29">
                <a:moveTo>
                  <a:pt x="29" y="29"/>
                </a:moveTo>
                <a:lnTo>
                  <a:pt x="0" y="14"/>
                </a:lnTo>
                <a:lnTo>
                  <a:pt x="29" y="0"/>
                </a:lnTo>
                <a:lnTo>
                  <a:pt x="29" y="29"/>
                </a:lnTo>
                <a:close/>
                <a:moveTo>
                  <a:pt x="1253" y="0"/>
                </a:moveTo>
                <a:lnTo>
                  <a:pt x="1282" y="14"/>
                </a:lnTo>
                <a:lnTo>
                  <a:pt x="1253" y="29"/>
                </a:lnTo>
                <a:lnTo>
                  <a:pt x="1253" y="0"/>
                </a:lnTo>
                <a:close/>
              </a:path>
            </a:pathLst>
          </a:custGeom>
          <a:solidFill>
            <a:srgbClr val="000000"/>
          </a:solidFill>
          <a:ln w="9525">
            <a:noFill/>
            <a:round/>
            <a:headEnd/>
            <a:tailEnd/>
          </a:ln>
        </p:spPr>
        <p:txBody>
          <a:bodyPr/>
          <a:lstStyle/>
          <a:p>
            <a:endParaRPr lang="da-DK">
              <a:solidFill>
                <a:schemeClr val="accent6"/>
              </a:solidFill>
            </a:endParaRPr>
          </a:p>
        </p:txBody>
      </p:sp>
      <p:sp>
        <p:nvSpPr>
          <p:cNvPr id="20" name="Rectangle 19"/>
          <p:cNvSpPr>
            <a:spLocks noChangeArrowheads="1"/>
          </p:cNvSpPr>
          <p:nvPr/>
        </p:nvSpPr>
        <p:spPr bwMode="auto">
          <a:xfrm>
            <a:off x="2026915" y="3879999"/>
            <a:ext cx="187325" cy="155575"/>
          </a:xfrm>
          <a:prstGeom prst="rect">
            <a:avLst/>
          </a:prstGeom>
          <a:solidFill>
            <a:srgbClr val="FFFFFF"/>
          </a:solidFill>
          <a:ln w="9525">
            <a:noFill/>
            <a:miter lim="800000"/>
            <a:headEnd/>
            <a:tailEnd/>
          </a:ln>
        </p:spPr>
        <p:txBody>
          <a:bodyPr/>
          <a:lstStyle/>
          <a:p>
            <a:endParaRPr lang="da-DK">
              <a:solidFill>
                <a:schemeClr val="accent6"/>
              </a:solidFill>
            </a:endParaRPr>
          </a:p>
        </p:txBody>
      </p:sp>
      <p:sp>
        <p:nvSpPr>
          <p:cNvPr id="21" name="Rectangle 20"/>
          <p:cNvSpPr>
            <a:spLocks noChangeArrowheads="1"/>
          </p:cNvSpPr>
          <p:nvPr/>
        </p:nvSpPr>
        <p:spPr bwMode="auto">
          <a:xfrm>
            <a:off x="2031678" y="3884761"/>
            <a:ext cx="179536"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dx</a:t>
            </a:r>
            <a:endParaRPr lang="en-US">
              <a:solidFill>
                <a:schemeClr val="accent6"/>
              </a:solidFill>
              <a:effectLst>
                <a:outerShdw blurRad="38100" dist="38100" dir="2700000" algn="tl">
                  <a:srgbClr val="C0C0C0"/>
                </a:outerShdw>
              </a:effectLst>
              <a:latin typeface="Times New Roman" pitchFamily="18" charset="0"/>
            </a:endParaRPr>
          </a:p>
        </p:txBody>
      </p:sp>
      <p:sp>
        <p:nvSpPr>
          <p:cNvPr id="22" name="Rectangle 21"/>
          <p:cNvSpPr>
            <a:spLocks noChangeArrowheads="1"/>
          </p:cNvSpPr>
          <p:nvPr/>
        </p:nvSpPr>
        <p:spPr bwMode="auto">
          <a:xfrm>
            <a:off x="2209478" y="3886448"/>
            <a:ext cx="57150" cy="122238"/>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1</a:t>
            </a:r>
            <a:endParaRPr lang="en-US">
              <a:solidFill>
                <a:schemeClr val="accent6"/>
              </a:solidFill>
              <a:effectLst>
                <a:outerShdw blurRad="38100" dist="38100" dir="2700000" algn="tl">
                  <a:srgbClr val="C0C0C0"/>
                </a:outerShdw>
              </a:effectLst>
              <a:latin typeface="Times New Roman" pitchFamily="18" charset="0"/>
            </a:endParaRPr>
          </a:p>
        </p:txBody>
      </p:sp>
      <p:sp>
        <p:nvSpPr>
          <p:cNvPr id="23" name="Freeform 22"/>
          <p:cNvSpPr>
            <a:spLocks noEditPoints="1"/>
          </p:cNvSpPr>
          <p:nvPr/>
        </p:nvSpPr>
        <p:spPr bwMode="auto">
          <a:xfrm>
            <a:off x="2861940" y="3805386"/>
            <a:ext cx="1187450" cy="233363"/>
          </a:xfrm>
          <a:custGeom>
            <a:avLst/>
            <a:gdLst/>
            <a:ahLst/>
            <a:cxnLst>
              <a:cxn ang="0">
                <a:pos x="0" y="43"/>
              </a:cxn>
              <a:cxn ang="0">
                <a:pos x="0" y="220"/>
              </a:cxn>
              <a:cxn ang="0">
                <a:pos x="0" y="43"/>
              </a:cxn>
              <a:cxn ang="0">
                <a:pos x="1027" y="241"/>
              </a:cxn>
              <a:cxn ang="0">
                <a:pos x="1027" y="0"/>
              </a:cxn>
              <a:cxn ang="0">
                <a:pos x="1027" y="241"/>
              </a:cxn>
            </a:cxnLst>
            <a:rect l="0" t="0" r="r" b="b"/>
            <a:pathLst>
              <a:path w="1027" h="241">
                <a:moveTo>
                  <a:pt x="0" y="43"/>
                </a:moveTo>
                <a:lnTo>
                  <a:pt x="0" y="220"/>
                </a:lnTo>
                <a:lnTo>
                  <a:pt x="0" y="43"/>
                </a:lnTo>
                <a:close/>
                <a:moveTo>
                  <a:pt x="1027" y="241"/>
                </a:moveTo>
                <a:lnTo>
                  <a:pt x="1027" y="0"/>
                </a:lnTo>
                <a:lnTo>
                  <a:pt x="1027" y="241"/>
                </a:lnTo>
                <a:close/>
              </a:path>
            </a:pathLst>
          </a:custGeom>
          <a:solidFill>
            <a:srgbClr val="FFFFFF"/>
          </a:solidFill>
          <a:ln w="3175">
            <a:solidFill>
              <a:srgbClr val="000000"/>
            </a:solidFill>
            <a:prstDash val="solid"/>
            <a:round/>
            <a:headEnd/>
            <a:tailEnd/>
          </a:ln>
        </p:spPr>
        <p:txBody>
          <a:bodyPr/>
          <a:lstStyle/>
          <a:p>
            <a:endParaRPr lang="da-DK">
              <a:solidFill>
                <a:schemeClr val="accent6"/>
              </a:solidFill>
            </a:endParaRPr>
          </a:p>
        </p:txBody>
      </p:sp>
      <p:sp>
        <p:nvSpPr>
          <p:cNvPr id="24" name="Line 23"/>
          <p:cNvSpPr>
            <a:spLocks noChangeShapeType="1"/>
          </p:cNvSpPr>
          <p:nvPr/>
        </p:nvSpPr>
        <p:spPr bwMode="auto">
          <a:xfrm flipH="1">
            <a:off x="2892103" y="3873748"/>
            <a:ext cx="563562" cy="1588"/>
          </a:xfrm>
          <a:prstGeom prst="line">
            <a:avLst/>
          </a:prstGeom>
          <a:noFill/>
          <a:ln w="3175">
            <a:solidFill>
              <a:srgbClr val="000000"/>
            </a:solidFill>
            <a:round/>
            <a:headEnd/>
            <a:tailEnd/>
          </a:ln>
        </p:spPr>
        <p:txBody>
          <a:bodyPr/>
          <a:lstStyle/>
          <a:p>
            <a:endParaRPr lang="da-DK">
              <a:solidFill>
                <a:schemeClr val="accent6"/>
              </a:solidFill>
            </a:endParaRPr>
          </a:p>
        </p:txBody>
      </p:sp>
      <p:sp>
        <p:nvSpPr>
          <p:cNvPr id="25" name="Line 24"/>
          <p:cNvSpPr>
            <a:spLocks noChangeShapeType="1"/>
          </p:cNvSpPr>
          <p:nvPr/>
        </p:nvSpPr>
        <p:spPr bwMode="auto">
          <a:xfrm>
            <a:off x="3455665" y="3873748"/>
            <a:ext cx="563563" cy="1588"/>
          </a:xfrm>
          <a:prstGeom prst="line">
            <a:avLst/>
          </a:prstGeom>
          <a:noFill/>
          <a:ln w="3175">
            <a:solidFill>
              <a:srgbClr val="000000"/>
            </a:solidFill>
            <a:round/>
            <a:headEnd/>
            <a:tailEnd/>
          </a:ln>
        </p:spPr>
        <p:txBody>
          <a:bodyPr/>
          <a:lstStyle/>
          <a:p>
            <a:endParaRPr lang="da-DK">
              <a:solidFill>
                <a:schemeClr val="accent6"/>
              </a:solidFill>
            </a:endParaRPr>
          </a:p>
        </p:txBody>
      </p:sp>
      <p:sp>
        <p:nvSpPr>
          <p:cNvPr id="26" name="Freeform 25"/>
          <p:cNvSpPr>
            <a:spLocks noEditPoints="1"/>
          </p:cNvSpPr>
          <p:nvPr/>
        </p:nvSpPr>
        <p:spPr bwMode="auto">
          <a:xfrm>
            <a:off x="2861940" y="3861048"/>
            <a:ext cx="1187450" cy="26988"/>
          </a:xfrm>
          <a:custGeom>
            <a:avLst/>
            <a:gdLst/>
            <a:ahLst/>
            <a:cxnLst>
              <a:cxn ang="0">
                <a:pos x="29" y="29"/>
              </a:cxn>
              <a:cxn ang="0">
                <a:pos x="0" y="14"/>
              </a:cxn>
              <a:cxn ang="0">
                <a:pos x="29" y="0"/>
              </a:cxn>
              <a:cxn ang="0">
                <a:pos x="29" y="29"/>
              </a:cxn>
              <a:cxn ang="0">
                <a:pos x="998" y="0"/>
              </a:cxn>
              <a:cxn ang="0">
                <a:pos x="1027" y="14"/>
              </a:cxn>
              <a:cxn ang="0">
                <a:pos x="998" y="29"/>
              </a:cxn>
              <a:cxn ang="0">
                <a:pos x="998" y="0"/>
              </a:cxn>
            </a:cxnLst>
            <a:rect l="0" t="0" r="r" b="b"/>
            <a:pathLst>
              <a:path w="1027" h="29">
                <a:moveTo>
                  <a:pt x="29" y="29"/>
                </a:moveTo>
                <a:lnTo>
                  <a:pt x="0" y="14"/>
                </a:lnTo>
                <a:lnTo>
                  <a:pt x="29" y="0"/>
                </a:lnTo>
                <a:lnTo>
                  <a:pt x="29" y="29"/>
                </a:lnTo>
                <a:close/>
                <a:moveTo>
                  <a:pt x="998" y="0"/>
                </a:moveTo>
                <a:lnTo>
                  <a:pt x="1027" y="14"/>
                </a:lnTo>
                <a:lnTo>
                  <a:pt x="998" y="29"/>
                </a:lnTo>
                <a:lnTo>
                  <a:pt x="998" y="0"/>
                </a:lnTo>
                <a:close/>
              </a:path>
            </a:pathLst>
          </a:custGeom>
          <a:solidFill>
            <a:srgbClr val="000000"/>
          </a:solidFill>
          <a:ln w="9525">
            <a:noFill/>
            <a:round/>
            <a:headEnd/>
            <a:tailEnd/>
          </a:ln>
        </p:spPr>
        <p:txBody>
          <a:bodyPr/>
          <a:lstStyle/>
          <a:p>
            <a:endParaRPr lang="da-DK">
              <a:solidFill>
                <a:schemeClr val="accent6"/>
              </a:solidFill>
            </a:endParaRPr>
          </a:p>
        </p:txBody>
      </p:sp>
      <p:sp>
        <p:nvSpPr>
          <p:cNvPr id="27" name="Rectangle 26"/>
          <p:cNvSpPr>
            <a:spLocks noChangeArrowheads="1"/>
          </p:cNvSpPr>
          <p:nvPr/>
        </p:nvSpPr>
        <p:spPr bwMode="auto">
          <a:xfrm>
            <a:off x="3360415" y="3879999"/>
            <a:ext cx="188913" cy="155575"/>
          </a:xfrm>
          <a:prstGeom prst="rect">
            <a:avLst/>
          </a:prstGeom>
          <a:solidFill>
            <a:srgbClr val="FFFFFF"/>
          </a:solidFill>
          <a:ln w="9525">
            <a:noFill/>
            <a:miter lim="800000"/>
            <a:headEnd/>
            <a:tailEnd/>
          </a:ln>
        </p:spPr>
        <p:txBody>
          <a:bodyPr/>
          <a:lstStyle/>
          <a:p>
            <a:endParaRPr lang="da-DK">
              <a:solidFill>
                <a:schemeClr val="accent6"/>
              </a:solidFill>
            </a:endParaRPr>
          </a:p>
        </p:txBody>
      </p:sp>
      <p:sp>
        <p:nvSpPr>
          <p:cNvPr id="28" name="Rectangle 27"/>
          <p:cNvSpPr>
            <a:spLocks noChangeArrowheads="1"/>
          </p:cNvSpPr>
          <p:nvPr/>
        </p:nvSpPr>
        <p:spPr bwMode="auto">
          <a:xfrm>
            <a:off x="3368353" y="3884761"/>
            <a:ext cx="179536"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dx</a:t>
            </a:r>
            <a:endParaRPr lang="en-US">
              <a:solidFill>
                <a:schemeClr val="accent6"/>
              </a:solidFill>
              <a:effectLst>
                <a:outerShdw blurRad="38100" dist="38100" dir="2700000" algn="tl">
                  <a:srgbClr val="C0C0C0"/>
                </a:outerShdw>
              </a:effectLst>
              <a:latin typeface="Times New Roman" pitchFamily="18" charset="0"/>
            </a:endParaRPr>
          </a:p>
        </p:txBody>
      </p:sp>
      <p:sp>
        <p:nvSpPr>
          <p:cNvPr id="29" name="Rectangle 28"/>
          <p:cNvSpPr>
            <a:spLocks noChangeArrowheads="1"/>
          </p:cNvSpPr>
          <p:nvPr/>
        </p:nvSpPr>
        <p:spPr bwMode="auto">
          <a:xfrm>
            <a:off x="3563615" y="3886448"/>
            <a:ext cx="57150" cy="122238"/>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2</a:t>
            </a:r>
            <a:endParaRPr lang="en-US">
              <a:solidFill>
                <a:schemeClr val="accent6"/>
              </a:solidFill>
              <a:effectLst>
                <a:outerShdw blurRad="38100" dist="38100" dir="2700000" algn="tl">
                  <a:srgbClr val="C0C0C0"/>
                </a:outerShdw>
              </a:effectLst>
              <a:latin typeface="Times New Roman" pitchFamily="18" charset="0"/>
            </a:endParaRPr>
          </a:p>
        </p:txBody>
      </p:sp>
      <p:sp>
        <p:nvSpPr>
          <p:cNvPr id="30" name="Freeform 29"/>
          <p:cNvSpPr>
            <a:spLocks noEditPoints="1"/>
          </p:cNvSpPr>
          <p:nvPr/>
        </p:nvSpPr>
        <p:spPr bwMode="auto">
          <a:xfrm>
            <a:off x="2045965" y="1994049"/>
            <a:ext cx="815975" cy="171450"/>
          </a:xfrm>
          <a:custGeom>
            <a:avLst/>
            <a:gdLst/>
            <a:ahLst/>
            <a:cxnLst>
              <a:cxn ang="0">
                <a:pos x="0" y="0"/>
              </a:cxn>
              <a:cxn ang="0">
                <a:pos x="0" y="178"/>
              </a:cxn>
              <a:cxn ang="0">
                <a:pos x="0" y="0"/>
              </a:cxn>
              <a:cxn ang="0">
                <a:pos x="706" y="0"/>
              </a:cxn>
              <a:cxn ang="0">
                <a:pos x="706" y="178"/>
              </a:cxn>
              <a:cxn ang="0">
                <a:pos x="706" y="0"/>
              </a:cxn>
            </a:cxnLst>
            <a:rect l="0" t="0" r="r" b="b"/>
            <a:pathLst>
              <a:path w="706" h="178">
                <a:moveTo>
                  <a:pt x="0" y="0"/>
                </a:moveTo>
                <a:lnTo>
                  <a:pt x="0" y="178"/>
                </a:lnTo>
                <a:lnTo>
                  <a:pt x="0" y="0"/>
                </a:lnTo>
                <a:close/>
                <a:moveTo>
                  <a:pt x="706" y="0"/>
                </a:moveTo>
                <a:lnTo>
                  <a:pt x="706" y="178"/>
                </a:lnTo>
                <a:lnTo>
                  <a:pt x="706" y="0"/>
                </a:lnTo>
                <a:close/>
              </a:path>
            </a:pathLst>
          </a:custGeom>
          <a:solidFill>
            <a:srgbClr val="FFFFFF"/>
          </a:solidFill>
          <a:ln w="3175">
            <a:solidFill>
              <a:srgbClr val="000000"/>
            </a:solidFill>
            <a:prstDash val="solid"/>
            <a:round/>
            <a:headEnd/>
            <a:tailEnd/>
          </a:ln>
        </p:spPr>
        <p:txBody>
          <a:bodyPr/>
          <a:lstStyle/>
          <a:p>
            <a:endParaRPr lang="da-DK">
              <a:solidFill>
                <a:schemeClr val="accent6"/>
              </a:solidFill>
            </a:endParaRPr>
          </a:p>
        </p:txBody>
      </p:sp>
      <p:sp>
        <p:nvSpPr>
          <p:cNvPr id="31" name="Line 30"/>
          <p:cNvSpPr>
            <a:spLocks noChangeShapeType="1"/>
          </p:cNvSpPr>
          <p:nvPr/>
        </p:nvSpPr>
        <p:spPr bwMode="auto">
          <a:xfrm flipH="1">
            <a:off x="2076128" y="2089299"/>
            <a:ext cx="376237" cy="1587"/>
          </a:xfrm>
          <a:prstGeom prst="line">
            <a:avLst/>
          </a:prstGeom>
          <a:noFill/>
          <a:ln w="3175">
            <a:solidFill>
              <a:srgbClr val="000000"/>
            </a:solidFill>
            <a:round/>
            <a:headEnd/>
            <a:tailEnd/>
          </a:ln>
        </p:spPr>
        <p:txBody>
          <a:bodyPr/>
          <a:lstStyle/>
          <a:p>
            <a:endParaRPr lang="da-DK">
              <a:solidFill>
                <a:schemeClr val="accent6"/>
              </a:solidFill>
            </a:endParaRPr>
          </a:p>
        </p:txBody>
      </p:sp>
      <p:sp>
        <p:nvSpPr>
          <p:cNvPr id="32" name="Line 31"/>
          <p:cNvSpPr>
            <a:spLocks noChangeShapeType="1"/>
          </p:cNvSpPr>
          <p:nvPr/>
        </p:nvSpPr>
        <p:spPr bwMode="auto">
          <a:xfrm>
            <a:off x="2452365" y="2089299"/>
            <a:ext cx="381000" cy="1587"/>
          </a:xfrm>
          <a:prstGeom prst="line">
            <a:avLst/>
          </a:prstGeom>
          <a:noFill/>
          <a:ln w="3175">
            <a:solidFill>
              <a:srgbClr val="000000"/>
            </a:solidFill>
            <a:round/>
            <a:headEnd/>
            <a:tailEnd/>
          </a:ln>
        </p:spPr>
        <p:txBody>
          <a:bodyPr/>
          <a:lstStyle/>
          <a:p>
            <a:endParaRPr lang="da-DK">
              <a:solidFill>
                <a:schemeClr val="accent6"/>
              </a:solidFill>
            </a:endParaRPr>
          </a:p>
        </p:txBody>
      </p:sp>
      <p:sp>
        <p:nvSpPr>
          <p:cNvPr id="33" name="Freeform 32"/>
          <p:cNvSpPr>
            <a:spLocks noEditPoints="1"/>
          </p:cNvSpPr>
          <p:nvPr/>
        </p:nvSpPr>
        <p:spPr bwMode="auto">
          <a:xfrm>
            <a:off x="2045965" y="2076599"/>
            <a:ext cx="815975" cy="26987"/>
          </a:xfrm>
          <a:custGeom>
            <a:avLst/>
            <a:gdLst/>
            <a:ahLst/>
            <a:cxnLst>
              <a:cxn ang="0">
                <a:pos x="29" y="29"/>
              </a:cxn>
              <a:cxn ang="0">
                <a:pos x="0" y="14"/>
              </a:cxn>
              <a:cxn ang="0">
                <a:pos x="29" y="0"/>
              </a:cxn>
              <a:cxn ang="0">
                <a:pos x="29" y="29"/>
              </a:cxn>
              <a:cxn ang="0">
                <a:pos x="677" y="0"/>
              </a:cxn>
              <a:cxn ang="0">
                <a:pos x="706" y="14"/>
              </a:cxn>
              <a:cxn ang="0">
                <a:pos x="677" y="29"/>
              </a:cxn>
              <a:cxn ang="0">
                <a:pos x="677" y="0"/>
              </a:cxn>
            </a:cxnLst>
            <a:rect l="0" t="0" r="r" b="b"/>
            <a:pathLst>
              <a:path w="706" h="29">
                <a:moveTo>
                  <a:pt x="29" y="29"/>
                </a:moveTo>
                <a:lnTo>
                  <a:pt x="0" y="14"/>
                </a:lnTo>
                <a:lnTo>
                  <a:pt x="29" y="0"/>
                </a:lnTo>
                <a:lnTo>
                  <a:pt x="29" y="29"/>
                </a:lnTo>
                <a:close/>
                <a:moveTo>
                  <a:pt x="677" y="0"/>
                </a:moveTo>
                <a:lnTo>
                  <a:pt x="706" y="14"/>
                </a:lnTo>
                <a:lnTo>
                  <a:pt x="677" y="29"/>
                </a:lnTo>
                <a:lnTo>
                  <a:pt x="677" y="0"/>
                </a:lnTo>
                <a:close/>
              </a:path>
            </a:pathLst>
          </a:custGeom>
          <a:solidFill>
            <a:srgbClr val="000000"/>
          </a:solidFill>
          <a:ln w="9525">
            <a:noFill/>
            <a:round/>
            <a:headEnd/>
            <a:tailEnd/>
          </a:ln>
        </p:spPr>
        <p:txBody>
          <a:bodyPr/>
          <a:lstStyle/>
          <a:p>
            <a:endParaRPr lang="da-DK">
              <a:solidFill>
                <a:schemeClr val="accent6"/>
              </a:solidFill>
            </a:endParaRPr>
          </a:p>
        </p:txBody>
      </p:sp>
      <p:sp>
        <p:nvSpPr>
          <p:cNvPr id="34" name="Rectangle 33"/>
          <p:cNvSpPr>
            <a:spLocks noChangeArrowheads="1"/>
          </p:cNvSpPr>
          <p:nvPr/>
        </p:nvSpPr>
        <p:spPr bwMode="auto">
          <a:xfrm>
            <a:off x="2312665" y="2027386"/>
            <a:ext cx="284163" cy="157163"/>
          </a:xfrm>
          <a:prstGeom prst="rect">
            <a:avLst/>
          </a:prstGeom>
          <a:solidFill>
            <a:srgbClr val="FFFFFF"/>
          </a:solidFill>
          <a:ln w="9525">
            <a:noFill/>
            <a:miter lim="800000"/>
            <a:headEnd/>
            <a:tailEnd/>
          </a:ln>
        </p:spPr>
        <p:txBody>
          <a:bodyPr/>
          <a:lstStyle/>
          <a:p>
            <a:endParaRPr lang="da-DK">
              <a:solidFill>
                <a:schemeClr val="accent6"/>
              </a:solidFill>
            </a:endParaRPr>
          </a:p>
        </p:txBody>
      </p:sp>
      <p:sp>
        <p:nvSpPr>
          <p:cNvPr id="35" name="Rectangle 34"/>
          <p:cNvSpPr>
            <a:spLocks noChangeArrowheads="1"/>
          </p:cNvSpPr>
          <p:nvPr/>
        </p:nvSpPr>
        <p:spPr bwMode="auto">
          <a:xfrm>
            <a:off x="2319015" y="2032149"/>
            <a:ext cx="179536"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dx</a:t>
            </a:r>
            <a:endParaRPr lang="en-US">
              <a:solidFill>
                <a:schemeClr val="accent6"/>
              </a:solidFill>
              <a:effectLst>
                <a:outerShdw blurRad="38100" dist="38100" dir="2700000" algn="tl">
                  <a:srgbClr val="C0C0C0"/>
                </a:outerShdw>
              </a:effectLst>
              <a:latin typeface="Times New Roman" pitchFamily="18" charset="0"/>
            </a:endParaRPr>
          </a:p>
        </p:txBody>
      </p:sp>
      <p:sp>
        <p:nvSpPr>
          <p:cNvPr id="36" name="Rectangle 35"/>
          <p:cNvSpPr>
            <a:spLocks noChangeArrowheads="1"/>
          </p:cNvSpPr>
          <p:nvPr/>
        </p:nvSpPr>
        <p:spPr bwMode="auto">
          <a:xfrm>
            <a:off x="2482528" y="2101999"/>
            <a:ext cx="57150" cy="122237"/>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1</a:t>
            </a:r>
            <a:endParaRPr lang="en-US">
              <a:solidFill>
                <a:schemeClr val="accent6"/>
              </a:solidFill>
              <a:effectLst>
                <a:outerShdw blurRad="38100" dist="38100" dir="2700000" algn="tl">
                  <a:srgbClr val="C0C0C0"/>
                </a:outerShdw>
              </a:effectLst>
              <a:latin typeface="Times New Roman" pitchFamily="18" charset="0"/>
            </a:endParaRPr>
          </a:p>
        </p:txBody>
      </p:sp>
      <p:sp>
        <p:nvSpPr>
          <p:cNvPr id="37" name="Rectangle 36"/>
          <p:cNvSpPr>
            <a:spLocks noChangeArrowheads="1"/>
          </p:cNvSpPr>
          <p:nvPr/>
        </p:nvSpPr>
        <p:spPr bwMode="auto">
          <a:xfrm>
            <a:off x="2555553" y="2032149"/>
            <a:ext cx="128240"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/2</a:t>
            </a:r>
            <a:endParaRPr lang="en-US">
              <a:solidFill>
                <a:schemeClr val="accent6"/>
              </a:solidFill>
              <a:effectLst>
                <a:outerShdw blurRad="38100" dist="38100" dir="2700000" algn="tl">
                  <a:srgbClr val="C0C0C0"/>
                </a:outerShdw>
              </a:effectLst>
              <a:latin typeface="Times New Roman" pitchFamily="18" charset="0"/>
            </a:endParaRPr>
          </a:p>
        </p:txBody>
      </p:sp>
      <p:sp>
        <p:nvSpPr>
          <p:cNvPr id="38" name="Freeform 37"/>
          <p:cNvSpPr>
            <a:spLocks noEditPoints="1"/>
          </p:cNvSpPr>
          <p:nvPr/>
        </p:nvSpPr>
        <p:spPr bwMode="auto">
          <a:xfrm>
            <a:off x="2861940" y="1994049"/>
            <a:ext cx="668338" cy="171450"/>
          </a:xfrm>
          <a:custGeom>
            <a:avLst/>
            <a:gdLst/>
            <a:ahLst/>
            <a:cxnLst>
              <a:cxn ang="0">
                <a:pos x="0" y="0"/>
              </a:cxn>
              <a:cxn ang="0">
                <a:pos x="0" y="178"/>
              </a:cxn>
              <a:cxn ang="0">
                <a:pos x="0" y="0"/>
              </a:cxn>
              <a:cxn ang="0">
                <a:pos x="577" y="0"/>
              </a:cxn>
              <a:cxn ang="0">
                <a:pos x="577" y="178"/>
              </a:cxn>
              <a:cxn ang="0">
                <a:pos x="577" y="0"/>
              </a:cxn>
            </a:cxnLst>
            <a:rect l="0" t="0" r="r" b="b"/>
            <a:pathLst>
              <a:path w="577" h="178">
                <a:moveTo>
                  <a:pt x="0" y="0"/>
                </a:moveTo>
                <a:lnTo>
                  <a:pt x="0" y="178"/>
                </a:lnTo>
                <a:lnTo>
                  <a:pt x="0" y="0"/>
                </a:lnTo>
                <a:close/>
                <a:moveTo>
                  <a:pt x="577" y="0"/>
                </a:moveTo>
                <a:lnTo>
                  <a:pt x="577" y="178"/>
                </a:lnTo>
                <a:lnTo>
                  <a:pt x="577" y="0"/>
                </a:lnTo>
                <a:close/>
              </a:path>
            </a:pathLst>
          </a:custGeom>
          <a:solidFill>
            <a:srgbClr val="FFFFFF"/>
          </a:solidFill>
          <a:ln w="3175">
            <a:solidFill>
              <a:srgbClr val="000000"/>
            </a:solidFill>
            <a:prstDash val="solid"/>
            <a:round/>
            <a:headEnd/>
            <a:tailEnd/>
          </a:ln>
        </p:spPr>
        <p:txBody>
          <a:bodyPr/>
          <a:lstStyle/>
          <a:p>
            <a:endParaRPr lang="da-DK">
              <a:solidFill>
                <a:schemeClr val="accent6"/>
              </a:solidFill>
            </a:endParaRPr>
          </a:p>
        </p:txBody>
      </p:sp>
      <p:sp>
        <p:nvSpPr>
          <p:cNvPr id="39" name="Line 38"/>
          <p:cNvSpPr>
            <a:spLocks noChangeShapeType="1"/>
          </p:cNvSpPr>
          <p:nvPr/>
        </p:nvSpPr>
        <p:spPr bwMode="auto">
          <a:xfrm flipH="1">
            <a:off x="2892103" y="2089299"/>
            <a:ext cx="303212" cy="1587"/>
          </a:xfrm>
          <a:prstGeom prst="line">
            <a:avLst/>
          </a:prstGeom>
          <a:noFill/>
          <a:ln w="3175">
            <a:solidFill>
              <a:srgbClr val="000000"/>
            </a:solidFill>
            <a:round/>
            <a:headEnd/>
            <a:tailEnd/>
          </a:ln>
        </p:spPr>
        <p:txBody>
          <a:bodyPr/>
          <a:lstStyle/>
          <a:p>
            <a:endParaRPr lang="da-DK">
              <a:solidFill>
                <a:schemeClr val="accent6"/>
              </a:solidFill>
            </a:endParaRPr>
          </a:p>
        </p:txBody>
      </p:sp>
      <p:sp>
        <p:nvSpPr>
          <p:cNvPr id="40" name="Line 39"/>
          <p:cNvSpPr>
            <a:spLocks noChangeShapeType="1"/>
          </p:cNvSpPr>
          <p:nvPr/>
        </p:nvSpPr>
        <p:spPr bwMode="auto">
          <a:xfrm>
            <a:off x="3195315" y="2089299"/>
            <a:ext cx="304800" cy="1587"/>
          </a:xfrm>
          <a:prstGeom prst="line">
            <a:avLst/>
          </a:prstGeom>
          <a:noFill/>
          <a:ln w="3175">
            <a:solidFill>
              <a:srgbClr val="000000"/>
            </a:solidFill>
            <a:round/>
            <a:headEnd/>
            <a:tailEnd/>
          </a:ln>
        </p:spPr>
        <p:txBody>
          <a:bodyPr/>
          <a:lstStyle/>
          <a:p>
            <a:endParaRPr lang="da-DK">
              <a:solidFill>
                <a:schemeClr val="accent6"/>
              </a:solidFill>
            </a:endParaRPr>
          </a:p>
        </p:txBody>
      </p:sp>
      <p:sp>
        <p:nvSpPr>
          <p:cNvPr id="41" name="Freeform 40"/>
          <p:cNvSpPr>
            <a:spLocks noEditPoints="1"/>
          </p:cNvSpPr>
          <p:nvPr/>
        </p:nvSpPr>
        <p:spPr bwMode="auto">
          <a:xfrm>
            <a:off x="2861940" y="2076599"/>
            <a:ext cx="668338" cy="26987"/>
          </a:xfrm>
          <a:custGeom>
            <a:avLst/>
            <a:gdLst/>
            <a:ahLst/>
            <a:cxnLst>
              <a:cxn ang="0">
                <a:pos x="29" y="29"/>
              </a:cxn>
              <a:cxn ang="0">
                <a:pos x="0" y="14"/>
              </a:cxn>
              <a:cxn ang="0">
                <a:pos x="29" y="0"/>
              </a:cxn>
              <a:cxn ang="0">
                <a:pos x="29" y="29"/>
              </a:cxn>
              <a:cxn ang="0">
                <a:pos x="548" y="0"/>
              </a:cxn>
              <a:cxn ang="0">
                <a:pos x="577" y="14"/>
              </a:cxn>
              <a:cxn ang="0">
                <a:pos x="548" y="29"/>
              </a:cxn>
              <a:cxn ang="0">
                <a:pos x="548" y="0"/>
              </a:cxn>
            </a:cxnLst>
            <a:rect l="0" t="0" r="r" b="b"/>
            <a:pathLst>
              <a:path w="577" h="29">
                <a:moveTo>
                  <a:pt x="29" y="29"/>
                </a:moveTo>
                <a:lnTo>
                  <a:pt x="0" y="14"/>
                </a:lnTo>
                <a:lnTo>
                  <a:pt x="29" y="0"/>
                </a:lnTo>
                <a:lnTo>
                  <a:pt x="29" y="29"/>
                </a:lnTo>
                <a:close/>
                <a:moveTo>
                  <a:pt x="548" y="0"/>
                </a:moveTo>
                <a:lnTo>
                  <a:pt x="577" y="14"/>
                </a:lnTo>
                <a:lnTo>
                  <a:pt x="548" y="29"/>
                </a:lnTo>
                <a:lnTo>
                  <a:pt x="548" y="0"/>
                </a:lnTo>
                <a:close/>
              </a:path>
            </a:pathLst>
          </a:custGeom>
          <a:solidFill>
            <a:srgbClr val="000000"/>
          </a:solidFill>
          <a:ln w="9525">
            <a:noFill/>
            <a:round/>
            <a:headEnd/>
            <a:tailEnd/>
          </a:ln>
        </p:spPr>
        <p:txBody>
          <a:bodyPr/>
          <a:lstStyle/>
          <a:p>
            <a:endParaRPr lang="da-DK">
              <a:solidFill>
                <a:schemeClr val="accent6"/>
              </a:solidFill>
            </a:endParaRPr>
          </a:p>
        </p:txBody>
      </p:sp>
      <p:sp>
        <p:nvSpPr>
          <p:cNvPr id="42" name="Rectangle 41"/>
          <p:cNvSpPr>
            <a:spLocks noChangeArrowheads="1"/>
          </p:cNvSpPr>
          <p:nvPr/>
        </p:nvSpPr>
        <p:spPr bwMode="auto">
          <a:xfrm>
            <a:off x="3054028" y="2027386"/>
            <a:ext cx="282575" cy="157163"/>
          </a:xfrm>
          <a:prstGeom prst="rect">
            <a:avLst/>
          </a:prstGeom>
          <a:solidFill>
            <a:srgbClr val="FFFFFF"/>
          </a:solidFill>
          <a:ln w="9525">
            <a:noFill/>
            <a:miter lim="800000"/>
            <a:headEnd/>
            <a:tailEnd/>
          </a:ln>
        </p:spPr>
        <p:txBody>
          <a:bodyPr/>
          <a:lstStyle/>
          <a:p>
            <a:endParaRPr lang="da-DK">
              <a:solidFill>
                <a:schemeClr val="accent6"/>
              </a:solidFill>
            </a:endParaRPr>
          </a:p>
        </p:txBody>
      </p:sp>
      <p:sp>
        <p:nvSpPr>
          <p:cNvPr id="43" name="Rectangle 42"/>
          <p:cNvSpPr>
            <a:spLocks noChangeArrowheads="1"/>
          </p:cNvSpPr>
          <p:nvPr/>
        </p:nvSpPr>
        <p:spPr bwMode="auto">
          <a:xfrm>
            <a:off x="3060378" y="2032149"/>
            <a:ext cx="179536"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dx</a:t>
            </a:r>
            <a:endParaRPr lang="en-US">
              <a:solidFill>
                <a:schemeClr val="accent6"/>
              </a:solidFill>
              <a:effectLst>
                <a:outerShdw blurRad="38100" dist="38100" dir="2700000" algn="tl">
                  <a:srgbClr val="C0C0C0"/>
                </a:outerShdw>
              </a:effectLst>
              <a:latin typeface="Times New Roman" pitchFamily="18" charset="0"/>
            </a:endParaRPr>
          </a:p>
        </p:txBody>
      </p:sp>
      <p:sp>
        <p:nvSpPr>
          <p:cNvPr id="44" name="Rectangle 43"/>
          <p:cNvSpPr>
            <a:spLocks noChangeArrowheads="1"/>
          </p:cNvSpPr>
          <p:nvPr/>
        </p:nvSpPr>
        <p:spPr bwMode="auto">
          <a:xfrm>
            <a:off x="3239765" y="2097236"/>
            <a:ext cx="57150" cy="122238"/>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2</a:t>
            </a:r>
            <a:endParaRPr lang="en-US">
              <a:solidFill>
                <a:schemeClr val="accent6"/>
              </a:solidFill>
              <a:effectLst>
                <a:outerShdw blurRad="38100" dist="38100" dir="2700000" algn="tl">
                  <a:srgbClr val="C0C0C0"/>
                </a:outerShdw>
              </a:effectLst>
              <a:latin typeface="Times New Roman" pitchFamily="18" charset="0"/>
            </a:endParaRPr>
          </a:p>
        </p:txBody>
      </p:sp>
      <p:sp>
        <p:nvSpPr>
          <p:cNvPr id="45" name="Rectangle 44"/>
          <p:cNvSpPr>
            <a:spLocks noChangeArrowheads="1"/>
          </p:cNvSpPr>
          <p:nvPr/>
        </p:nvSpPr>
        <p:spPr bwMode="auto">
          <a:xfrm>
            <a:off x="3292153" y="2032149"/>
            <a:ext cx="128240"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/2</a:t>
            </a:r>
            <a:endParaRPr lang="en-US">
              <a:solidFill>
                <a:schemeClr val="accent6"/>
              </a:solidFill>
              <a:effectLst>
                <a:outerShdw blurRad="38100" dist="38100" dir="2700000" algn="tl">
                  <a:srgbClr val="C0C0C0"/>
                </a:outerShdw>
              </a:effectLst>
              <a:latin typeface="Times New Roman" pitchFamily="18" charset="0"/>
            </a:endParaRPr>
          </a:p>
        </p:txBody>
      </p:sp>
      <p:sp>
        <p:nvSpPr>
          <p:cNvPr id="46" name="Rectangle 45"/>
          <p:cNvSpPr>
            <a:spLocks noChangeArrowheads="1"/>
          </p:cNvSpPr>
          <p:nvPr/>
        </p:nvSpPr>
        <p:spPr bwMode="auto">
          <a:xfrm>
            <a:off x="1174428" y="2832249"/>
            <a:ext cx="94578"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b</a:t>
            </a:r>
            <a:endParaRPr lang="en-US">
              <a:solidFill>
                <a:schemeClr val="accent6"/>
              </a:solidFill>
              <a:effectLst>
                <a:outerShdw blurRad="38100" dist="38100" dir="2700000" algn="tl">
                  <a:srgbClr val="C0C0C0"/>
                </a:outerShdw>
              </a:effectLst>
              <a:latin typeface="Times New Roman" pitchFamily="18" charset="0"/>
            </a:endParaRPr>
          </a:p>
        </p:txBody>
      </p:sp>
      <p:sp>
        <p:nvSpPr>
          <p:cNvPr id="47" name="Rectangle 46"/>
          <p:cNvSpPr>
            <a:spLocks noChangeArrowheads="1"/>
          </p:cNvSpPr>
          <p:nvPr/>
        </p:nvSpPr>
        <p:spPr bwMode="auto">
          <a:xfrm>
            <a:off x="1242690" y="2892574"/>
            <a:ext cx="85725" cy="122237"/>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 1</a:t>
            </a:r>
            <a:endParaRPr lang="en-US">
              <a:solidFill>
                <a:schemeClr val="accent6"/>
              </a:solidFill>
              <a:effectLst>
                <a:outerShdw blurRad="38100" dist="38100" dir="2700000" algn="tl">
                  <a:srgbClr val="C0C0C0"/>
                </a:outerShdw>
              </a:effectLst>
              <a:latin typeface="Times New Roman" pitchFamily="18" charset="0"/>
            </a:endParaRPr>
          </a:p>
        </p:txBody>
      </p:sp>
      <p:sp>
        <p:nvSpPr>
          <p:cNvPr id="48" name="Rectangle 47"/>
          <p:cNvSpPr>
            <a:spLocks noChangeArrowheads="1"/>
          </p:cNvSpPr>
          <p:nvPr/>
        </p:nvSpPr>
        <p:spPr bwMode="auto">
          <a:xfrm>
            <a:off x="2582540" y="2802086"/>
            <a:ext cx="94578"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b</a:t>
            </a:r>
            <a:endParaRPr lang="en-US">
              <a:solidFill>
                <a:schemeClr val="accent6"/>
              </a:solidFill>
              <a:effectLst>
                <a:outerShdw blurRad="38100" dist="38100" dir="2700000" algn="tl">
                  <a:srgbClr val="C0C0C0"/>
                </a:outerShdw>
              </a:effectLst>
              <a:latin typeface="Times New Roman" pitchFamily="18" charset="0"/>
            </a:endParaRPr>
          </a:p>
        </p:txBody>
      </p:sp>
      <p:sp>
        <p:nvSpPr>
          <p:cNvPr id="49" name="Rectangle 48"/>
          <p:cNvSpPr>
            <a:spLocks noChangeArrowheads="1"/>
          </p:cNvSpPr>
          <p:nvPr/>
        </p:nvSpPr>
        <p:spPr bwMode="auto">
          <a:xfrm>
            <a:off x="2653978" y="2862411"/>
            <a:ext cx="85725" cy="122238"/>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 2</a:t>
            </a:r>
            <a:endParaRPr lang="en-US">
              <a:solidFill>
                <a:schemeClr val="accent6"/>
              </a:solidFill>
              <a:effectLst>
                <a:outerShdw blurRad="38100" dist="38100" dir="2700000" algn="tl">
                  <a:srgbClr val="C0C0C0"/>
                </a:outerShdw>
              </a:effectLst>
              <a:latin typeface="Times New Roman" pitchFamily="18" charset="0"/>
            </a:endParaRPr>
          </a:p>
        </p:txBody>
      </p:sp>
      <p:sp>
        <p:nvSpPr>
          <p:cNvPr id="50" name="Rectangle 49"/>
          <p:cNvSpPr>
            <a:spLocks noChangeArrowheads="1"/>
          </p:cNvSpPr>
          <p:nvPr/>
        </p:nvSpPr>
        <p:spPr bwMode="auto">
          <a:xfrm>
            <a:off x="3808090" y="2895749"/>
            <a:ext cx="94578"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b</a:t>
            </a:r>
            <a:endParaRPr lang="en-US">
              <a:solidFill>
                <a:schemeClr val="accent6"/>
              </a:solidFill>
              <a:effectLst>
                <a:outerShdw blurRad="38100" dist="38100" dir="2700000" algn="tl">
                  <a:srgbClr val="C0C0C0"/>
                </a:outerShdw>
              </a:effectLst>
              <a:latin typeface="Times New Roman" pitchFamily="18" charset="0"/>
            </a:endParaRPr>
          </a:p>
        </p:txBody>
      </p:sp>
      <p:sp>
        <p:nvSpPr>
          <p:cNvPr id="51" name="Rectangle 50"/>
          <p:cNvSpPr>
            <a:spLocks noChangeArrowheads="1"/>
          </p:cNvSpPr>
          <p:nvPr/>
        </p:nvSpPr>
        <p:spPr bwMode="auto">
          <a:xfrm>
            <a:off x="3877940" y="2954486"/>
            <a:ext cx="85725" cy="122238"/>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 3</a:t>
            </a:r>
            <a:endParaRPr lang="en-US">
              <a:solidFill>
                <a:schemeClr val="accent6"/>
              </a:solidFill>
              <a:effectLst>
                <a:outerShdw blurRad="38100" dist="38100" dir="2700000" algn="tl">
                  <a:srgbClr val="C0C0C0"/>
                </a:outerShdw>
              </a:effectLst>
              <a:latin typeface="Times New Roman" pitchFamily="18" charset="0"/>
            </a:endParaRPr>
          </a:p>
        </p:txBody>
      </p:sp>
      <p:sp>
        <p:nvSpPr>
          <p:cNvPr id="52" name="Line 62"/>
          <p:cNvSpPr>
            <a:spLocks noChangeShapeType="1"/>
          </p:cNvSpPr>
          <p:nvPr/>
        </p:nvSpPr>
        <p:spPr bwMode="auto">
          <a:xfrm flipV="1">
            <a:off x="3490590" y="2205186"/>
            <a:ext cx="3455988" cy="1223963"/>
          </a:xfrm>
          <a:prstGeom prst="line">
            <a:avLst/>
          </a:prstGeom>
          <a:noFill/>
          <a:ln w="28575">
            <a:solidFill>
              <a:schemeClr val="accent2"/>
            </a:solidFill>
            <a:round/>
            <a:headEnd/>
            <a:tailEnd type="triangle" w="lg" len="lg"/>
          </a:ln>
          <a:effectLst/>
        </p:spPr>
        <p:txBody>
          <a:bodyPr wrap="none" anchor="ctr"/>
          <a:lstStyle/>
          <a:p>
            <a:endParaRPr lang="da-DK"/>
          </a:p>
        </p:txBody>
      </p:sp>
      <p:sp>
        <p:nvSpPr>
          <p:cNvPr id="53" name="Rectangle 69"/>
          <p:cNvSpPr>
            <a:spLocks noChangeArrowheads="1"/>
          </p:cNvSpPr>
          <p:nvPr/>
        </p:nvSpPr>
        <p:spPr bwMode="auto">
          <a:xfrm>
            <a:off x="2172965" y="3357711"/>
            <a:ext cx="1368425" cy="287338"/>
          </a:xfrm>
          <a:prstGeom prst="rect">
            <a:avLst/>
          </a:prstGeom>
          <a:solidFill>
            <a:srgbClr val="E6E6E6"/>
          </a:solidFill>
          <a:ln w="9525">
            <a:noFill/>
            <a:miter lim="800000"/>
            <a:headEnd/>
            <a:tailEnd/>
          </a:ln>
        </p:spPr>
        <p:txBody>
          <a:bodyPr/>
          <a:lstStyle/>
          <a:p>
            <a:endParaRPr lang="da-DK">
              <a:solidFill>
                <a:schemeClr val="accent6"/>
              </a:solidFill>
            </a:endParaRPr>
          </a:p>
        </p:txBody>
      </p:sp>
      <p:sp>
        <p:nvSpPr>
          <p:cNvPr id="54" name="Rectangle 70"/>
          <p:cNvSpPr>
            <a:spLocks noChangeArrowheads="1"/>
          </p:cNvSpPr>
          <p:nvPr/>
        </p:nvSpPr>
        <p:spPr bwMode="auto">
          <a:xfrm>
            <a:off x="2187253" y="3408511"/>
            <a:ext cx="110608"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A</a:t>
            </a:r>
            <a:endParaRPr lang="en-US">
              <a:solidFill>
                <a:schemeClr val="accent6"/>
              </a:solidFill>
              <a:effectLst>
                <a:outerShdw blurRad="38100" dist="38100" dir="2700000" algn="tl">
                  <a:srgbClr val="C0C0C0"/>
                </a:outerShdw>
              </a:effectLst>
              <a:latin typeface="Times New Roman" pitchFamily="18" charset="0"/>
            </a:endParaRPr>
          </a:p>
        </p:txBody>
      </p:sp>
      <p:sp>
        <p:nvSpPr>
          <p:cNvPr id="55" name="Rectangle 71"/>
          <p:cNvSpPr>
            <a:spLocks noChangeArrowheads="1"/>
          </p:cNvSpPr>
          <p:nvPr/>
        </p:nvSpPr>
        <p:spPr bwMode="auto">
          <a:xfrm>
            <a:off x="2298378" y="3506936"/>
            <a:ext cx="57150" cy="122238"/>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s</a:t>
            </a:r>
            <a:endParaRPr lang="en-US">
              <a:solidFill>
                <a:schemeClr val="accent6"/>
              </a:solidFill>
              <a:effectLst>
                <a:outerShdw blurRad="38100" dist="38100" dir="2700000" algn="tl">
                  <a:srgbClr val="C0C0C0"/>
                </a:outerShdw>
              </a:effectLst>
              <a:latin typeface="Times New Roman" pitchFamily="18" charset="0"/>
            </a:endParaRPr>
          </a:p>
        </p:txBody>
      </p:sp>
      <p:sp>
        <p:nvSpPr>
          <p:cNvPr id="56" name="Rectangle 72"/>
          <p:cNvSpPr>
            <a:spLocks noChangeArrowheads="1"/>
          </p:cNvSpPr>
          <p:nvPr/>
        </p:nvSpPr>
        <p:spPr bwMode="auto">
          <a:xfrm>
            <a:off x="2358703" y="3408511"/>
            <a:ext cx="184346"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=b</a:t>
            </a:r>
            <a:endParaRPr lang="en-US">
              <a:solidFill>
                <a:schemeClr val="accent6"/>
              </a:solidFill>
              <a:effectLst>
                <a:outerShdw blurRad="38100" dist="38100" dir="2700000" algn="tl">
                  <a:srgbClr val="C0C0C0"/>
                </a:outerShdw>
              </a:effectLst>
              <a:latin typeface="Times New Roman" pitchFamily="18" charset="0"/>
            </a:endParaRPr>
          </a:p>
        </p:txBody>
      </p:sp>
      <p:sp>
        <p:nvSpPr>
          <p:cNvPr id="57" name="Rectangle 73"/>
          <p:cNvSpPr>
            <a:spLocks noChangeArrowheads="1"/>
          </p:cNvSpPr>
          <p:nvPr/>
        </p:nvSpPr>
        <p:spPr bwMode="auto">
          <a:xfrm>
            <a:off x="2546028" y="3506936"/>
            <a:ext cx="57150" cy="122238"/>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2</a:t>
            </a:r>
            <a:endParaRPr lang="en-US">
              <a:solidFill>
                <a:schemeClr val="accent6"/>
              </a:solidFill>
              <a:effectLst>
                <a:outerShdw blurRad="38100" dist="38100" dir="2700000" algn="tl">
                  <a:srgbClr val="C0C0C0"/>
                </a:outerShdw>
              </a:effectLst>
              <a:latin typeface="Times New Roman" pitchFamily="18" charset="0"/>
            </a:endParaRPr>
          </a:p>
        </p:txBody>
      </p:sp>
      <p:sp>
        <p:nvSpPr>
          <p:cNvPr id="58" name="Rectangle 74"/>
          <p:cNvSpPr>
            <a:spLocks noChangeArrowheads="1"/>
          </p:cNvSpPr>
          <p:nvPr/>
        </p:nvSpPr>
        <p:spPr bwMode="auto">
          <a:xfrm>
            <a:off x="2604765" y="3408511"/>
            <a:ext cx="230832"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(dx</a:t>
            </a:r>
            <a:endParaRPr lang="en-US">
              <a:solidFill>
                <a:schemeClr val="accent6"/>
              </a:solidFill>
              <a:effectLst>
                <a:outerShdw blurRad="38100" dist="38100" dir="2700000" algn="tl">
                  <a:srgbClr val="C0C0C0"/>
                </a:outerShdw>
              </a:effectLst>
              <a:latin typeface="Times New Roman" pitchFamily="18" charset="0"/>
            </a:endParaRPr>
          </a:p>
        </p:txBody>
      </p:sp>
      <p:sp>
        <p:nvSpPr>
          <p:cNvPr id="59" name="Rectangle 75"/>
          <p:cNvSpPr>
            <a:spLocks noChangeArrowheads="1"/>
          </p:cNvSpPr>
          <p:nvPr/>
        </p:nvSpPr>
        <p:spPr bwMode="auto">
          <a:xfrm>
            <a:off x="2838128" y="3506936"/>
            <a:ext cx="57150" cy="122238"/>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1</a:t>
            </a:r>
            <a:endParaRPr lang="en-US">
              <a:solidFill>
                <a:schemeClr val="accent6"/>
              </a:solidFill>
              <a:effectLst>
                <a:outerShdw blurRad="38100" dist="38100" dir="2700000" algn="tl">
                  <a:srgbClr val="C0C0C0"/>
                </a:outerShdw>
              </a:effectLst>
              <a:latin typeface="Times New Roman" pitchFamily="18" charset="0"/>
            </a:endParaRPr>
          </a:p>
        </p:txBody>
      </p:sp>
      <p:sp>
        <p:nvSpPr>
          <p:cNvPr id="60" name="Rectangle 76"/>
          <p:cNvSpPr>
            <a:spLocks noChangeArrowheads="1"/>
          </p:cNvSpPr>
          <p:nvPr/>
        </p:nvSpPr>
        <p:spPr bwMode="auto">
          <a:xfrm>
            <a:off x="2898453" y="3408511"/>
            <a:ext cx="397545"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/2+dx</a:t>
            </a:r>
            <a:endParaRPr lang="en-US">
              <a:solidFill>
                <a:schemeClr val="accent6"/>
              </a:solidFill>
              <a:effectLst>
                <a:outerShdw blurRad="38100" dist="38100" dir="2700000" algn="tl">
                  <a:srgbClr val="C0C0C0"/>
                </a:outerShdw>
              </a:effectLst>
              <a:latin typeface="Times New Roman" pitchFamily="18" charset="0"/>
            </a:endParaRPr>
          </a:p>
        </p:txBody>
      </p:sp>
      <p:sp>
        <p:nvSpPr>
          <p:cNvPr id="61" name="Rectangle 77"/>
          <p:cNvSpPr>
            <a:spLocks noChangeArrowheads="1"/>
          </p:cNvSpPr>
          <p:nvPr/>
        </p:nvSpPr>
        <p:spPr bwMode="auto">
          <a:xfrm>
            <a:off x="3303265" y="3506936"/>
            <a:ext cx="57150" cy="122238"/>
          </a:xfrm>
          <a:prstGeom prst="rect">
            <a:avLst/>
          </a:prstGeom>
          <a:noFill/>
          <a:ln w="9525">
            <a:noFill/>
            <a:miter lim="800000"/>
            <a:headEnd/>
            <a:tailEnd/>
          </a:ln>
        </p:spPr>
        <p:txBody>
          <a:bodyPr wrap="none" lIns="0" tIns="0" rIns="0" bIns="0">
            <a:spAutoFit/>
          </a:bodyPr>
          <a:lstStyle/>
          <a:p>
            <a:pPr eaLnBrk="0" hangingPunct="0"/>
            <a:r>
              <a:rPr lang="en-US" sz="800" b="1">
                <a:solidFill>
                  <a:schemeClr val="accent6"/>
                </a:solidFill>
                <a:latin typeface="Arial" charset="0"/>
              </a:rPr>
              <a:t>2</a:t>
            </a:r>
            <a:endParaRPr lang="en-US">
              <a:solidFill>
                <a:schemeClr val="accent6"/>
              </a:solidFill>
              <a:effectLst>
                <a:outerShdw blurRad="38100" dist="38100" dir="2700000" algn="tl">
                  <a:srgbClr val="C0C0C0"/>
                </a:outerShdw>
              </a:effectLst>
              <a:latin typeface="Times New Roman" pitchFamily="18" charset="0"/>
            </a:endParaRPr>
          </a:p>
        </p:txBody>
      </p:sp>
      <p:sp>
        <p:nvSpPr>
          <p:cNvPr id="62" name="Rectangle 78"/>
          <p:cNvSpPr>
            <a:spLocks noChangeArrowheads="1"/>
          </p:cNvSpPr>
          <p:nvPr/>
        </p:nvSpPr>
        <p:spPr bwMode="auto">
          <a:xfrm>
            <a:off x="3362003" y="3408511"/>
            <a:ext cx="179536" cy="184666"/>
          </a:xfrm>
          <a:prstGeom prst="rect">
            <a:avLst/>
          </a:prstGeom>
          <a:noFill/>
          <a:ln w="9525">
            <a:noFill/>
            <a:miter lim="800000"/>
            <a:headEnd/>
            <a:tailEnd/>
          </a:ln>
        </p:spPr>
        <p:txBody>
          <a:bodyPr wrap="none" lIns="0" tIns="0" rIns="0" bIns="0">
            <a:spAutoFit/>
          </a:bodyPr>
          <a:lstStyle/>
          <a:p>
            <a:pPr eaLnBrk="0" hangingPunct="0"/>
            <a:r>
              <a:rPr lang="en-US" sz="1200" b="1">
                <a:solidFill>
                  <a:schemeClr val="accent6"/>
                </a:solidFill>
                <a:latin typeface="Arial" charset="0"/>
              </a:rPr>
              <a:t>/2)</a:t>
            </a:r>
            <a:endParaRPr lang="en-US">
              <a:solidFill>
                <a:schemeClr val="accent6"/>
              </a:solidFill>
              <a:effectLst>
                <a:outerShdw blurRad="38100" dist="38100" dir="2700000" algn="tl">
                  <a:srgbClr val="C0C0C0"/>
                </a:outerShdw>
              </a:effectLst>
              <a:latin typeface="Times New Roman" pitchFamily="18" charset="0"/>
            </a:endParaRPr>
          </a:p>
        </p:txBody>
      </p:sp>
      <p:pic>
        <p:nvPicPr>
          <p:cNvPr id="63" name="Picture 64"/>
          <p:cNvPicPr>
            <a:picLocks noChangeAspect="1" noChangeArrowheads="1"/>
          </p:cNvPicPr>
          <p:nvPr/>
        </p:nvPicPr>
        <p:blipFill>
          <a:blip r:embed="rId4"/>
          <a:srcRect/>
          <a:stretch>
            <a:fillRect/>
          </a:stretch>
        </p:blipFill>
        <p:spPr bwMode="auto">
          <a:xfrm>
            <a:off x="5219378" y="4149080"/>
            <a:ext cx="3571875" cy="2114550"/>
          </a:xfrm>
          <a:prstGeom prst="rect">
            <a:avLst/>
          </a:prstGeom>
          <a:noFill/>
          <a:ln w="12700">
            <a:noFill/>
            <a:miter lim="800000"/>
            <a:headEnd/>
            <a:tailEnd/>
          </a:ln>
          <a:effectLst/>
        </p:spPr>
      </p:pic>
      <p:graphicFrame>
        <p:nvGraphicFramePr>
          <p:cNvPr id="64" name="Object 65"/>
          <p:cNvGraphicFramePr>
            <a:graphicFrameLocks noChangeAspect="1"/>
          </p:cNvGraphicFramePr>
          <p:nvPr>
            <p:extLst>
              <p:ext uri="{D42A27DB-BD31-4B8C-83A1-F6EECF244321}">
                <p14:modId xmlns:p14="http://schemas.microsoft.com/office/powerpoint/2010/main" val="2969875409"/>
              </p:ext>
            </p:extLst>
          </p:nvPr>
        </p:nvGraphicFramePr>
        <p:xfrm>
          <a:off x="323528" y="4512717"/>
          <a:ext cx="4506913" cy="1595437"/>
        </p:xfrm>
        <a:graphic>
          <a:graphicData uri="http://schemas.openxmlformats.org/presentationml/2006/ole">
            <mc:AlternateContent xmlns:mc="http://schemas.openxmlformats.org/markup-compatibility/2006">
              <mc:Choice xmlns:v="urn:schemas-microsoft-com:vml" Requires="v">
                <p:oleObj spid="_x0000_s80904" name="VISIO" r:id="rId5" imgW="6588000" imgH="2889720" progId="">
                  <p:embed/>
                </p:oleObj>
              </mc:Choice>
              <mc:Fallback>
                <p:oleObj name="VISIO" r:id="rId5" imgW="6588000" imgH="28897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512717"/>
                        <a:ext cx="4506913" cy="159543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 name="Line 66"/>
          <p:cNvSpPr>
            <a:spLocks noChangeShapeType="1"/>
          </p:cNvSpPr>
          <p:nvPr/>
        </p:nvSpPr>
        <p:spPr bwMode="auto">
          <a:xfrm flipV="1">
            <a:off x="3384228" y="4368254"/>
            <a:ext cx="4110038" cy="1236663"/>
          </a:xfrm>
          <a:prstGeom prst="line">
            <a:avLst/>
          </a:prstGeom>
          <a:noFill/>
          <a:ln w="28575">
            <a:solidFill>
              <a:schemeClr val="accent2"/>
            </a:solidFill>
            <a:round/>
            <a:headEnd/>
            <a:tailEnd type="triangle" w="lg" len="lg"/>
          </a:ln>
          <a:effectLst/>
        </p:spPr>
        <p:txBody>
          <a:bodyPr wrap="none" anchor="ctr"/>
          <a:lstStyle/>
          <a:p>
            <a:endParaRPr lang="da-DK"/>
          </a:p>
        </p:txBody>
      </p:sp>
      <p:sp>
        <p:nvSpPr>
          <p:cNvPr id="67" name="Footer Placeholder 6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Schematisation</a:t>
            </a:r>
            <a:r>
              <a:rPr lang="en-US" dirty="0">
                <a:solidFill>
                  <a:srgbClr val="FFFFFF"/>
                </a:solidFill>
              </a:rPr>
              <a:t> of </a:t>
            </a:r>
            <a:r>
              <a:rPr lang="en-US" dirty="0" smtClean="0">
                <a:solidFill>
                  <a:srgbClr val="FFFFFF"/>
                </a:solidFill>
              </a:rPr>
              <a:t>Junctions</a:t>
            </a:r>
          </a:p>
          <a:p>
            <a:pPr marL="0" indent="0">
              <a:buNone/>
            </a:pPr>
            <a:endParaRPr lang="en-US" dirty="0">
              <a:solidFill>
                <a:srgbClr val="FFFFFF"/>
              </a:solidFill>
            </a:endParaRPr>
          </a:p>
          <a:p>
            <a:pPr defTabSz="762000" eaLnBrk="0" hangingPunct="0"/>
            <a:r>
              <a:rPr lang="en-GB" dirty="0" smtClean="0">
                <a:solidFill>
                  <a:srgbClr val="FFFFFF"/>
                </a:solidFill>
              </a:rPr>
              <a:t>Ensure </a:t>
            </a:r>
            <a:r>
              <a:rPr lang="en-GB" dirty="0">
                <a:solidFill>
                  <a:srgbClr val="FFFFFF"/>
                </a:solidFill>
              </a:rPr>
              <a:t>that the Lowest Point of each Cross-Section is a Similar Level</a:t>
            </a:r>
          </a:p>
          <a:p>
            <a:pPr defTabSz="762000" eaLnBrk="0" hangingPunct="0"/>
            <a:r>
              <a:rPr lang="en-GB" dirty="0" smtClean="0">
                <a:solidFill>
                  <a:srgbClr val="FFFFFF"/>
                </a:solidFill>
              </a:rPr>
              <a:t>If </a:t>
            </a:r>
            <a:r>
              <a:rPr lang="en-GB" dirty="0">
                <a:solidFill>
                  <a:srgbClr val="FFFFFF"/>
                </a:solidFill>
              </a:rPr>
              <a:t>Bed Levels are Significantly Different, use Link Channels to Connect</a:t>
            </a:r>
          </a:p>
          <a:p>
            <a:pPr marL="0" indent="0">
              <a:buNone/>
            </a:pPr>
            <a:endParaRPr lang="en-US" dirty="0">
              <a:solidFill>
                <a:srgbClr val="FFFFFF"/>
              </a:solidFill>
            </a:endParaRPr>
          </a:p>
          <a:p>
            <a:pPr marL="0" indent="0">
              <a:buNone/>
            </a:pPr>
            <a:endParaRPr lang="en-GB" dirty="0"/>
          </a:p>
        </p:txBody>
      </p:sp>
      <p:grpSp>
        <p:nvGrpSpPr>
          <p:cNvPr id="5" name="Group 5"/>
          <p:cNvGrpSpPr>
            <a:grpSpLocks/>
          </p:cNvGrpSpPr>
          <p:nvPr/>
        </p:nvGrpSpPr>
        <p:grpSpPr bwMode="auto">
          <a:xfrm>
            <a:off x="2055142" y="3284984"/>
            <a:ext cx="4572000" cy="2717800"/>
            <a:chOff x="432" y="2400"/>
            <a:chExt cx="2880" cy="1712"/>
          </a:xfrm>
        </p:grpSpPr>
        <p:sp>
          <p:nvSpPr>
            <p:cNvPr id="6" name="Freeform 6"/>
            <p:cNvSpPr>
              <a:spLocks/>
            </p:cNvSpPr>
            <p:nvPr/>
          </p:nvSpPr>
          <p:spPr bwMode="auto">
            <a:xfrm>
              <a:off x="1200" y="2608"/>
              <a:ext cx="264" cy="499"/>
            </a:xfrm>
            <a:custGeom>
              <a:avLst/>
              <a:gdLst/>
              <a:ahLst/>
              <a:cxnLst>
                <a:cxn ang="0">
                  <a:pos x="0" y="72"/>
                </a:cxn>
                <a:cxn ang="0">
                  <a:pos x="24" y="200"/>
                </a:cxn>
                <a:cxn ang="0">
                  <a:pos x="40" y="312"/>
                </a:cxn>
                <a:cxn ang="0">
                  <a:pos x="72" y="408"/>
                </a:cxn>
                <a:cxn ang="0">
                  <a:pos x="128" y="488"/>
                </a:cxn>
                <a:cxn ang="0">
                  <a:pos x="192" y="344"/>
                </a:cxn>
                <a:cxn ang="0">
                  <a:pos x="264" y="0"/>
                </a:cxn>
              </a:cxnLst>
              <a:rect l="0" t="0" r="r" b="b"/>
              <a:pathLst>
                <a:path w="264" h="499">
                  <a:moveTo>
                    <a:pt x="0" y="72"/>
                  </a:moveTo>
                  <a:cubicBezTo>
                    <a:pt x="4" y="93"/>
                    <a:pt x="17" y="160"/>
                    <a:pt x="24" y="200"/>
                  </a:cubicBezTo>
                  <a:cubicBezTo>
                    <a:pt x="31" y="240"/>
                    <a:pt x="32" y="277"/>
                    <a:pt x="40" y="312"/>
                  </a:cubicBezTo>
                  <a:cubicBezTo>
                    <a:pt x="48" y="347"/>
                    <a:pt x="57" y="379"/>
                    <a:pt x="72" y="408"/>
                  </a:cubicBezTo>
                  <a:cubicBezTo>
                    <a:pt x="87" y="437"/>
                    <a:pt x="108" y="499"/>
                    <a:pt x="128" y="488"/>
                  </a:cubicBezTo>
                  <a:cubicBezTo>
                    <a:pt x="148" y="477"/>
                    <a:pt x="169" y="425"/>
                    <a:pt x="192" y="344"/>
                  </a:cubicBezTo>
                  <a:cubicBezTo>
                    <a:pt x="215" y="263"/>
                    <a:pt x="249" y="72"/>
                    <a:pt x="264" y="0"/>
                  </a:cubicBezTo>
                </a:path>
              </a:pathLst>
            </a:custGeom>
            <a:noFill/>
            <a:ln w="38100" cap="flat" cmpd="sng">
              <a:solidFill>
                <a:schemeClr val="bg2"/>
              </a:solidFill>
              <a:prstDash val="solid"/>
              <a:round/>
              <a:headEnd type="none" w="sm" len="sm"/>
              <a:tailEnd type="none" w="sm" len="sm"/>
            </a:ln>
            <a:effectLst/>
          </p:spPr>
          <p:txBody>
            <a:bodyPr wrap="none" anchor="ctr"/>
            <a:lstStyle/>
            <a:p>
              <a:endParaRPr lang="da-DK"/>
            </a:p>
          </p:txBody>
        </p:sp>
        <p:sp>
          <p:nvSpPr>
            <p:cNvPr id="7" name="Freeform 7"/>
            <p:cNvSpPr>
              <a:spLocks/>
            </p:cNvSpPr>
            <p:nvPr/>
          </p:nvSpPr>
          <p:spPr bwMode="auto">
            <a:xfrm>
              <a:off x="2400" y="2688"/>
              <a:ext cx="384" cy="400"/>
            </a:xfrm>
            <a:custGeom>
              <a:avLst/>
              <a:gdLst/>
              <a:ahLst/>
              <a:cxnLst>
                <a:cxn ang="0">
                  <a:pos x="0" y="0"/>
                </a:cxn>
                <a:cxn ang="0">
                  <a:pos x="96" y="288"/>
                </a:cxn>
                <a:cxn ang="0">
                  <a:pos x="288" y="384"/>
                </a:cxn>
                <a:cxn ang="0">
                  <a:pos x="384" y="192"/>
                </a:cxn>
              </a:cxnLst>
              <a:rect l="0" t="0" r="r" b="b"/>
              <a:pathLst>
                <a:path w="384" h="400">
                  <a:moveTo>
                    <a:pt x="0" y="0"/>
                  </a:moveTo>
                  <a:cubicBezTo>
                    <a:pt x="24" y="112"/>
                    <a:pt x="48" y="224"/>
                    <a:pt x="96" y="288"/>
                  </a:cubicBezTo>
                  <a:cubicBezTo>
                    <a:pt x="144" y="352"/>
                    <a:pt x="240" y="400"/>
                    <a:pt x="288" y="384"/>
                  </a:cubicBezTo>
                  <a:cubicBezTo>
                    <a:pt x="336" y="368"/>
                    <a:pt x="360" y="280"/>
                    <a:pt x="384" y="192"/>
                  </a:cubicBezTo>
                </a:path>
              </a:pathLst>
            </a:custGeom>
            <a:noFill/>
            <a:ln w="38100" cap="flat" cmpd="sng">
              <a:solidFill>
                <a:schemeClr val="bg2"/>
              </a:solidFill>
              <a:prstDash val="solid"/>
              <a:round/>
              <a:headEnd type="none" w="sm" len="sm"/>
              <a:tailEnd type="none" w="sm" len="sm"/>
            </a:ln>
            <a:effectLst/>
          </p:spPr>
          <p:txBody>
            <a:bodyPr wrap="none" anchor="ctr"/>
            <a:lstStyle/>
            <a:p>
              <a:endParaRPr lang="da-DK"/>
            </a:p>
          </p:txBody>
        </p:sp>
        <p:sp>
          <p:nvSpPr>
            <p:cNvPr id="8" name="Line 8"/>
            <p:cNvSpPr>
              <a:spLocks noChangeShapeType="1"/>
            </p:cNvSpPr>
            <p:nvPr/>
          </p:nvSpPr>
          <p:spPr bwMode="auto">
            <a:xfrm flipV="1">
              <a:off x="2400" y="2400"/>
              <a:ext cx="576" cy="288"/>
            </a:xfrm>
            <a:prstGeom prst="line">
              <a:avLst/>
            </a:prstGeom>
            <a:noFill/>
            <a:ln w="38100">
              <a:solidFill>
                <a:schemeClr val="bg2"/>
              </a:solidFill>
              <a:round/>
              <a:headEnd type="none" w="sm" len="sm"/>
              <a:tailEnd type="none" w="sm" len="sm"/>
            </a:ln>
            <a:effectLst/>
          </p:spPr>
          <p:txBody>
            <a:bodyPr wrap="none" anchor="ctr"/>
            <a:lstStyle/>
            <a:p>
              <a:endParaRPr lang="da-DK"/>
            </a:p>
          </p:txBody>
        </p:sp>
        <p:sp>
          <p:nvSpPr>
            <p:cNvPr id="9" name="Line 9"/>
            <p:cNvSpPr>
              <a:spLocks noChangeShapeType="1"/>
            </p:cNvSpPr>
            <p:nvPr/>
          </p:nvSpPr>
          <p:spPr bwMode="auto">
            <a:xfrm flipV="1">
              <a:off x="2784" y="2544"/>
              <a:ext cx="528" cy="336"/>
            </a:xfrm>
            <a:prstGeom prst="line">
              <a:avLst/>
            </a:prstGeom>
            <a:noFill/>
            <a:ln w="38100">
              <a:solidFill>
                <a:schemeClr val="bg2"/>
              </a:solidFill>
              <a:round/>
              <a:headEnd type="none" w="sm" len="sm"/>
              <a:tailEnd type="none" w="sm" len="sm"/>
            </a:ln>
            <a:effectLst/>
          </p:spPr>
          <p:txBody>
            <a:bodyPr wrap="none" anchor="ctr"/>
            <a:lstStyle/>
            <a:p>
              <a:endParaRPr lang="da-DK"/>
            </a:p>
          </p:txBody>
        </p:sp>
        <p:sp>
          <p:nvSpPr>
            <p:cNvPr id="10" name="Line 10"/>
            <p:cNvSpPr>
              <a:spLocks noChangeShapeType="1"/>
            </p:cNvSpPr>
            <p:nvPr/>
          </p:nvSpPr>
          <p:spPr bwMode="auto">
            <a:xfrm flipV="1">
              <a:off x="2496" y="2640"/>
              <a:ext cx="528" cy="336"/>
            </a:xfrm>
            <a:prstGeom prst="line">
              <a:avLst/>
            </a:prstGeom>
            <a:noFill/>
            <a:ln w="38100">
              <a:solidFill>
                <a:schemeClr val="bg2"/>
              </a:solidFill>
              <a:round/>
              <a:headEnd type="none" w="sm" len="sm"/>
              <a:tailEnd type="none" w="sm" len="sm"/>
            </a:ln>
            <a:effectLst/>
          </p:spPr>
          <p:txBody>
            <a:bodyPr wrap="none" anchor="ctr"/>
            <a:lstStyle/>
            <a:p>
              <a:endParaRPr lang="da-DK"/>
            </a:p>
          </p:txBody>
        </p:sp>
        <p:sp>
          <p:nvSpPr>
            <p:cNvPr id="11" name="Line 11"/>
            <p:cNvSpPr>
              <a:spLocks noChangeShapeType="1"/>
            </p:cNvSpPr>
            <p:nvPr/>
          </p:nvSpPr>
          <p:spPr bwMode="auto">
            <a:xfrm flipV="1">
              <a:off x="2688" y="2688"/>
              <a:ext cx="576" cy="384"/>
            </a:xfrm>
            <a:prstGeom prst="line">
              <a:avLst/>
            </a:prstGeom>
            <a:noFill/>
            <a:ln w="38100">
              <a:solidFill>
                <a:schemeClr val="bg2"/>
              </a:solidFill>
              <a:round/>
              <a:headEnd type="none" w="sm" len="sm"/>
              <a:tailEnd type="none" w="sm" len="sm"/>
            </a:ln>
            <a:effectLst/>
          </p:spPr>
          <p:txBody>
            <a:bodyPr wrap="none" anchor="ctr"/>
            <a:lstStyle/>
            <a:p>
              <a:endParaRPr lang="da-DK"/>
            </a:p>
          </p:txBody>
        </p:sp>
        <p:sp>
          <p:nvSpPr>
            <p:cNvPr id="12" name="Line 12"/>
            <p:cNvSpPr>
              <a:spLocks noChangeShapeType="1"/>
            </p:cNvSpPr>
            <p:nvPr/>
          </p:nvSpPr>
          <p:spPr bwMode="auto">
            <a:xfrm>
              <a:off x="432" y="2496"/>
              <a:ext cx="768" cy="192"/>
            </a:xfrm>
            <a:prstGeom prst="line">
              <a:avLst/>
            </a:prstGeom>
            <a:noFill/>
            <a:ln w="38100">
              <a:solidFill>
                <a:schemeClr val="bg2"/>
              </a:solidFill>
              <a:round/>
              <a:headEnd type="none" w="sm" len="sm"/>
              <a:tailEnd type="none" w="sm" len="sm"/>
            </a:ln>
            <a:effectLst/>
          </p:spPr>
          <p:txBody>
            <a:bodyPr wrap="none" anchor="ctr"/>
            <a:lstStyle/>
            <a:p>
              <a:endParaRPr lang="da-DK"/>
            </a:p>
          </p:txBody>
        </p:sp>
        <p:sp>
          <p:nvSpPr>
            <p:cNvPr id="13" name="Line 13"/>
            <p:cNvSpPr>
              <a:spLocks noChangeShapeType="1"/>
            </p:cNvSpPr>
            <p:nvPr/>
          </p:nvSpPr>
          <p:spPr bwMode="auto">
            <a:xfrm>
              <a:off x="672" y="2400"/>
              <a:ext cx="768" cy="240"/>
            </a:xfrm>
            <a:prstGeom prst="line">
              <a:avLst/>
            </a:prstGeom>
            <a:noFill/>
            <a:ln w="38100">
              <a:solidFill>
                <a:schemeClr val="bg2"/>
              </a:solidFill>
              <a:round/>
              <a:headEnd type="none" w="sm" len="sm"/>
              <a:tailEnd type="none" w="sm" len="sm"/>
            </a:ln>
            <a:effectLst/>
          </p:spPr>
          <p:txBody>
            <a:bodyPr wrap="none" anchor="ctr"/>
            <a:lstStyle/>
            <a:p>
              <a:endParaRPr lang="da-DK"/>
            </a:p>
          </p:txBody>
        </p:sp>
        <p:sp>
          <p:nvSpPr>
            <p:cNvPr id="14" name="Line 14"/>
            <p:cNvSpPr>
              <a:spLocks noChangeShapeType="1"/>
            </p:cNvSpPr>
            <p:nvPr/>
          </p:nvSpPr>
          <p:spPr bwMode="auto">
            <a:xfrm flipH="1" flipV="1">
              <a:off x="432" y="2832"/>
              <a:ext cx="864" cy="240"/>
            </a:xfrm>
            <a:prstGeom prst="line">
              <a:avLst/>
            </a:prstGeom>
            <a:noFill/>
            <a:ln w="38100">
              <a:solidFill>
                <a:schemeClr val="bg2"/>
              </a:solidFill>
              <a:round/>
              <a:headEnd type="none" w="sm" len="sm"/>
              <a:tailEnd type="none" w="sm" len="sm"/>
            </a:ln>
            <a:effectLst/>
          </p:spPr>
          <p:txBody>
            <a:bodyPr wrap="none" anchor="ctr"/>
            <a:lstStyle/>
            <a:p>
              <a:endParaRPr lang="da-DK"/>
            </a:p>
          </p:txBody>
        </p:sp>
        <p:sp>
          <p:nvSpPr>
            <p:cNvPr id="15" name="Freeform 15"/>
            <p:cNvSpPr>
              <a:spLocks/>
            </p:cNvSpPr>
            <p:nvPr/>
          </p:nvSpPr>
          <p:spPr bwMode="auto">
            <a:xfrm>
              <a:off x="1824" y="3216"/>
              <a:ext cx="144" cy="432"/>
            </a:xfrm>
            <a:custGeom>
              <a:avLst/>
              <a:gdLst/>
              <a:ahLst/>
              <a:cxnLst>
                <a:cxn ang="0">
                  <a:pos x="0" y="0"/>
                </a:cxn>
                <a:cxn ang="0">
                  <a:pos x="48" y="288"/>
                </a:cxn>
                <a:cxn ang="0">
                  <a:pos x="96" y="384"/>
                </a:cxn>
                <a:cxn ang="0">
                  <a:pos x="144" y="432"/>
                </a:cxn>
              </a:cxnLst>
              <a:rect l="0" t="0" r="r" b="b"/>
              <a:pathLst>
                <a:path w="144" h="432">
                  <a:moveTo>
                    <a:pt x="0" y="0"/>
                  </a:moveTo>
                  <a:cubicBezTo>
                    <a:pt x="16" y="112"/>
                    <a:pt x="32" y="224"/>
                    <a:pt x="48" y="288"/>
                  </a:cubicBezTo>
                  <a:cubicBezTo>
                    <a:pt x="64" y="352"/>
                    <a:pt x="80" y="360"/>
                    <a:pt x="96" y="384"/>
                  </a:cubicBezTo>
                  <a:cubicBezTo>
                    <a:pt x="112" y="408"/>
                    <a:pt x="136" y="424"/>
                    <a:pt x="144" y="432"/>
                  </a:cubicBezTo>
                </a:path>
              </a:pathLst>
            </a:custGeom>
            <a:noFill/>
            <a:ln w="38100" cap="flat" cmpd="sng">
              <a:solidFill>
                <a:schemeClr val="bg2"/>
              </a:solidFill>
              <a:prstDash val="solid"/>
              <a:round/>
              <a:headEnd type="none" w="sm" len="sm"/>
              <a:tailEnd type="none" w="sm" len="sm"/>
            </a:ln>
            <a:effectLst/>
          </p:spPr>
          <p:txBody>
            <a:bodyPr wrap="none" anchor="ctr"/>
            <a:lstStyle/>
            <a:p>
              <a:endParaRPr lang="da-DK"/>
            </a:p>
          </p:txBody>
        </p:sp>
        <p:sp>
          <p:nvSpPr>
            <p:cNvPr id="16" name="Line 16"/>
            <p:cNvSpPr>
              <a:spLocks noChangeShapeType="1"/>
            </p:cNvSpPr>
            <p:nvPr/>
          </p:nvSpPr>
          <p:spPr bwMode="auto">
            <a:xfrm>
              <a:off x="1824" y="3216"/>
              <a:ext cx="768" cy="576"/>
            </a:xfrm>
            <a:prstGeom prst="line">
              <a:avLst/>
            </a:prstGeom>
            <a:noFill/>
            <a:ln w="38100">
              <a:solidFill>
                <a:schemeClr val="bg2"/>
              </a:solidFill>
              <a:round/>
              <a:headEnd type="none" w="sm" len="sm"/>
              <a:tailEnd type="none" w="sm" len="sm"/>
            </a:ln>
            <a:effectLst/>
          </p:spPr>
          <p:txBody>
            <a:bodyPr wrap="none" anchor="ctr"/>
            <a:lstStyle/>
            <a:p>
              <a:endParaRPr lang="da-DK"/>
            </a:p>
          </p:txBody>
        </p:sp>
        <p:sp>
          <p:nvSpPr>
            <p:cNvPr id="17" name="Freeform 17"/>
            <p:cNvSpPr>
              <a:spLocks/>
            </p:cNvSpPr>
            <p:nvPr/>
          </p:nvSpPr>
          <p:spPr bwMode="auto">
            <a:xfrm>
              <a:off x="1968" y="3648"/>
              <a:ext cx="768" cy="432"/>
            </a:xfrm>
            <a:custGeom>
              <a:avLst/>
              <a:gdLst/>
              <a:ahLst/>
              <a:cxnLst>
                <a:cxn ang="0">
                  <a:pos x="0" y="0"/>
                </a:cxn>
                <a:cxn ang="0">
                  <a:pos x="768" y="432"/>
                </a:cxn>
              </a:cxnLst>
              <a:rect l="0" t="0" r="r" b="b"/>
              <a:pathLst>
                <a:path w="768" h="432">
                  <a:moveTo>
                    <a:pt x="0" y="0"/>
                  </a:moveTo>
                  <a:lnTo>
                    <a:pt x="768" y="432"/>
                  </a:lnTo>
                </a:path>
              </a:pathLst>
            </a:custGeom>
            <a:noFill/>
            <a:ln w="38100" cap="flat" cmpd="sng">
              <a:solidFill>
                <a:schemeClr val="bg2"/>
              </a:solidFill>
              <a:prstDash val="solid"/>
              <a:round/>
              <a:headEnd type="none" w="sm" len="sm"/>
              <a:tailEnd type="none" w="sm" len="sm"/>
            </a:ln>
            <a:effectLst/>
          </p:spPr>
          <p:txBody>
            <a:bodyPr wrap="none" anchor="ctr"/>
            <a:lstStyle/>
            <a:p>
              <a:endParaRPr lang="da-DK"/>
            </a:p>
          </p:txBody>
        </p:sp>
        <p:sp>
          <p:nvSpPr>
            <p:cNvPr id="18" name="Freeform 18"/>
            <p:cNvSpPr>
              <a:spLocks/>
            </p:cNvSpPr>
            <p:nvPr/>
          </p:nvSpPr>
          <p:spPr bwMode="auto">
            <a:xfrm>
              <a:off x="2112" y="3120"/>
              <a:ext cx="56" cy="336"/>
            </a:xfrm>
            <a:custGeom>
              <a:avLst/>
              <a:gdLst/>
              <a:ahLst/>
              <a:cxnLst>
                <a:cxn ang="0">
                  <a:pos x="48" y="0"/>
                </a:cxn>
                <a:cxn ang="0">
                  <a:pos x="48" y="144"/>
                </a:cxn>
                <a:cxn ang="0">
                  <a:pos x="0" y="336"/>
                </a:cxn>
              </a:cxnLst>
              <a:rect l="0" t="0" r="r" b="b"/>
              <a:pathLst>
                <a:path w="56" h="336">
                  <a:moveTo>
                    <a:pt x="48" y="0"/>
                  </a:moveTo>
                  <a:cubicBezTo>
                    <a:pt x="52" y="44"/>
                    <a:pt x="56" y="88"/>
                    <a:pt x="48" y="144"/>
                  </a:cubicBezTo>
                  <a:cubicBezTo>
                    <a:pt x="40" y="200"/>
                    <a:pt x="20" y="268"/>
                    <a:pt x="0" y="336"/>
                  </a:cubicBezTo>
                </a:path>
              </a:pathLst>
            </a:custGeom>
            <a:noFill/>
            <a:ln w="38100" cap="flat" cmpd="sng">
              <a:solidFill>
                <a:schemeClr val="bg2"/>
              </a:solidFill>
              <a:prstDash val="solid"/>
              <a:round/>
              <a:headEnd type="none" w="sm" len="sm"/>
              <a:tailEnd type="none" w="sm" len="sm"/>
            </a:ln>
            <a:effectLst/>
          </p:spPr>
          <p:txBody>
            <a:bodyPr wrap="none" anchor="ctr"/>
            <a:lstStyle/>
            <a:p>
              <a:endParaRPr lang="da-DK"/>
            </a:p>
          </p:txBody>
        </p:sp>
        <p:sp>
          <p:nvSpPr>
            <p:cNvPr id="19" name="Line 19"/>
            <p:cNvSpPr>
              <a:spLocks noChangeShapeType="1"/>
            </p:cNvSpPr>
            <p:nvPr/>
          </p:nvSpPr>
          <p:spPr bwMode="auto">
            <a:xfrm>
              <a:off x="2160" y="3120"/>
              <a:ext cx="672" cy="432"/>
            </a:xfrm>
            <a:prstGeom prst="line">
              <a:avLst/>
            </a:prstGeom>
            <a:noFill/>
            <a:ln w="38100">
              <a:solidFill>
                <a:schemeClr val="bg2"/>
              </a:solidFill>
              <a:round/>
              <a:headEnd type="none" w="sm" len="sm"/>
              <a:tailEnd type="none" w="sm" len="sm"/>
            </a:ln>
            <a:effectLst/>
          </p:spPr>
          <p:txBody>
            <a:bodyPr wrap="none" anchor="ctr"/>
            <a:lstStyle/>
            <a:p>
              <a:endParaRPr lang="da-DK"/>
            </a:p>
          </p:txBody>
        </p:sp>
        <p:sp>
          <p:nvSpPr>
            <p:cNvPr id="20" name="Freeform 20"/>
            <p:cNvSpPr>
              <a:spLocks/>
            </p:cNvSpPr>
            <p:nvPr/>
          </p:nvSpPr>
          <p:spPr bwMode="auto">
            <a:xfrm>
              <a:off x="2592" y="3552"/>
              <a:ext cx="240" cy="560"/>
            </a:xfrm>
            <a:custGeom>
              <a:avLst/>
              <a:gdLst/>
              <a:ahLst/>
              <a:cxnLst>
                <a:cxn ang="0">
                  <a:pos x="0" y="240"/>
                </a:cxn>
                <a:cxn ang="0">
                  <a:pos x="96" y="480"/>
                </a:cxn>
                <a:cxn ang="0">
                  <a:pos x="192" y="480"/>
                </a:cxn>
                <a:cxn ang="0">
                  <a:pos x="240" y="0"/>
                </a:cxn>
              </a:cxnLst>
              <a:rect l="0" t="0" r="r" b="b"/>
              <a:pathLst>
                <a:path w="240" h="560">
                  <a:moveTo>
                    <a:pt x="0" y="240"/>
                  </a:moveTo>
                  <a:cubicBezTo>
                    <a:pt x="32" y="340"/>
                    <a:pt x="64" y="440"/>
                    <a:pt x="96" y="480"/>
                  </a:cubicBezTo>
                  <a:cubicBezTo>
                    <a:pt x="128" y="520"/>
                    <a:pt x="168" y="560"/>
                    <a:pt x="192" y="480"/>
                  </a:cubicBezTo>
                  <a:cubicBezTo>
                    <a:pt x="216" y="400"/>
                    <a:pt x="232" y="80"/>
                    <a:pt x="240" y="0"/>
                  </a:cubicBezTo>
                </a:path>
              </a:pathLst>
            </a:custGeom>
            <a:noFill/>
            <a:ln w="38100" cap="rnd" cmpd="sng">
              <a:solidFill>
                <a:schemeClr val="bg2"/>
              </a:solidFill>
              <a:prstDash val="sysDot"/>
              <a:round/>
              <a:headEnd type="none" w="sm" len="sm"/>
              <a:tailEnd type="none" w="sm" len="sm"/>
            </a:ln>
            <a:effectLst/>
          </p:spPr>
          <p:txBody>
            <a:bodyPr wrap="none" anchor="ctr"/>
            <a:lstStyle/>
            <a:p>
              <a:endParaRPr lang="da-DK"/>
            </a:p>
          </p:txBody>
        </p:sp>
      </p:grpSp>
      <p:sp>
        <p:nvSpPr>
          <p:cNvPr id="21" name="Text Box 21"/>
          <p:cNvSpPr txBox="1">
            <a:spLocks noChangeArrowheads="1"/>
          </p:cNvSpPr>
          <p:nvPr/>
        </p:nvSpPr>
        <p:spPr bwMode="auto">
          <a:xfrm>
            <a:off x="2039267" y="4162872"/>
            <a:ext cx="1150938" cy="45720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2400" smtClean="0">
                <a:solidFill>
                  <a:srgbClr val="FFFFFF"/>
                </a:solidFill>
                <a:latin typeface="Arial"/>
              </a:rPr>
              <a:t>River 1</a:t>
            </a:r>
            <a:endParaRPr lang="en-GB" sz="2400">
              <a:solidFill>
                <a:srgbClr val="FFFFFF"/>
              </a:solidFill>
              <a:latin typeface="Arial"/>
            </a:endParaRPr>
          </a:p>
        </p:txBody>
      </p:sp>
      <p:sp>
        <p:nvSpPr>
          <p:cNvPr id="22" name="Text Box 22"/>
          <p:cNvSpPr txBox="1">
            <a:spLocks noChangeArrowheads="1"/>
          </p:cNvSpPr>
          <p:nvPr/>
        </p:nvSpPr>
        <p:spPr bwMode="auto">
          <a:xfrm>
            <a:off x="5941342" y="4275584"/>
            <a:ext cx="1150938" cy="45720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2400" smtClean="0">
                <a:solidFill>
                  <a:srgbClr val="FFFFFF"/>
                </a:solidFill>
                <a:latin typeface="Arial"/>
              </a:rPr>
              <a:t>River 2</a:t>
            </a:r>
            <a:endParaRPr lang="en-GB" sz="2400">
              <a:solidFill>
                <a:srgbClr val="FFFFFF"/>
              </a:solidFill>
              <a:latin typeface="Arial"/>
            </a:endParaRPr>
          </a:p>
        </p:txBody>
      </p:sp>
      <p:sp>
        <p:nvSpPr>
          <p:cNvPr id="23" name="Text Box 23"/>
          <p:cNvSpPr txBox="1">
            <a:spLocks noChangeArrowheads="1"/>
          </p:cNvSpPr>
          <p:nvPr/>
        </p:nvSpPr>
        <p:spPr bwMode="auto">
          <a:xfrm>
            <a:off x="5941342" y="5494784"/>
            <a:ext cx="1150938" cy="45720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2400" smtClean="0">
                <a:solidFill>
                  <a:srgbClr val="FFFFFF"/>
                </a:solidFill>
                <a:latin typeface="Arial"/>
              </a:rPr>
              <a:t>River 3</a:t>
            </a:r>
            <a:endParaRPr lang="en-GB" sz="2400">
              <a:solidFill>
                <a:srgbClr val="FFFFFF"/>
              </a:solidFill>
              <a:latin typeface="Arial"/>
            </a:endParaRPr>
          </a:p>
        </p:txBody>
      </p:sp>
      <p:sp>
        <p:nvSpPr>
          <p:cNvPr id="24" name="Footer Placeholder 2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Looped and Quasi-2D Networks</a:t>
            </a:r>
          </a:p>
          <a:p>
            <a:pPr marL="0" indent="0">
              <a:buNone/>
            </a:pPr>
            <a:endParaRPr lang="en-GB" dirty="0"/>
          </a:p>
        </p:txBody>
      </p:sp>
      <p:grpSp>
        <p:nvGrpSpPr>
          <p:cNvPr id="4" name="Group 4"/>
          <p:cNvGrpSpPr>
            <a:grpSpLocks/>
          </p:cNvGrpSpPr>
          <p:nvPr/>
        </p:nvGrpSpPr>
        <p:grpSpPr bwMode="auto">
          <a:xfrm>
            <a:off x="934789" y="1991320"/>
            <a:ext cx="7813675" cy="4318000"/>
            <a:chOff x="241" y="780"/>
            <a:chExt cx="5329" cy="2948"/>
          </a:xfrm>
        </p:grpSpPr>
        <p:pic>
          <p:nvPicPr>
            <p:cNvPr id="5" name="Picture 5" descr="flodplain9"/>
            <p:cNvPicPr>
              <a:picLocks noChangeAspect="1" noChangeArrowheads="1"/>
            </p:cNvPicPr>
            <p:nvPr/>
          </p:nvPicPr>
          <p:blipFill>
            <a:blip r:embed="rId2"/>
            <a:srcRect l="6512" t="20526" r="2393" b="4115"/>
            <a:stretch>
              <a:fillRect/>
            </a:stretch>
          </p:blipFill>
          <p:spPr bwMode="auto">
            <a:xfrm>
              <a:off x="241" y="780"/>
              <a:ext cx="5329" cy="2948"/>
            </a:xfrm>
            <a:prstGeom prst="rect">
              <a:avLst/>
            </a:prstGeom>
            <a:noFill/>
          </p:spPr>
        </p:pic>
        <p:sp>
          <p:nvSpPr>
            <p:cNvPr id="6" name="Freeform 6"/>
            <p:cNvSpPr>
              <a:spLocks/>
            </p:cNvSpPr>
            <p:nvPr/>
          </p:nvSpPr>
          <p:spPr bwMode="auto">
            <a:xfrm>
              <a:off x="1215" y="1471"/>
              <a:ext cx="937" cy="754"/>
            </a:xfrm>
            <a:custGeom>
              <a:avLst/>
              <a:gdLst/>
              <a:ahLst/>
              <a:cxnLst>
                <a:cxn ang="0">
                  <a:pos x="0" y="754"/>
                </a:cxn>
                <a:cxn ang="0">
                  <a:pos x="73" y="688"/>
                </a:cxn>
                <a:cxn ang="0">
                  <a:pos x="131" y="651"/>
                </a:cxn>
                <a:cxn ang="0">
                  <a:pos x="175" y="622"/>
                </a:cxn>
                <a:cxn ang="0">
                  <a:pos x="219" y="585"/>
                </a:cxn>
                <a:cxn ang="0">
                  <a:pos x="300" y="549"/>
                </a:cxn>
                <a:cxn ang="0">
                  <a:pos x="395" y="490"/>
                </a:cxn>
                <a:cxn ang="0">
                  <a:pos x="497" y="439"/>
                </a:cxn>
                <a:cxn ang="0">
                  <a:pos x="570" y="337"/>
                </a:cxn>
                <a:cxn ang="0">
                  <a:pos x="622" y="278"/>
                </a:cxn>
                <a:cxn ang="0">
                  <a:pos x="731" y="190"/>
                </a:cxn>
                <a:cxn ang="0">
                  <a:pos x="797" y="154"/>
                </a:cxn>
                <a:cxn ang="0">
                  <a:pos x="907" y="95"/>
                </a:cxn>
                <a:cxn ang="0">
                  <a:pos x="936" y="29"/>
                </a:cxn>
                <a:cxn ang="0">
                  <a:pos x="900" y="0"/>
                </a:cxn>
              </a:cxnLst>
              <a:rect l="0" t="0" r="r" b="b"/>
              <a:pathLst>
                <a:path w="937" h="754">
                  <a:moveTo>
                    <a:pt x="0" y="754"/>
                  </a:moveTo>
                  <a:cubicBezTo>
                    <a:pt x="25" y="729"/>
                    <a:pt x="51" y="705"/>
                    <a:pt x="73" y="688"/>
                  </a:cubicBezTo>
                  <a:cubicBezTo>
                    <a:pt x="95" y="671"/>
                    <a:pt x="114" y="662"/>
                    <a:pt x="131" y="651"/>
                  </a:cubicBezTo>
                  <a:cubicBezTo>
                    <a:pt x="148" y="640"/>
                    <a:pt x="160" y="633"/>
                    <a:pt x="175" y="622"/>
                  </a:cubicBezTo>
                  <a:cubicBezTo>
                    <a:pt x="190" y="611"/>
                    <a:pt x="198" y="597"/>
                    <a:pt x="219" y="585"/>
                  </a:cubicBezTo>
                  <a:cubicBezTo>
                    <a:pt x="240" y="573"/>
                    <a:pt x="271" y="565"/>
                    <a:pt x="300" y="549"/>
                  </a:cubicBezTo>
                  <a:cubicBezTo>
                    <a:pt x="329" y="533"/>
                    <a:pt x="362" y="508"/>
                    <a:pt x="395" y="490"/>
                  </a:cubicBezTo>
                  <a:cubicBezTo>
                    <a:pt x="428" y="472"/>
                    <a:pt x="468" y="464"/>
                    <a:pt x="497" y="439"/>
                  </a:cubicBezTo>
                  <a:cubicBezTo>
                    <a:pt x="526" y="414"/>
                    <a:pt x="549" y="364"/>
                    <a:pt x="570" y="337"/>
                  </a:cubicBezTo>
                  <a:cubicBezTo>
                    <a:pt x="591" y="310"/>
                    <a:pt x="595" y="302"/>
                    <a:pt x="622" y="278"/>
                  </a:cubicBezTo>
                  <a:cubicBezTo>
                    <a:pt x="649" y="254"/>
                    <a:pt x="702" y="211"/>
                    <a:pt x="731" y="190"/>
                  </a:cubicBezTo>
                  <a:cubicBezTo>
                    <a:pt x="760" y="169"/>
                    <a:pt x="768" y="170"/>
                    <a:pt x="797" y="154"/>
                  </a:cubicBezTo>
                  <a:cubicBezTo>
                    <a:pt x="826" y="138"/>
                    <a:pt x="884" y="116"/>
                    <a:pt x="907" y="95"/>
                  </a:cubicBezTo>
                  <a:cubicBezTo>
                    <a:pt x="930" y="74"/>
                    <a:pt x="937" y="45"/>
                    <a:pt x="936" y="29"/>
                  </a:cubicBezTo>
                  <a:cubicBezTo>
                    <a:pt x="935" y="13"/>
                    <a:pt x="917" y="6"/>
                    <a:pt x="900" y="0"/>
                  </a:cubicBezTo>
                </a:path>
              </a:pathLst>
            </a:custGeom>
            <a:noFill/>
            <a:ln w="19050" cap="flat" cmpd="sng">
              <a:solidFill>
                <a:srgbClr val="00CCFF"/>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 name="Freeform 7"/>
            <p:cNvSpPr>
              <a:spLocks/>
            </p:cNvSpPr>
            <p:nvPr/>
          </p:nvSpPr>
          <p:spPr bwMode="auto">
            <a:xfrm>
              <a:off x="1749" y="1295"/>
              <a:ext cx="3439" cy="1109"/>
            </a:xfrm>
            <a:custGeom>
              <a:avLst/>
              <a:gdLst/>
              <a:ahLst/>
              <a:cxnLst>
                <a:cxn ang="0">
                  <a:pos x="0" y="0"/>
                </a:cxn>
                <a:cxn ang="0">
                  <a:pos x="117" y="66"/>
                </a:cxn>
                <a:cxn ang="0">
                  <a:pos x="154" y="88"/>
                </a:cxn>
                <a:cxn ang="0">
                  <a:pos x="234" y="110"/>
                </a:cxn>
                <a:cxn ang="0">
                  <a:pos x="278" y="169"/>
                </a:cxn>
                <a:cxn ang="0">
                  <a:pos x="358" y="169"/>
                </a:cxn>
                <a:cxn ang="0">
                  <a:pos x="417" y="169"/>
                </a:cxn>
                <a:cxn ang="0">
                  <a:pos x="490" y="169"/>
                </a:cxn>
                <a:cxn ang="0">
                  <a:pos x="534" y="198"/>
                </a:cxn>
                <a:cxn ang="0">
                  <a:pos x="651" y="220"/>
                </a:cxn>
                <a:cxn ang="0">
                  <a:pos x="739" y="249"/>
                </a:cxn>
                <a:cxn ang="0">
                  <a:pos x="775" y="300"/>
                </a:cxn>
                <a:cxn ang="0">
                  <a:pos x="775" y="344"/>
                </a:cxn>
                <a:cxn ang="0">
                  <a:pos x="775" y="395"/>
                </a:cxn>
                <a:cxn ang="0">
                  <a:pos x="812" y="447"/>
                </a:cxn>
                <a:cxn ang="0">
                  <a:pos x="907" y="513"/>
                </a:cxn>
                <a:cxn ang="0">
                  <a:pos x="995" y="513"/>
                </a:cxn>
                <a:cxn ang="0">
                  <a:pos x="1112" y="542"/>
                </a:cxn>
                <a:cxn ang="0">
                  <a:pos x="1178" y="571"/>
                </a:cxn>
                <a:cxn ang="0">
                  <a:pos x="1244" y="571"/>
                </a:cxn>
                <a:cxn ang="0">
                  <a:pos x="1302" y="534"/>
                </a:cxn>
                <a:cxn ang="0">
                  <a:pos x="1376" y="505"/>
                </a:cxn>
                <a:cxn ang="0">
                  <a:pos x="1449" y="498"/>
                </a:cxn>
                <a:cxn ang="0">
                  <a:pos x="1529" y="498"/>
                </a:cxn>
                <a:cxn ang="0">
                  <a:pos x="1639" y="527"/>
                </a:cxn>
                <a:cxn ang="0">
                  <a:pos x="1727" y="542"/>
                </a:cxn>
                <a:cxn ang="0">
                  <a:pos x="1815" y="513"/>
                </a:cxn>
                <a:cxn ang="0">
                  <a:pos x="1895" y="476"/>
                </a:cxn>
                <a:cxn ang="0">
                  <a:pos x="1968" y="461"/>
                </a:cxn>
                <a:cxn ang="0">
                  <a:pos x="2056" y="469"/>
                </a:cxn>
                <a:cxn ang="0">
                  <a:pos x="2151" y="491"/>
                </a:cxn>
                <a:cxn ang="0">
                  <a:pos x="2232" y="483"/>
                </a:cxn>
                <a:cxn ang="0">
                  <a:pos x="2298" y="461"/>
                </a:cxn>
                <a:cxn ang="0">
                  <a:pos x="2356" y="461"/>
                </a:cxn>
                <a:cxn ang="0">
                  <a:pos x="2429" y="469"/>
                </a:cxn>
                <a:cxn ang="0">
                  <a:pos x="2532" y="476"/>
                </a:cxn>
                <a:cxn ang="0">
                  <a:pos x="2583" y="498"/>
                </a:cxn>
                <a:cxn ang="0">
                  <a:pos x="2627" y="571"/>
                </a:cxn>
                <a:cxn ang="0">
                  <a:pos x="2707" y="578"/>
                </a:cxn>
                <a:cxn ang="0">
                  <a:pos x="2780" y="586"/>
                </a:cxn>
                <a:cxn ang="0">
                  <a:pos x="2824" y="615"/>
                </a:cxn>
                <a:cxn ang="0">
                  <a:pos x="2868" y="659"/>
                </a:cxn>
                <a:cxn ang="0">
                  <a:pos x="2890" y="695"/>
                </a:cxn>
                <a:cxn ang="0">
                  <a:pos x="2919" y="776"/>
                </a:cxn>
                <a:cxn ang="0">
                  <a:pos x="2861" y="791"/>
                </a:cxn>
                <a:cxn ang="0">
                  <a:pos x="2802" y="842"/>
                </a:cxn>
                <a:cxn ang="0">
                  <a:pos x="2744" y="893"/>
                </a:cxn>
                <a:cxn ang="0">
                  <a:pos x="2678" y="1003"/>
                </a:cxn>
                <a:cxn ang="0">
                  <a:pos x="2773" y="1054"/>
                </a:cxn>
                <a:cxn ang="0">
                  <a:pos x="2876" y="1083"/>
                </a:cxn>
                <a:cxn ang="0">
                  <a:pos x="2919" y="1105"/>
                </a:cxn>
                <a:cxn ang="0">
                  <a:pos x="3000" y="1105"/>
                </a:cxn>
                <a:cxn ang="0">
                  <a:pos x="3095" y="1098"/>
                </a:cxn>
                <a:cxn ang="0">
                  <a:pos x="3183" y="1098"/>
                </a:cxn>
                <a:cxn ang="0">
                  <a:pos x="3234" y="1091"/>
                </a:cxn>
                <a:cxn ang="0">
                  <a:pos x="3315" y="1025"/>
                </a:cxn>
                <a:cxn ang="0">
                  <a:pos x="3395" y="996"/>
                </a:cxn>
                <a:cxn ang="0">
                  <a:pos x="3439" y="981"/>
                </a:cxn>
              </a:cxnLst>
              <a:rect l="0" t="0" r="r" b="b"/>
              <a:pathLst>
                <a:path w="3439" h="1109">
                  <a:moveTo>
                    <a:pt x="0" y="0"/>
                  </a:moveTo>
                  <a:cubicBezTo>
                    <a:pt x="45" y="25"/>
                    <a:pt x="91" y="51"/>
                    <a:pt x="117" y="66"/>
                  </a:cubicBezTo>
                  <a:cubicBezTo>
                    <a:pt x="143" y="81"/>
                    <a:pt x="135" y="81"/>
                    <a:pt x="154" y="88"/>
                  </a:cubicBezTo>
                  <a:cubicBezTo>
                    <a:pt x="173" y="95"/>
                    <a:pt x="213" y="96"/>
                    <a:pt x="234" y="110"/>
                  </a:cubicBezTo>
                  <a:cubicBezTo>
                    <a:pt x="255" y="124"/>
                    <a:pt x="257" y="159"/>
                    <a:pt x="278" y="169"/>
                  </a:cubicBezTo>
                  <a:cubicBezTo>
                    <a:pt x="299" y="179"/>
                    <a:pt x="335" y="169"/>
                    <a:pt x="358" y="169"/>
                  </a:cubicBezTo>
                  <a:cubicBezTo>
                    <a:pt x="381" y="169"/>
                    <a:pt x="395" y="169"/>
                    <a:pt x="417" y="169"/>
                  </a:cubicBezTo>
                  <a:cubicBezTo>
                    <a:pt x="439" y="169"/>
                    <a:pt x="471" y="164"/>
                    <a:pt x="490" y="169"/>
                  </a:cubicBezTo>
                  <a:cubicBezTo>
                    <a:pt x="509" y="174"/>
                    <a:pt x="507" y="190"/>
                    <a:pt x="534" y="198"/>
                  </a:cubicBezTo>
                  <a:cubicBezTo>
                    <a:pt x="561" y="206"/>
                    <a:pt x="617" y="212"/>
                    <a:pt x="651" y="220"/>
                  </a:cubicBezTo>
                  <a:cubicBezTo>
                    <a:pt x="685" y="228"/>
                    <a:pt x="718" y="236"/>
                    <a:pt x="739" y="249"/>
                  </a:cubicBezTo>
                  <a:cubicBezTo>
                    <a:pt x="760" y="262"/>
                    <a:pt x="769" y="284"/>
                    <a:pt x="775" y="300"/>
                  </a:cubicBezTo>
                  <a:cubicBezTo>
                    <a:pt x="781" y="316"/>
                    <a:pt x="775" y="328"/>
                    <a:pt x="775" y="344"/>
                  </a:cubicBezTo>
                  <a:cubicBezTo>
                    <a:pt x="775" y="360"/>
                    <a:pt x="769" y="378"/>
                    <a:pt x="775" y="395"/>
                  </a:cubicBezTo>
                  <a:cubicBezTo>
                    <a:pt x="781" y="412"/>
                    <a:pt x="790" y="427"/>
                    <a:pt x="812" y="447"/>
                  </a:cubicBezTo>
                  <a:cubicBezTo>
                    <a:pt x="834" y="467"/>
                    <a:pt x="877" y="502"/>
                    <a:pt x="907" y="513"/>
                  </a:cubicBezTo>
                  <a:cubicBezTo>
                    <a:pt x="937" y="524"/>
                    <a:pt x="961" y="508"/>
                    <a:pt x="995" y="513"/>
                  </a:cubicBezTo>
                  <a:cubicBezTo>
                    <a:pt x="1029" y="518"/>
                    <a:pt x="1082" y="532"/>
                    <a:pt x="1112" y="542"/>
                  </a:cubicBezTo>
                  <a:cubicBezTo>
                    <a:pt x="1142" y="552"/>
                    <a:pt x="1156" y="566"/>
                    <a:pt x="1178" y="571"/>
                  </a:cubicBezTo>
                  <a:cubicBezTo>
                    <a:pt x="1200" y="576"/>
                    <a:pt x="1223" y="577"/>
                    <a:pt x="1244" y="571"/>
                  </a:cubicBezTo>
                  <a:cubicBezTo>
                    <a:pt x="1265" y="565"/>
                    <a:pt x="1280" y="545"/>
                    <a:pt x="1302" y="534"/>
                  </a:cubicBezTo>
                  <a:cubicBezTo>
                    <a:pt x="1324" y="523"/>
                    <a:pt x="1352" y="511"/>
                    <a:pt x="1376" y="505"/>
                  </a:cubicBezTo>
                  <a:cubicBezTo>
                    <a:pt x="1400" y="499"/>
                    <a:pt x="1424" y="499"/>
                    <a:pt x="1449" y="498"/>
                  </a:cubicBezTo>
                  <a:cubicBezTo>
                    <a:pt x="1474" y="497"/>
                    <a:pt x="1497" y="493"/>
                    <a:pt x="1529" y="498"/>
                  </a:cubicBezTo>
                  <a:cubicBezTo>
                    <a:pt x="1561" y="503"/>
                    <a:pt x="1606" y="520"/>
                    <a:pt x="1639" y="527"/>
                  </a:cubicBezTo>
                  <a:cubicBezTo>
                    <a:pt x="1672" y="534"/>
                    <a:pt x="1698" y="544"/>
                    <a:pt x="1727" y="542"/>
                  </a:cubicBezTo>
                  <a:cubicBezTo>
                    <a:pt x="1756" y="540"/>
                    <a:pt x="1787" y="524"/>
                    <a:pt x="1815" y="513"/>
                  </a:cubicBezTo>
                  <a:cubicBezTo>
                    <a:pt x="1843" y="502"/>
                    <a:pt x="1870" y="485"/>
                    <a:pt x="1895" y="476"/>
                  </a:cubicBezTo>
                  <a:cubicBezTo>
                    <a:pt x="1920" y="467"/>
                    <a:pt x="1941" y="462"/>
                    <a:pt x="1968" y="461"/>
                  </a:cubicBezTo>
                  <a:cubicBezTo>
                    <a:pt x="1995" y="460"/>
                    <a:pt x="2026" y="464"/>
                    <a:pt x="2056" y="469"/>
                  </a:cubicBezTo>
                  <a:cubicBezTo>
                    <a:pt x="2086" y="474"/>
                    <a:pt x="2122" y="489"/>
                    <a:pt x="2151" y="491"/>
                  </a:cubicBezTo>
                  <a:cubicBezTo>
                    <a:pt x="2180" y="493"/>
                    <a:pt x="2208" y="488"/>
                    <a:pt x="2232" y="483"/>
                  </a:cubicBezTo>
                  <a:cubicBezTo>
                    <a:pt x="2256" y="478"/>
                    <a:pt x="2277" y="465"/>
                    <a:pt x="2298" y="461"/>
                  </a:cubicBezTo>
                  <a:cubicBezTo>
                    <a:pt x="2319" y="457"/>
                    <a:pt x="2334" y="460"/>
                    <a:pt x="2356" y="461"/>
                  </a:cubicBezTo>
                  <a:cubicBezTo>
                    <a:pt x="2378" y="462"/>
                    <a:pt x="2400" y="467"/>
                    <a:pt x="2429" y="469"/>
                  </a:cubicBezTo>
                  <a:cubicBezTo>
                    <a:pt x="2458" y="471"/>
                    <a:pt x="2506" y="471"/>
                    <a:pt x="2532" y="476"/>
                  </a:cubicBezTo>
                  <a:cubicBezTo>
                    <a:pt x="2558" y="481"/>
                    <a:pt x="2567" y="482"/>
                    <a:pt x="2583" y="498"/>
                  </a:cubicBezTo>
                  <a:cubicBezTo>
                    <a:pt x="2599" y="514"/>
                    <a:pt x="2606" y="558"/>
                    <a:pt x="2627" y="571"/>
                  </a:cubicBezTo>
                  <a:cubicBezTo>
                    <a:pt x="2648" y="584"/>
                    <a:pt x="2682" y="576"/>
                    <a:pt x="2707" y="578"/>
                  </a:cubicBezTo>
                  <a:cubicBezTo>
                    <a:pt x="2732" y="580"/>
                    <a:pt x="2761" y="580"/>
                    <a:pt x="2780" y="586"/>
                  </a:cubicBezTo>
                  <a:cubicBezTo>
                    <a:pt x="2799" y="592"/>
                    <a:pt x="2809" y="603"/>
                    <a:pt x="2824" y="615"/>
                  </a:cubicBezTo>
                  <a:cubicBezTo>
                    <a:pt x="2839" y="627"/>
                    <a:pt x="2857" y="646"/>
                    <a:pt x="2868" y="659"/>
                  </a:cubicBezTo>
                  <a:cubicBezTo>
                    <a:pt x="2879" y="672"/>
                    <a:pt x="2882" y="676"/>
                    <a:pt x="2890" y="695"/>
                  </a:cubicBezTo>
                  <a:cubicBezTo>
                    <a:pt x="2898" y="714"/>
                    <a:pt x="2924" y="760"/>
                    <a:pt x="2919" y="776"/>
                  </a:cubicBezTo>
                  <a:cubicBezTo>
                    <a:pt x="2914" y="792"/>
                    <a:pt x="2881" y="780"/>
                    <a:pt x="2861" y="791"/>
                  </a:cubicBezTo>
                  <a:cubicBezTo>
                    <a:pt x="2841" y="802"/>
                    <a:pt x="2821" y="825"/>
                    <a:pt x="2802" y="842"/>
                  </a:cubicBezTo>
                  <a:cubicBezTo>
                    <a:pt x="2783" y="859"/>
                    <a:pt x="2765" y="866"/>
                    <a:pt x="2744" y="893"/>
                  </a:cubicBezTo>
                  <a:cubicBezTo>
                    <a:pt x="2723" y="920"/>
                    <a:pt x="2673" y="976"/>
                    <a:pt x="2678" y="1003"/>
                  </a:cubicBezTo>
                  <a:cubicBezTo>
                    <a:pt x="2683" y="1030"/>
                    <a:pt x="2740" y="1041"/>
                    <a:pt x="2773" y="1054"/>
                  </a:cubicBezTo>
                  <a:cubicBezTo>
                    <a:pt x="2806" y="1067"/>
                    <a:pt x="2852" y="1075"/>
                    <a:pt x="2876" y="1083"/>
                  </a:cubicBezTo>
                  <a:cubicBezTo>
                    <a:pt x="2900" y="1091"/>
                    <a:pt x="2898" y="1101"/>
                    <a:pt x="2919" y="1105"/>
                  </a:cubicBezTo>
                  <a:cubicBezTo>
                    <a:pt x="2940" y="1109"/>
                    <a:pt x="2971" y="1106"/>
                    <a:pt x="3000" y="1105"/>
                  </a:cubicBezTo>
                  <a:cubicBezTo>
                    <a:pt x="3029" y="1104"/>
                    <a:pt x="3065" y="1099"/>
                    <a:pt x="3095" y="1098"/>
                  </a:cubicBezTo>
                  <a:cubicBezTo>
                    <a:pt x="3125" y="1097"/>
                    <a:pt x="3160" y="1099"/>
                    <a:pt x="3183" y="1098"/>
                  </a:cubicBezTo>
                  <a:cubicBezTo>
                    <a:pt x="3206" y="1097"/>
                    <a:pt x="3212" y="1103"/>
                    <a:pt x="3234" y="1091"/>
                  </a:cubicBezTo>
                  <a:cubicBezTo>
                    <a:pt x="3256" y="1079"/>
                    <a:pt x="3288" y="1041"/>
                    <a:pt x="3315" y="1025"/>
                  </a:cubicBezTo>
                  <a:cubicBezTo>
                    <a:pt x="3342" y="1009"/>
                    <a:pt x="3374" y="1003"/>
                    <a:pt x="3395" y="996"/>
                  </a:cubicBezTo>
                  <a:cubicBezTo>
                    <a:pt x="3416" y="989"/>
                    <a:pt x="3427" y="985"/>
                    <a:pt x="3439" y="981"/>
                  </a:cubicBezTo>
                </a:path>
              </a:pathLst>
            </a:custGeom>
            <a:noFill/>
            <a:ln w="19050" cap="flat" cmpd="sng">
              <a:solidFill>
                <a:srgbClr val="00CCFF"/>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 name="Oval 8"/>
            <p:cNvSpPr>
              <a:spLocks noChangeArrowheads="1"/>
            </p:cNvSpPr>
            <p:nvPr/>
          </p:nvSpPr>
          <p:spPr bwMode="auto">
            <a:xfrm>
              <a:off x="1794" y="1699"/>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 name="AutoShape 9"/>
            <p:cNvSpPr>
              <a:spLocks noChangeArrowheads="1"/>
            </p:cNvSpPr>
            <p:nvPr/>
          </p:nvSpPr>
          <p:spPr bwMode="auto">
            <a:xfrm>
              <a:off x="3051" y="175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0" name="Oval 10"/>
            <p:cNvSpPr>
              <a:spLocks noChangeArrowheads="1"/>
            </p:cNvSpPr>
            <p:nvPr/>
          </p:nvSpPr>
          <p:spPr bwMode="auto">
            <a:xfrm>
              <a:off x="2541" y="170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1" name="AutoShape 11"/>
            <p:cNvSpPr>
              <a:spLocks noChangeArrowheads="1"/>
            </p:cNvSpPr>
            <p:nvPr/>
          </p:nvSpPr>
          <p:spPr bwMode="auto">
            <a:xfrm>
              <a:off x="4485" y="185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2" name="Oval 12"/>
            <p:cNvSpPr>
              <a:spLocks noChangeArrowheads="1"/>
            </p:cNvSpPr>
            <p:nvPr/>
          </p:nvSpPr>
          <p:spPr bwMode="auto">
            <a:xfrm>
              <a:off x="3924" y="173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3" name="Oval 13"/>
            <p:cNvSpPr>
              <a:spLocks noChangeArrowheads="1"/>
            </p:cNvSpPr>
            <p:nvPr/>
          </p:nvSpPr>
          <p:spPr bwMode="auto">
            <a:xfrm>
              <a:off x="4560" y="233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4" name="Freeform 14"/>
            <p:cNvSpPr>
              <a:spLocks/>
            </p:cNvSpPr>
            <p:nvPr/>
          </p:nvSpPr>
          <p:spPr bwMode="auto">
            <a:xfrm>
              <a:off x="878" y="1383"/>
              <a:ext cx="415" cy="578"/>
            </a:xfrm>
            <a:custGeom>
              <a:avLst/>
              <a:gdLst/>
              <a:ahLst/>
              <a:cxnLst>
                <a:cxn ang="0">
                  <a:pos x="0" y="549"/>
                </a:cxn>
                <a:cxn ang="0">
                  <a:pos x="139" y="476"/>
                </a:cxn>
                <a:cxn ang="0">
                  <a:pos x="227" y="403"/>
                </a:cxn>
                <a:cxn ang="0">
                  <a:pos x="315" y="315"/>
                </a:cxn>
                <a:cxn ang="0">
                  <a:pos x="366" y="242"/>
                </a:cxn>
                <a:cxn ang="0">
                  <a:pos x="374" y="168"/>
                </a:cxn>
                <a:cxn ang="0">
                  <a:pos x="381" y="66"/>
                </a:cxn>
                <a:cxn ang="0">
                  <a:pos x="344" y="0"/>
                </a:cxn>
              </a:cxnLst>
              <a:rect l="0" t="0" r="r" b="b"/>
              <a:pathLst>
                <a:path w="386" h="549">
                  <a:moveTo>
                    <a:pt x="0" y="549"/>
                  </a:moveTo>
                  <a:cubicBezTo>
                    <a:pt x="50" y="524"/>
                    <a:pt x="101" y="500"/>
                    <a:pt x="139" y="476"/>
                  </a:cubicBezTo>
                  <a:cubicBezTo>
                    <a:pt x="177" y="452"/>
                    <a:pt x="198" y="430"/>
                    <a:pt x="227" y="403"/>
                  </a:cubicBezTo>
                  <a:cubicBezTo>
                    <a:pt x="256" y="376"/>
                    <a:pt x="292" y="342"/>
                    <a:pt x="315" y="315"/>
                  </a:cubicBezTo>
                  <a:cubicBezTo>
                    <a:pt x="338" y="288"/>
                    <a:pt x="356" y="267"/>
                    <a:pt x="366" y="242"/>
                  </a:cubicBezTo>
                  <a:cubicBezTo>
                    <a:pt x="376" y="217"/>
                    <a:pt x="371" y="197"/>
                    <a:pt x="374" y="168"/>
                  </a:cubicBezTo>
                  <a:cubicBezTo>
                    <a:pt x="377" y="139"/>
                    <a:pt x="386" y="94"/>
                    <a:pt x="381" y="66"/>
                  </a:cubicBezTo>
                  <a:cubicBezTo>
                    <a:pt x="376" y="38"/>
                    <a:pt x="360" y="19"/>
                    <a:pt x="344"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5" name="Freeform 15"/>
            <p:cNvSpPr>
              <a:spLocks/>
            </p:cNvSpPr>
            <p:nvPr/>
          </p:nvSpPr>
          <p:spPr bwMode="auto">
            <a:xfrm>
              <a:off x="2276" y="1054"/>
              <a:ext cx="1149" cy="298"/>
            </a:xfrm>
            <a:custGeom>
              <a:avLst/>
              <a:gdLst/>
              <a:ahLst/>
              <a:cxnLst>
                <a:cxn ang="0">
                  <a:pos x="0" y="0"/>
                </a:cxn>
                <a:cxn ang="0">
                  <a:pos x="131" y="44"/>
                </a:cxn>
                <a:cxn ang="0">
                  <a:pos x="234" y="117"/>
                </a:cxn>
                <a:cxn ang="0">
                  <a:pos x="344" y="168"/>
                </a:cxn>
                <a:cxn ang="0">
                  <a:pos x="468" y="175"/>
                </a:cxn>
                <a:cxn ang="0">
                  <a:pos x="600" y="183"/>
                </a:cxn>
                <a:cxn ang="0">
                  <a:pos x="702" y="234"/>
                </a:cxn>
                <a:cxn ang="0">
                  <a:pos x="827" y="285"/>
                </a:cxn>
                <a:cxn ang="0">
                  <a:pos x="936" y="292"/>
                </a:cxn>
                <a:cxn ang="0">
                  <a:pos x="1149" y="249"/>
                </a:cxn>
              </a:cxnLst>
              <a:rect l="0" t="0" r="r" b="b"/>
              <a:pathLst>
                <a:path w="1149" h="298">
                  <a:moveTo>
                    <a:pt x="0" y="0"/>
                  </a:moveTo>
                  <a:cubicBezTo>
                    <a:pt x="46" y="12"/>
                    <a:pt x="92" y="25"/>
                    <a:pt x="131" y="44"/>
                  </a:cubicBezTo>
                  <a:cubicBezTo>
                    <a:pt x="170" y="63"/>
                    <a:pt x="199" y="96"/>
                    <a:pt x="234" y="117"/>
                  </a:cubicBezTo>
                  <a:cubicBezTo>
                    <a:pt x="269" y="138"/>
                    <a:pt x="305" y="158"/>
                    <a:pt x="344" y="168"/>
                  </a:cubicBezTo>
                  <a:cubicBezTo>
                    <a:pt x="383" y="178"/>
                    <a:pt x="425" y="172"/>
                    <a:pt x="468" y="175"/>
                  </a:cubicBezTo>
                  <a:cubicBezTo>
                    <a:pt x="511" y="178"/>
                    <a:pt x="561" y="173"/>
                    <a:pt x="600" y="183"/>
                  </a:cubicBezTo>
                  <a:cubicBezTo>
                    <a:pt x="639" y="193"/>
                    <a:pt x="664" y="217"/>
                    <a:pt x="702" y="234"/>
                  </a:cubicBezTo>
                  <a:cubicBezTo>
                    <a:pt x="740" y="251"/>
                    <a:pt x="788" y="275"/>
                    <a:pt x="827" y="285"/>
                  </a:cubicBezTo>
                  <a:cubicBezTo>
                    <a:pt x="866" y="295"/>
                    <a:pt x="882" y="298"/>
                    <a:pt x="936" y="292"/>
                  </a:cubicBezTo>
                  <a:cubicBezTo>
                    <a:pt x="990" y="286"/>
                    <a:pt x="1069" y="267"/>
                    <a:pt x="1149" y="249"/>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6" name="Freeform 16"/>
            <p:cNvSpPr>
              <a:spLocks/>
            </p:cNvSpPr>
            <p:nvPr/>
          </p:nvSpPr>
          <p:spPr bwMode="auto">
            <a:xfrm>
              <a:off x="2042" y="1851"/>
              <a:ext cx="1953" cy="1354"/>
            </a:xfrm>
            <a:custGeom>
              <a:avLst/>
              <a:gdLst/>
              <a:ahLst/>
              <a:cxnLst>
                <a:cxn ang="0">
                  <a:pos x="0" y="0"/>
                </a:cxn>
                <a:cxn ang="0">
                  <a:pos x="109" y="74"/>
                </a:cxn>
                <a:cxn ang="0">
                  <a:pos x="219" y="118"/>
                </a:cxn>
                <a:cxn ang="0">
                  <a:pos x="387" y="139"/>
                </a:cxn>
                <a:cxn ang="0">
                  <a:pos x="702" y="205"/>
                </a:cxn>
                <a:cxn ang="0">
                  <a:pos x="885" y="300"/>
                </a:cxn>
                <a:cxn ang="0">
                  <a:pos x="1097" y="440"/>
                </a:cxn>
                <a:cxn ang="0">
                  <a:pos x="1163" y="542"/>
                </a:cxn>
                <a:cxn ang="0">
                  <a:pos x="1214" y="696"/>
                </a:cxn>
                <a:cxn ang="0">
                  <a:pos x="1287" y="776"/>
                </a:cxn>
                <a:cxn ang="0">
                  <a:pos x="1419" y="849"/>
                </a:cxn>
                <a:cxn ang="0">
                  <a:pos x="1653" y="901"/>
                </a:cxn>
                <a:cxn ang="0">
                  <a:pos x="1895" y="1120"/>
                </a:cxn>
                <a:cxn ang="0">
                  <a:pos x="1953" y="1354"/>
                </a:cxn>
              </a:cxnLst>
              <a:rect l="0" t="0" r="r" b="b"/>
              <a:pathLst>
                <a:path w="1953" h="1354">
                  <a:moveTo>
                    <a:pt x="0" y="0"/>
                  </a:moveTo>
                  <a:cubicBezTo>
                    <a:pt x="36" y="27"/>
                    <a:pt x="72" y="54"/>
                    <a:pt x="109" y="74"/>
                  </a:cubicBezTo>
                  <a:cubicBezTo>
                    <a:pt x="146" y="94"/>
                    <a:pt x="173" y="107"/>
                    <a:pt x="219" y="118"/>
                  </a:cubicBezTo>
                  <a:cubicBezTo>
                    <a:pt x="265" y="129"/>
                    <a:pt x="306" y="125"/>
                    <a:pt x="387" y="139"/>
                  </a:cubicBezTo>
                  <a:cubicBezTo>
                    <a:pt x="468" y="153"/>
                    <a:pt x="619" y="178"/>
                    <a:pt x="702" y="205"/>
                  </a:cubicBezTo>
                  <a:cubicBezTo>
                    <a:pt x="785" y="232"/>
                    <a:pt x="819" y="261"/>
                    <a:pt x="885" y="300"/>
                  </a:cubicBezTo>
                  <a:cubicBezTo>
                    <a:pt x="951" y="339"/>
                    <a:pt x="1051" y="400"/>
                    <a:pt x="1097" y="440"/>
                  </a:cubicBezTo>
                  <a:cubicBezTo>
                    <a:pt x="1143" y="480"/>
                    <a:pt x="1144" y="499"/>
                    <a:pt x="1163" y="542"/>
                  </a:cubicBezTo>
                  <a:cubicBezTo>
                    <a:pt x="1182" y="585"/>
                    <a:pt x="1193" y="657"/>
                    <a:pt x="1214" y="696"/>
                  </a:cubicBezTo>
                  <a:cubicBezTo>
                    <a:pt x="1235" y="735"/>
                    <a:pt x="1253" y="751"/>
                    <a:pt x="1287" y="776"/>
                  </a:cubicBezTo>
                  <a:cubicBezTo>
                    <a:pt x="1321" y="801"/>
                    <a:pt x="1358" y="828"/>
                    <a:pt x="1419" y="849"/>
                  </a:cubicBezTo>
                  <a:cubicBezTo>
                    <a:pt x="1480" y="870"/>
                    <a:pt x="1574" y="856"/>
                    <a:pt x="1653" y="901"/>
                  </a:cubicBezTo>
                  <a:cubicBezTo>
                    <a:pt x="1732" y="946"/>
                    <a:pt x="1845" y="1045"/>
                    <a:pt x="1895" y="1120"/>
                  </a:cubicBezTo>
                  <a:cubicBezTo>
                    <a:pt x="1945" y="1195"/>
                    <a:pt x="1949" y="1274"/>
                    <a:pt x="1953" y="1354"/>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7" name="Freeform 17"/>
            <p:cNvSpPr>
              <a:spLocks/>
            </p:cNvSpPr>
            <p:nvPr/>
          </p:nvSpPr>
          <p:spPr bwMode="auto">
            <a:xfrm>
              <a:off x="4749" y="1910"/>
              <a:ext cx="311" cy="300"/>
            </a:xfrm>
            <a:custGeom>
              <a:avLst/>
              <a:gdLst/>
              <a:ahLst/>
              <a:cxnLst>
                <a:cxn ang="0">
                  <a:pos x="0" y="300"/>
                </a:cxn>
                <a:cxn ang="0">
                  <a:pos x="124" y="198"/>
                </a:cxn>
                <a:cxn ang="0">
                  <a:pos x="205" y="176"/>
                </a:cxn>
                <a:cxn ang="0">
                  <a:pos x="285" y="110"/>
                </a:cxn>
                <a:cxn ang="0">
                  <a:pos x="307" y="51"/>
                </a:cxn>
                <a:cxn ang="0">
                  <a:pos x="307" y="0"/>
                </a:cxn>
              </a:cxnLst>
              <a:rect l="0" t="0" r="r" b="b"/>
              <a:pathLst>
                <a:path w="311" h="300">
                  <a:moveTo>
                    <a:pt x="0" y="300"/>
                  </a:moveTo>
                  <a:cubicBezTo>
                    <a:pt x="45" y="259"/>
                    <a:pt x="90" y="219"/>
                    <a:pt x="124" y="198"/>
                  </a:cubicBezTo>
                  <a:cubicBezTo>
                    <a:pt x="158" y="177"/>
                    <a:pt x="178" y="191"/>
                    <a:pt x="205" y="176"/>
                  </a:cubicBezTo>
                  <a:cubicBezTo>
                    <a:pt x="232" y="161"/>
                    <a:pt x="268" y="131"/>
                    <a:pt x="285" y="110"/>
                  </a:cubicBezTo>
                  <a:cubicBezTo>
                    <a:pt x="302" y="89"/>
                    <a:pt x="303" y="69"/>
                    <a:pt x="307" y="51"/>
                  </a:cubicBezTo>
                  <a:cubicBezTo>
                    <a:pt x="311" y="33"/>
                    <a:pt x="309" y="16"/>
                    <a:pt x="307"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8" name="Freeform 18"/>
            <p:cNvSpPr>
              <a:spLocks/>
            </p:cNvSpPr>
            <p:nvPr/>
          </p:nvSpPr>
          <p:spPr bwMode="auto">
            <a:xfrm>
              <a:off x="2744" y="1149"/>
              <a:ext cx="181" cy="534"/>
            </a:xfrm>
            <a:custGeom>
              <a:avLst/>
              <a:gdLst/>
              <a:ahLst/>
              <a:cxnLst>
                <a:cxn ang="0">
                  <a:pos x="0" y="534"/>
                </a:cxn>
                <a:cxn ang="0">
                  <a:pos x="51" y="439"/>
                </a:cxn>
                <a:cxn ang="0">
                  <a:pos x="102" y="380"/>
                </a:cxn>
                <a:cxn ang="0">
                  <a:pos x="161" y="315"/>
                </a:cxn>
                <a:cxn ang="0">
                  <a:pos x="176" y="234"/>
                </a:cxn>
                <a:cxn ang="0">
                  <a:pos x="132" y="146"/>
                </a:cxn>
                <a:cxn ang="0">
                  <a:pos x="132" y="88"/>
                </a:cxn>
                <a:cxn ang="0">
                  <a:pos x="146" y="0"/>
                </a:cxn>
              </a:cxnLst>
              <a:rect l="0" t="0" r="r" b="b"/>
              <a:pathLst>
                <a:path w="181" h="534">
                  <a:moveTo>
                    <a:pt x="0" y="534"/>
                  </a:moveTo>
                  <a:cubicBezTo>
                    <a:pt x="17" y="499"/>
                    <a:pt x="34" y="465"/>
                    <a:pt x="51" y="439"/>
                  </a:cubicBezTo>
                  <a:cubicBezTo>
                    <a:pt x="68" y="413"/>
                    <a:pt x="84" y="401"/>
                    <a:pt x="102" y="380"/>
                  </a:cubicBezTo>
                  <a:cubicBezTo>
                    <a:pt x="120" y="359"/>
                    <a:pt x="149" y="339"/>
                    <a:pt x="161" y="315"/>
                  </a:cubicBezTo>
                  <a:cubicBezTo>
                    <a:pt x="173" y="291"/>
                    <a:pt x="181" y="262"/>
                    <a:pt x="176" y="234"/>
                  </a:cubicBezTo>
                  <a:cubicBezTo>
                    <a:pt x="171" y="206"/>
                    <a:pt x="139" y="170"/>
                    <a:pt x="132" y="146"/>
                  </a:cubicBezTo>
                  <a:cubicBezTo>
                    <a:pt x="125" y="122"/>
                    <a:pt x="130" y="112"/>
                    <a:pt x="132" y="88"/>
                  </a:cubicBezTo>
                  <a:cubicBezTo>
                    <a:pt x="134" y="64"/>
                    <a:pt x="140" y="32"/>
                    <a:pt x="146"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9" name="Freeform 19"/>
            <p:cNvSpPr>
              <a:spLocks/>
            </p:cNvSpPr>
            <p:nvPr/>
          </p:nvSpPr>
          <p:spPr bwMode="auto">
            <a:xfrm>
              <a:off x="717" y="1588"/>
              <a:ext cx="1054" cy="278"/>
            </a:xfrm>
            <a:custGeom>
              <a:avLst/>
              <a:gdLst/>
              <a:ahLst/>
              <a:cxnLst>
                <a:cxn ang="0">
                  <a:pos x="0" y="0"/>
                </a:cxn>
                <a:cxn ang="0">
                  <a:pos x="117" y="37"/>
                </a:cxn>
                <a:cxn ang="0">
                  <a:pos x="293" y="44"/>
                </a:cxn>
                <a:cxn ang="0">
                  <a:pos x="476" y="29"/>
                </a:cxn>
                <a:cxn ang="0">
                  <a:pos x="593" y="22"/>
                </a:cxn>
                <a:cxn ang="0">
                  <a:pos x="688" y="44"/>
                </a:cxn>
                <a:cxn ang="0">
                  <a:pos x="893" y="95"/>
                </a:cxn>
                <a:cxn ang="0">
                  <a:pos x="1010" y="241"/>
                </a:cxn>
                <a:cxn ang="0">
                  <a:pos x="1054" y="278"/>
                </a:cxn>
              </a:cxnLst>
              <a:rect l="0" t="0" r="r" b="b"/>
              <a:pathLst>
                <a:path w="1054" h="278">
                  <a:moveTo>
                    <a:pt x="0" y="0"/>
                  </a:moveTo>
                  <a:cubicBezTo>
                    <a:pt x="34" y="15"/>
                    <a:pt x="68" y="30"/>
                    <a:pt x="117" y="37"/>
                  </a:cubicBezTo>
                  <a:cubicBezTo>
                    <a:pt x="166" y="44"/>
                    <a:pt x="233" y="45"/>
                    <a:pt x="293" y="44"/>
                  </a:cubicBezTo>
                  <a:cubicBezTo>
                    <a:pt x="353" y="43"/>
                    <a:pt x="426" y="33"/>
                    <a:pt x="476" y="29"/>
                  </a:cubicBezTo>
                  <a:cubicBezTo>
                    <a:pt x="526" y="25"/>
                    <a:pt x="558" y="20"/>
                    <a:pt x="593" y="22"/>
                  </a:cubicBezTo>
                  <a:cubicBezTo>
                    <a:pt x="628" y="24"/>
                    <a:pt x="638" y="32"/>
                    <a:pt x="688" y="44"/>
                  </a:cubicBezTo>
                  <a:cubicBezTo>
                    <a:pt x="738" y="56"/>
                    <a:pt x="839" y="62"/>
                    <a:pt x="893" y="95"/>
                  </a:cubicBezTo>
                  <a:cubicBezTo>
                    <a:pt x="947" y="128"/>
                    <a:pt x="983" y="211"/>
                    <a:pt x="1010" y="241"/>
                  </a:cubicBezTo>
                  <a:cubicBezTo>
                    <a:pt x="1037" y="271"/>
                    <a:pt x="1045" y="274"/>
                    <a:pt x="1054" y="278"/>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0" name="Freeform 20"/>
            <p:cNvSpPr>
              <a:spLocks/>
            </p:cNvSpPr>
            <p:nvPr/>
          </p:nvSpPr>
          <p:spPr bwMode="auto">
            <a:xfrm>
              <a:off x="2978" y="1844"/>
              <a:ext cx="527" cy="337"/>
            </a:xfrm>
            <a:custGeom>
              <a:avLst/>
              <a:gdLst/>
              <a:ahLst/>
              <a:cxnLst>
                <a:cxn ang="0">
                  <a:pos x="0" y="337"/>
                </a:cxn>
                <a:cxn ang="0">
                  <a:pos x="110" y="315"/>
                </a:cxn>
                <a:cxn ang="0">
                  <a:pos x="190" y="286"/>
                </a:cxn>
                <a:cxn ang="0">
                  <a:pos x="242" y="212"/>
                </a:cxn>
                <a:cxn ang="0">
                  <a:pos x="286" y="117"/>
                </a:cxn>
                <a:cxn ang="0">
                  <a:pos x="359" y="81"/>
                </a:cxn>
                <a:cxn ang="0">
                  <a:pos x="432" y="37"/>
                </a:cxn>
                <a:cxn ang="0">
                  <a:pos x="490" y="22"/>
                </a:cxn>
                <a:cxn ang="0">
                  <a:pos x="527" y="0"/>
                </a:cxn>
              </a:cxnLst>
              <a:rect l="0" t="0" r="r" b="b"/>
              <a:pathLst>
                <a:path w="527" h="337">
                  <a:moveTo>
                    <a:pt x="0" y="337"/>
                  </a:moveTo>
                  <a:cubicBezTo>
                    <a:pt x="39" y="330"/>
                    <a:pt x="78" y="323"/>
                    <a:pt x="110" y="315"/>
                  </a:cubicBezTo>
                  <a:cubicBezTo>
                    <a:pt x="142" y="307"/>
                    <a:pt x="168" y="303"/>
                    <a:pt x="190" y="286"/>
                  </a:cubicBezTo>
                  <a:cubicBezTo>
                    <a:pt x="212" y="269"/>
                    <a:pt x="226" y="240"/>
                    <a:pt x="242" y="212"/>
                  </a:cubicBezTo>
                  <a:cubicBezTo>
                    <a:pt x="258" y="184"/>
                    <a:pt x="267" y="139"/>
                    <a:pt x="286" y="117"/>
                  </a:cubicBezTo>
                  <a:cubicBezTo>
                    <a:pt x="305" y="95"/>
                    <a:pt x="335" y="94"/>
                    <a:pt x="359" y="81"/>
                  </a:cubicBezTo>
                  <a:cubicBezTo>
                    <a:pt x="383" y="68"/>
                    <a:pt x="410" y="47"/>
                    <a:pt x="432" y="37"/>
                  </a:cubicBezTo>
                  <a:cubicBezTo>
                    <a:pt x="454" y="27"/>
                    <a:pt x="474" y="28"/>
                    <a:pt x="490" y="22"/>
                  </a:cubicBezTo>
                  <a:cubicBezTo>
                    <a:pt x="506" y="16"/>
                    <a:pt x="516" y="8"/>
                    <a:pt x="527"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1" name="Freeform 21"/>
            <p:cNvSpPr>
              <a:spLocks/>
            </p:cNvSpPr>
            <p:nvPr/>
          </p:nvSpPr>
          <p:spPr bwMode="auto">
            <a:xfrm>
              <a:off x="2107" y="2538"/>
              <a:ext cx="1149" cy="221"/>
            </a:xfrm>
            <a:custGeom>
              <a:avLst/>
              <a:gdLst/>
              <a:ahLst/>
              <a:cxnLst>
                <a:cxn ang="0">
                  <a:pos x="1149" y="23"/>
                </a:cxn>
                <a:cxn ang="0">
                  <a:pos x="1039" y="1"/>
                </a:cxn>
                <a:cxn ang="0">
                  <a:pos x="827" y="31"/>
                </a:cxn>
                <a:cxn ang="0">
                  <a:pos x="578" y="74"/>
                </a:cxn>
                <a:cxn ang="0">
                  <a:pos x="417" y="133"/>
                </a:cxn>
                <a:cxn ang="0">
                  <a:pos x="300" y="184"/>
                </a:cxn>
                <a:cxn ang="0">
                  <a:pos x="176" y="199"/>
                </a:cxn>
                <a:cxn ang="0">
                  <a:pos x="0" y="221"/>
                </a:cxn>
              </a:cxnLst>
              <a:rect l="0" t="0" r="r" b="b"/>
              <a:pathLst>
                <a:path w="1149" h="221">
                  <a:moveTo>
                    <a:pt x="1149" y="23"/>
                  </a:moveTo>
                  <a:cubicBezTo>
                    <a:pt x="1121" y="11"/>
                    <a:pt x="1093" y="0"/>
                    <a:pt x="1039" y="1"/>
                  </a:cubicBezTo>
                  <a:cubicBezTo>
                    <a:pt x="985" y="2"/>
                    <a:pt x="904" y="19"/>
                    <a:pt x="827" y="31"/>
                  </a:cubicBezTo>
                  <a:cubicBezTo>
                    <a:pt x="750" y="43"/>
                    <a:pt x="646" y="57"/>
                    <a:pt x="578" y="74"/>
                  </a:cubicBezTo>
                  <a:cubicBezTo>
                    <a:pt x="510" y="91"/>
                    <a:pt x="463" y="115"/>
                    <a:pt x="417" y="133"/>
                  </a:cubicBezTo>
                  <a:cubicBezTo>
                    <a:pt x="371" y="151"/>
                    <a:pt x="340" y="173"/>
                    <a:pt x="300" y="184"/>
                  </a:cubicBezTo>
                  <a:cubicBezTo>
                    <a:pt x="260" y="195"/>
                    <a:pt x="226" y="193"/>
                    <a:pt x="176" y="199"/>
                  </a:cubicBezTo>
                  <a:cubicBezTo>
                    <a:pt x="126" y="205"/>
                    <a:pt x="63" y="213"/>
                    <a:pt x="0" y="221"/>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2" name="Freeform 22"/>
            <p:cNvSpPr>
              <a:spLocks/>
            </p:cNvSpPr>
            <p:nvPr/>
          </p:nvSpPr>
          <p:spPr bwMode="auto">
            <a:xfrm>
              <a:off x="2203" y="1178"/>
              <a:ext cx="292" cy="322"/>
            </a:xfrm>
            <a:custGeom>
              <a:avLst/>
              <a:gdLst/>
              <a:ahLst/>
              <a:cxnLst>
                <a:cxn ang="0">
                  <a:pos x="292" y="0"/>
                </a:cxn>
                <a:cxn ang="0">
                  <a:pos x="212" y="37"/>
                </a:cxn>
                <a:cxn ang="0">
                  <a:pos x="146" y="103"/>
                </a:cxn>
                <a:cxn ang="0">
                  <a:pos x="95" y="176"/>
                </a:cxn>
                <a:cxn ang="0">
                  <a:pos x="58" y="227"/>
                </a:cxn>
                <a:cxn ang="0">
                  <a:pos x="29" y="286"/>
                </a:cxn>
                <a:cxn ang="0">
                  <a:pos x="0" y="322"/>
                </a:cxn>
              </a:cxnLst>
              <a:rect l="0" t="0" r="r" b="b"/>
              <a:pathLst>
                <a:path w="292" h="322">
                  <a:moveTo>
                    <a:pt x="292" y="0"/>
                  </a:moveTo>
                  <a:cubicBezTo>
                    <a:pt x="264" y="10"/>
                    <a:pt x="236" y="20"/>
                    <a:pt x="212" y="37"/>
                  </a:cubicBezTo>
                  <a:cubicBezTo>
                    <a:pt x="188" y="54"/>
                    <a:pt x="165" y="80"/>
                    <a:pt x="146" y="103"/>
                  </a:cubicBezTo>
                  <a:cubicBezTo>
                    <a:pt x="127" y="126"/>
                    <a:pt x="110" y="155"/>
                    <a:pt x="95" y="176"/>
                  </a:cubicBezTo>
                  <a:cubicBezTo>
                    <a:pt x="80" y="197"/>
                    <a:pt x="69" y="209"/>
                    <a:pt x="58" y="227"/>
                  </a:cubicBezTo>
                  <a:cubicBezTo>
                    <a:pt x="47" y="245"/>
                    <a:pt x="39" y="270"/>
                    <a:pt x="29" y="286"/>
                  </a:cubicBezTo>
                  <a:cubicBezTo>
                    <a:pt x="19" y="302"/>
                    <a:pt x="9" y="312"/>
                    <a:pt x="0" y="322"/>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3" name="Freeform 23"/>
            <p:cNvSpPr>
              <a:spLocks/>
            </p:cNvSpPr>
            <p:nvPr/>
          </p:nvSpPr>
          <p:spPr bwMode="auto">
            <a:xfrm>
              <a:off x="4749" y="1983"/>
              <a:ext cx="293" cy="37"/>
            </a:xfrm>
            <a:custGeom>
              <a:avLst/>
              <a:gdLst/>
              <a:ahLst/>
              <a:cxnLst>
                <a:cxn ang="0">
                  <a:pos x="293" y="37"/>
                </a:cxn>
                <a:cxn ang="0">
                  <a:pos x="220" y="7"/>
                </a:cxn>
                <a:cxn ang="0">
                  <a:pos x="154" y="0"/>
                </a:cxn>
                <a:cxn ang="0">
                  <a:pos x="51" y="7"/>
                </a:cxn>
                <a:cxn ang="0">
                  <a:pos x="0" y="29"/>
                </a:cxn>
              </a:cxnLst>
              <a:rect l="0" t="0" r="r" b="b"/>
              <a:pathLst>
                <a:path w="293" h="37">
                  <a:moveTo>
                    <a:pt x="293" y="37"/>
                  </a:moveTo>
                  <a:cubicBezTo>
                    <a:pt x="268" y="25"/>
                    <a:pt x="243" y="13"/>
                    <a:pt x="220" y="7"/>
                  </a:cubicBezTo>
                  <a:cubicBezTo>
                    <a:pt x="197" y="1"/>
                    <a:pt x="182" y="0"/>
                    <a:pt x="154" y="0"/>
                  </a:cubicBezTo>
                  <a:cubicBezTo>
                    <a:pt x="126" y="0"/>
                    <a:pt x="77" y="2"/>
                    <a:pt x="51" y="7"/>
                  </a:cubicBezTo>
                  <a:cubicBezTo>
                    <a:pt x="25" y="12"/>
                    <a:pt x="13" y="24"/>
                    <a:pt x="0" y="29"/>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4" name="Freeform 24"/>
            <p:cNvSpPr>
              <a:spLocks/>
            </p:cNvSpPr>
            <p:nvPr/>
          </p:nvSpPr>
          <p:spPr bwMode="auto">
            <a:xfrm>
              <a:off x="3527" y="1808"/>
              <a:ext cx="540" cy="892"/>
            </a:xfrm>
            <a:custGeom>
              <a:avLst/>
              <a:gdLst/>
              <a:ahLst/>
              <a:cxnLst>
                <a:cxn ang="0">
                  <a:pos x="0" y="892"/>
                </a:cxn>
                <a:cxn ang="0">
                  <a:pos x="117" y="819"/>
                </a:cxn>
                <a:cxn ang="0">
                  <a:pos x="220" y="724"/>
                </a:cxn>
                <a:cxn ang="0">
                  <a:pos x="285" y="717"/>
                </a:cxn>
                <a:cxn ang="0">
                  <a:pos x="366" y="680"/>
                </a:cxn>
                <a:cxn ang="0">
                  <a:pos x="476" y="614"/>
                </a:cxn>
                <a:cxn ang="0">
                  <a:pos x="520" y="534"/>
                </a:cxn>
                <a:cxn ang="0">
                  <a:pos x="534" y="409"/>
                </a:cxn>
                <a:cxn ang="0">
                  <a:pos x="483" y="314"/>
                </a:cxn>
                <a:cxn ang="0">
                  <a:pos x="395" y="263"/>
                </a:cxn>
                <a:cxn ang="0">
                  <a:pos x="351" y="109"/>
                </a:cxn>
                <a:cxn ang="0">
                  <a:pos x="307" y="58"/>
                </a:cxn>
                <a:cxn ang="0">
                  <a:pos x="249" y="36"/>
                </a:cxn>
                <a:cxn ang="0">
                  <a:pos x="205" y="0"/>
                </a:cxn>
              </a:cxnLst>
              <a:rect l="0" t="0" r="r" b="b"/>
              <a:pathLst>
                <a:path w="540" h="892">
                  <a:moveTo>
                    <a:pt x="0" y="892"/>
                  </a:moveTo>
                  <a:cubicBezTo>
                    <a:pt x="40" y="869"/>
                    <a:pt x="80" y="847"/>
                    <a:pt x="117" y="819"/>
                  </a:cubicBezTo>
                  <a:cubicBezTo>
                    <a:pt x="154" y="791"/>
                    <a:pt x="192" y="741"/>
                    <a:pt x="220" y="724"/>
                  </a:cubicBezTo>
                  <a:cubicBezTo>
                    <a:pt x="248" y="707"/>
                    <a:pt x="261" y="724"/>
                    <a:pt x="285" y="717"/>
                  </a:cubicBezTo>
                  <a:cubicBezTo>
                    <a:pt x="309" y="710"/>
                    <a:pt x="334" y="697"/>
                    <a:pt x="366" y="680"/>
                  </a:cubicBezTo>
                  <a:cubicBezTo>
                    <a:pt x="398" y="663"/>
                    <a:pt x="450" y="638"/>
                    <a:pt x="476" y="614"/>
                  </a:cubicBezTo>
                  <a:cubicBezTo>
                    <a:pt x="502" y="590"/>
                    <a:pt x="510" y="568"/>
                    <a:pt x="520" y="534"/>
                  </a:cubicBezTo>
                  <a:cubicBezTo>
                    <a:pt x="530" y="500"/>
                    <a:pt x="540" y="446"/>
                    <a:pt x="534" y="409"/>
                  </a:cubicBezTo>
                  <a:cubicBezTo>
                    <a:pt x="528" y="372"/>
                    <a:pt x="506" y="338"/>
                    <a:pt x="483" y="314"/>
                  </a:cubicBezTo>
                  <a:cubicBezTo>
                    <a:pt x="460" y="290"/>
                    <a:pt x="417" y="297"/>
                    <a:pt x="395" y="263"/>
                  </a:cubicBezTo>
                  <a:cubicBezTo>
                    <a:pt x="373" y="229"/>
                    <a:pt x="366" y="143"/>
                    <a:pt x="351" y="109"/>
                  </a:cubicBezTo>
                  <a:cubicBezTo>
                    <a:pt x="336" y="75"/>
                    <a:pt x="324" y="70"/>
                    <a:pt x="307" y="58"/>
                  </a:cubicBezTo>
                  <a:cubicBezTo>
                    <a:pt x="290" y="46"/>
                    <a:pt x="266" y="46"/>
                    <a:pt x="249" y="36"/>
                  </a:cubicBezTo>
                  <a:cubicBezTo>
                    <a:pt x="232" y="26"/>
                    <a:pt x="218" y="13"/>
                    <a:pt x="205"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5" name="Oval 25"/>
            <p:cNvSpPr>
              <a:spLocks noChangeArrowheads="1"/>
            </p:cNvSpPr>
            <p:nvPr/>
          </p:nvSpPr>
          <p:spPr bwMode="auto">
            <a:xfrm>
              <a:off x="2226" y="192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6" name="AutoShape 26"/>
            <p:cNvSpPr>
              <a:spLocks noChangeArrowheads="1"/>
            </p:cNvSpPr>
            <p:nvPr/>
          </p:nvSpPr>
          <p:spPr bwMode="auto">
            <a:xfrm>
              <a:off x="1237" y="156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27" name="AutoShape 27"/>
            <p:cNvSpPr>
              <a:spLocks noChangeArrowheads="1"/>
            </p:cNvSpPr>
            <p:nvPr/>
          </p:nvSpPr>
          <p:spPr bwMode="auto">
            <a:xfrm>
              <a:off x="1970" y="177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28" name="Oval 28"/>
            <p:cNvSpPr>
              <a:spLocks noChangeArrowheads="1"/>
            </p:cNvSpPr>
            <p:nvPr/>
          </p:nvSpPr>
          <p:spPr bwMode="auto">
            <a:xfrm>
              <a:off x="2650" y="257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9" name="AutoShape 29"/>
            <p:cNvSpPr>
              <a:spLocks noChangeArrowheads="1"/>
            </p:cNvSpPr>
            <p:nvPr/>
          </p:nvSpPr>
          <p:spPr bwMode="auto">
            <a:xfrm>
              <a:off x="2920" y="213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0" name="Oval 30"/>
            <p:cNvSpPr>
              <a:spLocks noChangeArrowheads="1"/>
            </p:cNvSpPr>
            <p:nvPr/>
          </p:nvSpPr>
          <p:spPr bwMode="auto">
            <a:xfrm>
              <a:off x="3133" y="2291"/>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1" name="AutoShape 31"/>
            <p:cNvSpPr>
              <a:spLocks noChangeArrowheads="1"/>
            </p:cNvSpPr>
            <p:nvPr/>
          </p:nvSpPr>
          <p:spPr bwMode="auto">
            <a:xfrm>
              <a:off x="3199" y="2519"/>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2" name="Oval 32"/>
            <p:cNvSpPr>
              <a:spLocks noChangeArrowheads="1"/>
            </p:cNvSpPr>
            <p:nvPr/>
          </p:nvSpPr>
          <p:spPr bwMode="auto">
            <a:xfrm>
              <a:off x="3353" y="2614"/>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3" name="Oval 33"/>
            <p:cNvSpPr>
              <a:spLocks noChangeArrowheads="1"/>
            </p:cNvSpPr>
            <p:nvPr/>
          </p:nvSpPr>
          <p:spPr bwMode="auto">
            <a:xfrm>
              <a:off x="3200" y="197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4" name="AutoShape 34"/>
            <p:cNvSpPr>
              <a:spLocks noChangeArrowheads="1"/>
            </p:cNvSpPr>
            <p:nvPr/>
          </p:nvSpPr>
          <p:spPr bwMode="auto">
            <a:xfrm>
              <a:off x="3485" y="267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5" name="Oval 35"/>
            <p:cNvSpPr>
              <a:spLocks noChangeArrowheads="1"/>
            </p:cNvSpPr>
            <p:nvPr/>
          </p:nvSpPr>
          <p:spPr bwMode="auto">
            <a:xfrm>
              <a:off x="2724" y="2029"/>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6" name="Oval 36"/>
            <p:cNvSpPr>
              <a:spLocks noChangeArrowheads="1"/>
            </p:cNvSpPr>
            <p:nvPr/>
          </p:nvSpPr>
          <p:spPr bwMode="auto">
            <a:xfrm>
              <a:off x="3843" y="2870"/>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7" name="AutoShape 37"/>
            <p:cNvSpPr>
              <a:spLocks noChangeArrowheads="1"/>
            </p:cNvSpPr>
            <p:nvPr/>
          </p:nvSpPr>
          <p:spPr bwMode="auto">
            <a:xfrm>
              <a:off x="2687" y="1662"/>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8" name="Oval 38"/>
            <p:cNvSpPr>
              <a:spLocks noChangeArrowheads="1"/>
            </p:cNvSpPr>
            <p:nvPr/>
          </p:nvSpPr>
          <p:spPr bwMode="auto">
            <a:xfrm>
              <a:off x="2848" y="1436"/>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9" name="Oval 39"/>
            <p:cNvSpPr>
              <a:spLocks noChangeArrowheads="1"/>
            </p:cNvSpPr>
            <p:nvPr/>
          </p:nvSpPr>
          <p:spPr bwMode="auto">
            <a:xfrm>
              <a:off x="2284" y="126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0" name="AutoShape 40"/>
            <p:cNvSpPr>
              <a:spLocks noChangeArrowheads="1"/>
            </p:cNvSpPr>
            <p:nvPr/>
          </p:nvSpPr>
          <p:spPr bwMode="auto">
            <a:xfrm>
              <a:off x="2424" y="1121"/>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1" name="Oval 41"/>
            <p:cNvSpPr>
              <a:spLocks noChangeArrowheads="1"/>
            </p:cNvSpPr>
            <p:nvPr/>
          </p:nvSpPr>
          <p:spPr bwMode="auto">
            <a:xfrm>
              <a:off x="1553" y="1633"/>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2" name="AutoShape 42"/>
            <p:cNvSpPr>
              <a:spLocks noChangeArrowheads="1"/>
            </p:cNvSpPr>
            <p:nvPr/>
          </p:nvSpPr>
          <p:spPr bwMode="auto">
            <a:xfrm>
              <a:off x="1728" y="1795"/>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3" name="Oval 43"/>
            <p:cNvSpPr>
              <a:spLocks noChangeArrowheads="1"/>
            </p:cNvSpPr>
            <p:nvPr/>
          </p:nvSpPr>
          <p:spPr bwMode="auto">
            <a:xfrm>
              <a:off x="3989" y="2102"/>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4" name="AutoShape 44"/>
            <p:cNvSpPr>
              <a:spLocks noChangeArrowheads="1"/>
            </p:cNvSpPr>
            <p:nvPr/>
          </p:nvSpPr>
          <p:spPr bwMode="auto">
            <a:xfrm>
              <a:off x="3477" y="1780"/>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5" name="Oval 45"/>
            <p:cNvSpPr>
              <a:spLocks noChangeArrowheads="1"/>
            </p:cNvSpPr>
            <p:nvPr/>
          </p:nvSpPr>
          <p:spPr bwMode="auto">
            <a:xfrm>
              <a:off x="4839" y="2065"/>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6" name="AutoShape 46"/>
            <p:cNvSpPr>
              <a:spLocks noChangeArrowheads="1"/>
            </p:cNvSpPr>
            <p:nvPr/>
          </p:nvSpPr>
          <p:spPr bwMode="auto">
            <a:xfrm>
              <a:off x="3675" y="1736"/>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7" name="Oval 47"/>
            <p:cNvSpPr>
              <a:spLocks noChangeArrowheads="1"/>
            </p:cNvSpPr>
            <p:nvPr/>
          </p:nvSpPr>
          <p:spPr bwMode="auto">
            <a:xfrm>
              <a:off x="4868" y="1933"/>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8" name="AutoShape 48"/>
            <p:cNvSpPr>
              <a:spLocks noChangeArrowheads="1"/>
            </p:cNvSpPr>
            <p:nvPr/>
          </p:nvSpPr>
          <p:spPr bwMode="auto">
            <a:xfrm>
              <a:off x="4677" y="2182"/>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9" name="Oval 49"/>
            <p:cNvSpPr>
              <a:spLocks noChangeArrowheads="1"/>
            </p:cNvSpPr>
            <p:nvPr/>
          </p:nvSpPr>
          <p:spPr bwMode="auto">
            <a:xfrm>
              <a:off x="2651" y="118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50" name="AutoShape 50"/>
            <p:cNvSpPr>
              <a:spLocks noChangeArrowheads="1"/>
            </p:cNvSpPr>
            <p:nvPr/>
          </p:nvSpPr>
          <p:spPr bwMode="auto">
            <a:xfrm>
              <a:off x="4626" y="1984"/>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51" name="Oval 51"/>
            <p:cNvSpPr>
              <a:spLocks noChangeArrowheads="1"/>
            </p:cNvSpPr>
            <p:nvPr/>
          </p:nvSpPr>
          <p:spPr bwMode="auto">
            <a:xfrm>
              <a:off x="3192" y="1282"/>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52" name="AutoShape 52"/>
            <p:cNvSpPr>
              <a:spLocks noChangeArrowheads="1"/>
            </p:cNvSpPr>
            <p:nvPr/>
          </p:nvSpPr>
          <p:spPr bwMode="auto">
            <a:xfrm>
              <a:off x="2840" y="1209"/>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53" name="Oval 53"/>
            <p:cNvSpPr>
              <a:spLocks noChangeArrowheads="1"/>
            </p:cNvSpPr>
            <p:nvPr/>
          </p:nvSpPr>
          <p:spPr bwMode="auto">
            <a:xfrm>
              <a:off x="1070" y="178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54" name="Freeform 54"/>
            <p:cNvSpPr>
              <a:spLocks/>
            </p:cNvSpPr>
            <p:nvPr/>
          </p:nvSpPr>
          <p:spPr bwMode="auto">
            <a:xfrm>
              <a:off x="1500" y="2012"/>
              <a:ext cx="1046" cy="150"/>
            </a:xfrm>
            <a:custGeom>
              <a:avLst/>
              <a:gdLst/>
              <a:ahLst/>
              <a:cxnLst>
                <a:cxn ang="0">
                  <a:pos x="0" y="37"/>
                </a:cxn>
                <a:cxn ang="0">
                  <a:pos x="110" y="66"/>
                </a:cxn>
                <a:cxn ang="0">
                  <a:pos x="263" y="74"/>
                </a:cxn>
                <a:cxn ang="0">
                  <a:pos x="403" y="139"/>
                </a:cxn>
                <a:cxn ang="0">
                  <a:pos x="578" y="139"/>
                </a:cxn>
                <a:cxn ang="0">
                  <a:pos x="776" y="118"/>
                </a:cxn>
                <a:cxn ang="0">
                  <a:pos x="878" y="59"/>
                </a:cxn>
                <a:cxn ang="0">
                  <a:pos x="1046" y="0"/>
                </a:cxn>
              </a:cxnLst>
              <a:rect l="0" t="0" r="r" b="b"/>
              <a:pathLst>
                <a:path w="1046" h="150">
                  <a:moveTo>
                    <a:pt x="0" y="37"/>
                  </a:moveTo>
                  <a:cubicBezTo>
                    <a:pt x="33" y="48"/>
                    <a:pt x="66" y="60"/>
                    <a:pt x="110" y="66"/>
                  </a:cubicBezTo>
                  <a:cubicBezTo>
                    <a:pt x="154" y="72"/>
                    <a:pt x="214" y="62"/>
                    <a:pt x="263" y="74"/>
                  </a:cubicBezTo>
                  <a:cubicBezTo>
                    <a:pt x="312" y="86"/>
                    <a:pt x="351" y="128"/>
                    <a:pt x="403" y="139"/>
                  </a:cubicBezTo>
                  <a:cubicBezTo>
                    <a:pt x="455" y="150"/>
                    <a:pt x="516" y="142"/>
                    <a:pt x="578" y="139"/>
                  </a:cubicBezTo>
                  <a:cubicBezTo>
                    <a:pt x="640" y="136"/>
                    <a:pt x="726" y="131"/>
                    <a:pt x="776" y="118"/>
                  </a:cubicBezTo>
                  <a:cubicBezTo>
                    <a:pt x="826" y="105"/>
                    <a:pt x="833" y="79"/>
                    <a:pt x="878" y="59"/>
                  </a:cubicBezTo>
                  <a:cubicBezTo>
                    <a:pt x="923" y="39"/>
                    <a:pt x="984" y="19"/>
                    <a:pt x="1046"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55" name="AutoShape 55"/>
            <p:cNvSpPr>
              <a:spLocks noChangeArrowheads="1"/>
            </p:cNvSpPr>
            <p:nvPr/>
          </p:nvSpPr>
          <p:spPr bwMode="auto">
            <a:xfrm>
              <a:off x="4999" y="196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56" name="AutoShape 56"/>
            <p:cNvSpPr>
              <a:spLocks noChangeArrowheads="1"/>
            </p:cNvSpPr>
            <p:nvPr/>
          </p:nvSpPr>
          <p:spPr bwMode="auto">
            <a:xfrm>
              <a:off x="1478" y="1977"/>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57" name="Oval 57"/>
            <p:cNvSpPr>
              <a:spLocks noChangeArrowheads="1"/>
            </p:cNvSpPr>
            <p:nvPr/>
          </p:nvSpPr>
          <p:spPr bwMode="auto">
            <a:xfrm>
              <a:off x="2007" y="2108"/>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58" name="AutoShape 58"/>
            <p:cNvSpPr>
              <a:spLocks noChangeArrowheads="1"/>
            </p:cNvSpPr>
            <p:nvPr/>
          </p:nvSpPr>
          <p:spPr bwMode="auto">
            <a:xfrm>
              <a:off x="2475" y="1985"/>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59" name="AutoShape 59"/>
            <p:cNvSpPr>
              <a:spLocks noChangeArrowheads="1"/>
            </p:cNvSpPr>
            <p:nvPr/>
          </p:nvSpPr>
          <p:spPr bwMode="auto">
            <a:xfrm>
              <a:off x="2138" y="1436"/>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grpSp>
      <p:sp>
        <p:nvSpPr>
          <p:cNvPr id="60" name="Footer Placeholder 5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21012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Simple </a:t>
            </a:r>
            <a:r>
              <a:rPr lang="en-US" dirty="0" smtClean="0">
                <a:solidFill>
                  <a:srgbClr val="FFFFFF"/>
                </a:solidFill>
              </a:rPr>
              <a:t>1D </a:t>
            </a:r>
            <a:r>
              <a:rPr lang="en-US" dirty="0">
                <a:solidFill>
                  <a:srgbClr val="FFFFFF"/>
                </a:solidFill>
              </a:rPr>
              <a:t>River Model</a:t>
            </a:r>
          </a:p>
          <a:p>
            <a:pPr marL="0" indent="0">
              <a:buNone/>
            </a:pPr>
            <a:endParaRPr lang="en-GB" dirty="0"/>
          </a:p>
        </p:txBody>
      </p:sp>
      <p:pic>
        <p:nvPicPr>
          <p:cNvPr id="4" name="Picture 2" descr="p_foto"/>
          <p:cNvPicPr>
            <a:picLocks noChangeAspect="1" noChangeArrowheads="1"/>
          </p:cNvPicPr>
          <p:nvPr/>
        </p:nvPicPr>
        <p:blipFill>
          <a:blip r:embed="rId2">
            <a:lum bright="20000"/>
          </a:blip>
          <a:srcRect b="5602"/>
          <a:stretch>
            <a:fillRect/>
          </a:stretch>
        </p:blipFill>
        <p:spPr bwMode="auto">
          <a:xfrm>
            <a:off x="1260351" y="1650702"/>
            <a:ext cx="7670800" cy="4946650"/>
          </a:xfrm>
          <a:prstGeom prst="rect">
            <a:avLst/>
          </a:prstGeom>
          <a:noFill/>
          <a:ln>
            <a:noFill/>
          </a:ln>
        </p:spPr>
      </p:pic>
      <p:grpSp>
        <p:nvGrpSpPr>
          <p:cNvPr id="5" name="Group 3"/>
          <p:cNvGrpSpPr>
            <a:grpSpLocks/>
          </p:cNvGrpSpPr>
          <p:nvPr/>
        </p:nvGrpSpPr>
        <p:grpSpPr bwMode="auto">
          <a:xfrm>
            <a:off x="2416051" y="1717377"/>
            <a:ext cx="6548437" cy="4305300"/>
            <a:chOff x="1177" y="678"/>
            <a:chExt cx="4222" cy="2874"/>
          </a:xfrm>
        </p:grpSpPr>
        <p:sp>
          <p:nvSpPr>
            <p:cNvPr id="6" name="Freeform 4"/>
            <p:cNvSpPr>
              <a:spLocks/>
            </p:cNvSpPr>
            <p:nvPr/>
          </p:nvSpPr>
          <p:spPr bwMode="auto">
            <a:xfrm>
              <a:off x="1198" y="678"/>
              <a:ext cx="4201" cy="2848"/>
            </a:xfrm>
            <a:custGeom>
              <a:avLst/>
              <a:gdLst/>
              <a:ahLst/>
              <a:cxnLst>
                <a:cxn ang="0">
                  <a:pos x="0" y="0"/>
                </a:cxn>
                <a:cxn ang="0">
                  <a:pos x="15" y="237"/>
                </a:cxn>
                <a:cxn ang="0">
                  <a:pos x="55" y="466"/>
                </a:cxn>
                <a:cxn ang="0">
                  <a:pos x="110" y="734"/>
                </a:cxn>
                <a:cxn ang="0">
                  <a:pos x="189" y="955"/>
                </a:cxn>
                <a:cxn ang="0">
                  <a:pos x="354" y="1191"/>
                </a:cxn>
                <a:cxn ang="0">
                  <a:pos x="512" y="1365"/>
                </a:cxn>
                <a:cxn ang="0">
                  <a:pos x="796" y="1547"/>
                </a:cxn>
                <a:cxn ang="0">
                  <a:pos x="1159" y="1665"/>
                </a:cxn>
                <a:cxn ang="0">
                  <a:pos x="1554" y="1744"/>
                </a:cxn>
                <a:cxn ang="0">
                  <a:pos x="1822" y="1783"/>
                </a:cxn>
                <a:cxn ang="0">
                  <a:pos x="2161" y="1823"/>
                </a:cxn>
                <a:cxn ang="0">
                  <a:pos x="2524" y="1894"/>
                </a:cxn>
                <a:cxn ang="0">
                  <a:pos x="2887" y="2004"/>
                </a:cxn>
                <a:cxn ang="0">
                  <a:pos x="3156" y="2154"/>
                </a:cxn>
                <a:cxn ang="0">
                  <a:pos x="3384" y="2359"/>
                </a:cxn>
                <a:cxn ang="0">
                  <a:pos x="3574" y="2612"/>
                </a:cxn>
                <a:cxn ang="0">
                  <a:pos x="3716" y="2801"/>
                </a:cxn>
                <a:cxn ang="0">
                  <a:pos x="3850" y="2927"/>
                </a:cxn>
                <a:cxn ang="0">
                  <a:pos x="4094" y="3046"/>
                </a:cxn>
                <a:cxn ang="0">
                  <a:pos x="4323" y="3109"/>
                </a:cxn>
                <a:cxn ang="0">
                  <a:pos x="4528" y="3117"/>
                </a:cxn>
              </a:cxnLst>
              <a:rect l="0" t="0" r="r" b="b"/>
              <a:pathLst>
                <a:path w="4528" h="3117">
                  <a:moveTo>
                    <a:pt x="0" y="0"/>
                  </a:moveTo>
                  <a:lnTo>
                    <a:pt x="15" y="237"/>
                  </a:lnTo>
                  <a:lnTo>
                    <a:pt x="55" y="466"/>
                  </a:lnTo>
                  <a:lnTo>
                    <a:pt x="110" y="734"/>
                  </a:lnTo>
                  <a:lnTo>
                    <a:pt x="189" y="955"/>
                  </a:lnTo>
                  <a:lnTo>
                    <a:pt x="354" y="1191"/>
                  </a:lnTo>
                  <a:lnTo>
                    <a:pt x="512" y="1365"/>
                  </a:lnTo>
                  <a:lnTo>
                    <a:pt x="796" y="1547"/>
                  </a:lnTo>
                  <a:lnTo>
                    <a:pt x="1159" y="1665"/>
                  </a:lnTo>
                  <a:lnTo>
                    <a:pt x="1554" y="1744"/>
                  </a:lnTo>
                  <a:lnTo>
                    <a:pt x="1822" y="1783"/>
                  </a:lnTo>
                  <a:lnTo>
                    <a:pt x="2161" y="1823"/>
                  </a:lnTo>
                  <a:lnTo>
                    <a:pt x="2524" y="1894"/>
                  </a:lnTo>
                  <a:lnTo>
                    <a:pt x="2887" y="2004"/>
                  </a:lnTo>
                  <a:lnTo>
                    <a:pt x="3156" y="2154"/>
                  </a:lnTo>
                  <a:lnTo>
                    <a:pt x="3384" y="2359"/>
                  </a:lnTo>
                  <a:lnTo>
                    <a:pt x="3574" y="2612"/>
                  </a:lnTo>
                  <a:lnTo>
                    <a:pt x="3716" y="2801"/>
                  </a:lnTo>
                  <a:lnTo>
                    <a:pt x="3850" y="2927"/>
                  </a:lnTo>
                  <a:lnTo>
                    <a:pt x="4094" y="3046"/>
                  </a:lnTo>
                  <a:lnTo>
                    <a:pt x="4323" y="3109"/>
                  </a:lnTo>
                  <a:lnTo>
                    <a:pt x="4528" y="3117"/>
                  </a:lnTo>
                </a:path>
              </a:pathLst>
            </a:custGeom>
            <a:noFill/>
            <a:ln w="50800" cap="flat" cmpd="sng">
              <a:solidFill>
                <a:schemeClr val="accent2"/>
              </a:solidFill>
              <a:prstDash val="solid"/>
              <a:round/>
              <a:headEnd/>
              <a:tailEnd/>
            </a:ln>
            <a:effectLst/>
          </p:spPr>
          <p:txBody>
            <a:bodyPr wrap="none" anchor="ctr"/>
            <a:lstStyle/>
            <a:p>
              <a:endParaRPr lang="da-DK"/>
            </a:p>
          </p:txBody>
        </p:sp>
        <p:sp>
          <p:nvSpPr>
            <p:cNvPr id="7" name="Oval 5"/>
            <p:cNvSpPr>
              <a:spLocks noChangeArrowheads="1"/>
            </p:cNvSpPr>
            <p:nvPr/>
          </p:nvSpPr>
          <p:spPr bwMode="auto">
            <a:xfrm>
              <a:off x="1177" y="684"/>
              <a:ext cx="68" cy="67"/>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8" name="Oval 6"/>
            <p:cNvSpPr>
              <a:spLocks noChangeArrowheads="1"/>
            </p:cNvSpPr>
            <p:nvPr/>
          </p:nvSpPr>
          <p:spPr bwMode="auto">
            <a:xfrm>
              <a:off x="1309" y="1468"/>
              <a:ext cx="68" cy="66"/>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9" name="Oval 7"/>
            <p:cNvSpPr>
              <a:spLocks noChangeArrowheads="1"/>
            </p:cNvSpPr>
            <p:nvPr/>
          </p:nvSpPr>
          <p:spPr bwMode="auto">
            <a:xfrm>
              <a:off x="1800" y="1999"/>
              <a:ext cx="67" cy="67"/>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10" name="Oval 8"/>
            <p:cNvSpPr>
              <a:spLocks noChangeArrowheads="1"/>
            </p:cNvSpPr>
            <p:nvPr/>
          </p:nvSpPr>
          <p:spPr bwMode="auto">
            <a:xfrm>
              <a:off x="2525" y="2216"/>
              <a:ext cx="68" cy="67"/>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11" name="Oval 9"/>
            <p:cNvSpPr>
              <a:spLocks noChangeArrowheads="1"/>
            </p:cNvSpPr>
            <p:nvPr/>
          </p:nvSpPr>
          <p:spPr bwMode="auto">
            <a:xfrm>
              <a:off x="3374" y="2346"/>
              <a:ext cx="68" cy="66"/>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12" name="Oval 10"/>
            <p:cNvSpPr>
              <a:spLocks noChangeArrowheads="1"/>
            </p:cNvSpPr>
            <p:nvPr/>
          </p:nvSpPr>
          <p:spPr bwMode="auto">
            <a:xfrm>
              <a:off x="4047" y="2598"/>
              <a:ext cx="68" cy="67"/>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13" name="Oval 11"/>
            <p:cNvSpPr>
              <a:spLocks noChangeArrowheads="1"/>
            </p:cNvSpPr>
            <p:nvPr/>
          </p:nvSpPr>
          <p:spPr bwMode="auto">
            <a:xfrm>
              <a:off x="4508" y="3074"/>
              <a:ext cx="68" cy="67"/>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14" name="Oval 12"/>
            <p:cNvSpPr>
              <a:spLocks noChangeArrowheads="1"/>
            </p:cNvSpPr>
            <p:nvPr/>
          </p:nvSpPr>
          <p:spPr bwMode="auto">
            <a:xfrm>
              <a:off x="5329" y="3485"/>
              <a:ext cx="68" cy="67"/>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15" name="Oval 13"/>
            <p:cNvSpPr>
              <a:spLocks noChangeArrowheads="1"/>
            </p:cNvSpPr>
            <p:nvPr/>
          </p:nvSpPr>
          <p:spPr bwMode="auto">
            <a:xfrm>
              <a:off x="1220" y="1073"/>
              <a:ext cx="68" cy="66"/>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6" name="Oval 14"/>
            <p:cNvSpPr>
              <a:spLocks noChangeArrowheads="1"/>
            </p:cNvSpPr>
            <p:nvPr/>
          </p:nvSpPr>
          <p:spPr bwMode="auto">
            <a:xfrm>
              <a:off x="1530" y="1778"/>
              <a:ext cx="67"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7" name="Oval 15"/>
            <p:cNvSpPr>
              <a:spLocks noChangeArrowheads="1"/>
            </p:cNvSpPr>
            <p:nvPr/>
          </p:nvSpPr>
          <p:spPr bwMode="auto">
            <a:xfrm>
              <a:off x="2135" y="2134"/>
              <a:ext cx="68"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8" name="Oval 16"/>
            <p:cNvSpPr>
              <a:spLocks noChangeArrowheads="1"/>
            </p:cNvSpPr>
            <p:nvPr/>
          </p:nvSpPr>
          <p:spPr bwMode="auto">
            <a:xfrm>
              <a:off x="2935" y="2286"/>
              <a:ext cx="68"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9" name="Oval 17"/>
            <p:cNvSpPr>
              <a:spLocks noChangeArrowheads="1"/>
            </p:cNvSpPr>
            <p:nvPr/>
          </p:nvSpPr>
          <p:spPr bwMode="auto">
            <a:xfrm>
              <a:off x="3733" y="2433"/>
              <a:ext cx="68"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20" name="Oval 18"/>
            <p:cNvSpPr>
              <a:spLocks noChangeArrowheads="1"/>
            </p:cNvSpPr>
            <p:nvPr/>
          </p:nvSpPr>
          <p:spPr bwMode="auto">
            <a:xfrm>
              <a:off x="4304" y="2816"/>
              <a:ext cx="68"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21" name="Oval 19"/>
            <p:cNvSpPr>
              <a:spLocks noChangeArrowheads="1"/>
            </p:cNvSpPr>
            <p:nvPr/>
          </p:nvSpPr>
          <p:spPr bwMode="auto">
            <a:xfrm>
              <a:off x="4846" y="3364"/>
              <a:ext cx="68" cy="66"/>
            </a:xfrm>
            <a:prstGeom prst="ellipse">
              <a:avLst/>
            </a:prstGeom>
            <a:solidFill>
              <a:srgbClr val="FFFFFF"/>
            </a:solidFill>
            <a:ln w="12700">
              <a:solidFill>
                <a:schemeClr val="accent2"/>
              </a:solidFill>
              <a:round/>
              <a:headEnd/>
              <a:tailEnd/>
            </a:ln>
            <a:effectLst/>
          </p:spPr>
          <p:txBody>
            <a:bodyPr wrap="none" anchor="ctr"/>
            <a:lstStyle/>
            <a:p>
              <a:endParaRPr lang="da-DK"/>
            </a:p>
          </p:txBody>
        </p:sp>
      </p:grpSp>
      <p:sp>
        <p:nvSpPr>
          <p:cNvPr id="22" name="Line 22"/>
          <p:cNvSpPr>
            <a:spLocks noChangeShapeType="1"/>
          </p:cNvSpPr>
          <p:nvPr/>
        </p:nvSpPr>
        <p:spPr bwMode="auto">
          <a:xfrm flipV="1">
            <a:off x="6184133" y="3772835"/>
            <a:ext cx="1187450" cy="2149475"/>
          </a:xfrm>
          <a:prstGeom prst="line">
            <a:avLst/>
          </a:prstGeom>
          <a:noFill/>
          <a:ln w="25400">
            <a:solidFill>
              <a:schemeClr val="accent6"/>
            </a:solidFill>
            <a:round/>
            <a:headEnd/>
            <a:tailEnd/>
          </a:ln>
          <a:effectLst/>
        </p:spPr>
        <p:txBody>
          <a:bodyPr wrap="none" anchor="ctr"/>
          <a:lstStyle/>
          <a:p>
            <a:endParaRPr lang="da-DK"/>
          </a:p>
        </p:txBody>
      </p:sp>
      <p:sp>
        <p:nvSpPr>
          <p:cNvPr id="23" name="Text Box 23"/>
          <p:cNvSpPr txBox="1">
            <a:spLocks noChangeArrowheads="1"/>
          </p:cNvSpPr>
          <p:nvPr/>
        </p:nvSpPr>
        <p:spPr bwMode="auto">
          <a:xfrm>
            <a:off x="5533901" y="6176664"/>
            <a:ext cx="2381250" cy="304800"/>
          </a:xfrm>
          <a:prstGeom prst="rect">
            <a:avLst/>
          </a:prstGeom>
          <a:solidFill>
            <a:schemeClr val="bg1"/>
          </a:solidFill>
          <a:ln w="12700">
            <a:noFill/>
            <a:miter lim="800000"/>
            <a:headEnd/>
            <a:tailEnd/>
          </a:ln>
          <a:effectLst/>
        </p:spPr>
        <p:txBody>
          <a:bodyPr>
            <a:spAutoFit/>
          </a:bodyPr>
          <a:lstStyle/>
          <a:p>
            <a:pPr algn="ctr" defTabSz="762000" eaLnBrk="0" hangingPunct="0">
              <a:spcBef>
                <a:spcPct val="50000"/>
              </a:spcBef>
            </a:pPr>
            <a:r>
              <a:rPr lang="en-GB" sz="1400" b="1" smtClean="0">
                <a:solidFill>
                  <a:srgbClr val="FFFFFF"/>
                </a:solidFill>
                <a:latin typeface="Arial"/>
              </a:rPr>
              <a:t>RIVER CROSS-SECTIONS</a:t>
            </a:r>
            <a:endParaRPr lang="en-GB" sz="1400" b="1" dirty="0">
              <a:solidFill>
                <a:srgbClr val="FFFFFF"/>
              </a:solidFill>
              <a:latin typeface="Arial"/>
            </a:endParaRPr>
          </a:p>
        </p:txBody>
      </p:sp>
      <p:sp>
        <p:nvSpPr>
          <p:cNvPr id="24" name="Text Box 24"/>
          <p:cNvSpPr txBox="1">
            <a:spLocks noChangeArrowheads="1"/>
          </p:cNvSpPr>
          <p:nvPr/>
        </p:nvSpPr>
        <p:spPr bwMode="auto">
          <a:xfrm>
            <a:off x="5851401" y="1752302"/>
            <a:ext cx="2936875" cy="33655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GB" sz="1600" b="1" dirty="0" smtClean="0">
                <a:solidFill>
                  <a:schemeClr val="accent6"/>
                </a:solidFill>
                <a:latin typeface="Arial"/>
              </a:rPr>
              <a:t>SIMPLE 1-D RIVER MODEL</a:t>
            </a:r>
            <a:endParaRPr lang="en-GB" sz="1600" b="1" dirty="0">
              <a:solidFill>
                <a:schemeClr val="accent6"/>
              </a:solidFill>
              <a:latin typeface="Arial"/>
            </a:endParaRPr>
          </a:p>
        </p:txBody>
      </p:sp>
      <p:sp>
        <p:nvSpPr>
          <p:cNvPr id="25" name="Line 28"/>
          <p:cNvSpPr>
            <a:spLocks noChangeShapeType="1"/>
          </p:cNvSpPr>
          <p:nvPr/>
        </p:nvSpPr>
        <p:spPr bwMode="auto">
          <a:xfrm flipV="1">
            <a:off x="4788980" y="2714845"/>
            <a:ext cx="1835150" cy="3605213"/>
          </a:xfrm>
          <a:prstGeom prst="line">
            <a:avLst/>
          </a:prstGeom>
          <a:noFill/>
          <a:ln w="25400">
            <a:solidFill>
              <a:schemeClr val="accent6"/>
            </a:solidFill>
            <a:round/>
            <a:headEnd/>
            <a:tailEnd/>
          </a:ln>
          <a:effectLst/>
        </p:spPr>
        <p:txBody>
          <a:bodyPr wrap="none" anchor="ctr"/>
          <a:lstStyle/>
          <a:p>
            <a:endParaRPr lang="da-DK"/>
          </a:p>
        </p:txBody>
      </p:sp>
      <p:sp>
        <p:nvSpPr>
          <p:cNvPr id="26" name="Line 29"/>
          <p:cNvSpPr>
            <a:spLocks noChangeShapeType="1"/>
          </p:cNvSpPr>
          <p:nvPr/>
        </p:nvSpPr>
        <p:spPr bwMode="auto">
          <a:xfrm flipV="1">
            <a:off x="7373668" y="4236053"/>
            <a:ext cx="628650" cy="1920875"/>
          </a:xfrm>
          <a:prstGeom prst="line">
            <a:avLst/>
          </a:prstGeom>
          <a:noFill/>
          <a:ln w="25400">
            <a:solidFill>
              <a:schemeClr val="accent6"/>
            </a:solidFill>
            <a:round/>
            <a:headEnd/>
            <a:tailEnd/>
          </a:ln>
          <a:effectLst/>
        </p:spPr>
        <p:txBody>
          <a:bodyPr wrap="none" anchor="ctr"/>
          <a:lstStyle/>
          <a:p>
            <a:endParaRPr lang="da-DK"/>
          </a:p>
        </p:txBody>
      </p:sp>
      <p:sp>
        <p:nvSpPr>
          <p:cNvPr id="27" name="Text Box 23"/>
          <p:cNvSpPr txBox="1">
            <a:spLocks noChangeArrowheads="1"/>
          </p:cNvSpPr>
          <p:nvPr/>
        </p:nvSpPr>
        <p:spPr bwMode="auto">
          <a:xfrm>
            <a:off x="5533880" y="6197291"/>
            <a:ext cx="2381250" cy="304800"/>
          </a:xfrm>
          <a:prstGeom prst="rect">
            <a:avLst/>
          </a:prstGeom>
          <a:solidFill>
            <a:schemeClr val="bg1"/>
          </a:solidFill>
          <a:ln w="12700">
            <a:noFill/>
            <a:miter lim="800000"/>
            <a:headEnd/>
            <a:tailEnd/>
          </a:ln>
          <a:effectLst/>
        </p:spPr>
        <p:txBody>
          <a:bodyPr>
            <a:spAutoFit/>
          </a:bodyPr>
          <a:lstStyle/>
          <a:p>
            <a:pPr algn="ctr" defTabSz="762000" eaLnBrk="0" hangingPunct="0">
              <a:spcBef>
                <a:spcPct val="50000"/>
              </a:spcBef>
            </a:pPr>
            <a:r>
              <a:rPr lang="en-GB" sz="1400" b="1" smtClean="0">
                <a:solidFill>
                  <a:srgbClr val="FFFFFF"/>
                </a:solidFill>
                <a:latin typeface="Arial"/>
              </a:rPr>
              <a:t>RIVER CROSS-SECTIONS</a:t>
            </a:r>
            <a:endParaRPr lang="en-GB" sz="1400" b="1" dirty="0">
              <a:solidFill>
                <a:srgbClr val="FFFFFF"/>
              </a:solidFill>
              <a:latin typeface="Arial"/>
            </a:endParaRPr>
          </a:p>
        </p:txBody>
      </p:sp>
      <p:sp>
        <p:nvSpPr>
          <p:cNvPr id="28" name="Line 21"/>
          <p:cNvSpPr>
            <a:spLocks noChangeShapeType="1"/>
          </p:cNvSpPr>
          <p:nvPr/>
        </p:nvSpPr>
        <p:spPr bwMode="auto">
          <a:xfrm flipV="1">
            <a:off x="3467837" y="2741487"/>
            <a:ext cx="1847850" cy="3249613"/>
          </a:xfrm>
          <a:prstGeom prst="line">
            <a:avLst/>
          </a:prstGeom>
          <a:noFill/>
          <a:ln w="25400">
            <a:solidFill>
              <a:schemeClr val="accent6"/>
            </a:solidFill>
            <a:round/>
            <a:headEnd/>
            <a:tailEnd/>
          </a:ln>
          <a:effectLst/>
        </p:spPr>
        <p:txBody>
          <a:bodyPr wrap="none" anchor="ctr"/>
          <a:lstStyle/>
          <a:p>
            <a:endParaRPr lang="da-DK"/>
          </a:p>
        </p:txBody>
      </p:sp>
      <p:sp>
        <p:nvSpPr>
          <p:cNvPr id="29" name="Line 27"/>
          <p:cNvSpPr>
            <a:spLocks noChangeShapeType="1"/>
          </p:cNvSpPr>
          <p:nvPr/>
        </p:nvSpPr>
        <p:spPr bwMode="auto">
          <a:xfrm flipV="1">
            <a:off x="2218407" y="2751844"/>
            <a:ext cx="2009775" cy="2592388"/>
          </a:xfrm>
          <a:prstGeom prst="line">
            <a:avLst/>
          </a:prstGeom>
          <a:noFill/>
          <a:ln w="25400">
            <a:solidFill>
              <a:schemeClr val="accent6"/>
            </a:solidFill>
            <a:round/>
            <a:headEnd/>
            <a:tailEnd/>
          </a:ln>
          <a:effectLst/>
        </p:spPr>
        <p:txBody>
          <a:bodyPr wrap="none" anchor="ctr"/>
          <a:lstStyle/>
          <a:p>
            <a:endParaRPr lang="da-DK"/>
          </a:p>
        </p:txBody>
      </p:sp>
      <p:sp>
        <p:nvSpPr>
          <p:cNvPr id="30" name="Line 20"/>
          <p:cNvSpPr>
            <a:spLocks noChangeShapeType="1"/>
          </p:cNvSpPr>
          <p:nvPr/>
        </p:nvSpPr>
        <p:spPr bwMode="auto">
          <a:xfrm flipV="1">
            <a:off x="1786359" y="2309094"/>
            <a:ext cx="2009775" cy="1119188"/>
          </a:xfrm>
          <a:prstGeom prst="line">
            <a:avLst/>
          </a:prstGeom>
          <a:noFill/>
          <a:ln w="25400">
            <a:solidFill>
              <a:schemeClr val="accent6"/>
            </a:solidFill>
            <a:round/>
            <a:headEnd/>
            <a:tailEnd/>
          </a:ln>
          <a:effectLst/>
        </p:spPr>
        <p:txBody>
          <a:bodyPr wrap="none" anchor="ctr"/>
          <a:lstStyle/>
          <a:p>
            <a:endParaRPr lang="da-DK"/>
          </a:p>
        </p:txBody>
      </p:sp>
      <p:sp>
        <p:nvSpPr>
          <p:cNvPr id="31" name="Text Box 23"/>
          <p:cNvSpPr txBox="1">
            <a:spLocks noChangeArrowheads="1"/>
          </p:cNvSpPr>
          <p:nvPr/>
        </p:nvSpPr>
        <p:spPr bwMode="auto">
          <a:xfrm>
            <a:off x="5541806" y="6176664"/>
            <a:ext cx="2381250" cy="304800"/>
          </a:xfrm>
          <a:prstGeom prst="rect">
            <a:avLst/>
          </a:prstGeom>
          <a:solidFill>
            <a:schemeClr val="bg1"/>
          </a:solidFill>
          <a:ln w="12700">
            <a:solidFill>
              <a:srgbClr val="CC6633"/>
            </a:solidFill>
            <a:miter lim="800000"/>
            <a:headEnd/>
            <a:tailEnd/>
          </a:ln>
          <a:effectLst/>
        </p:spPr>
        <p:txBody>
          <a:bodyPr>
            <a:spAutoFit/>
          </a:bodyPr>
          <a:lstStyle/>
          <a:p>
            <a:pPr algn="ctr" defTabSz="762000" eaLnBrk="0" hangingPunct="0">
              <a:spcBef>
                <a:spcPct val="50000"/>
              </a:spcBef>
            </a:pPr>
            <a:r>
              <a:rPr lang="en-GB" sz="1400" b="1" dirty="0" smtClean="0">
                <a:solidFill>
                  <a:schemeClr val="accent6"/>
                </a:solidFill>
                <a:latin typeface="Arial"/>
              </a:rPr>
              <a:t>RIVER CROSS-SECTIONS</a:t>
            </a:r>
            <a:endParaRPr lang="en-GB" sz="1400" b="1" dirty="0">
              <a:solidFill>
                <a:schemeClr val="accent6"/>
              </a:solidFill>
              <a:latin typeface="Arial"/>
            </a:endParaRPr>
          </a:p>
        </p:txBody>
      </p:sp>
      <p:sp>
        <p:nvSpPr>
          <p:cNvPr id="32" name="Footer Placeholder 3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Branched and Looped Network</a:t>
            </a:r>
          </a:p>
          <a:p>
            <a:pPr marL="0" indent="0">
              <a:buNone/>
            </a:pPr>
            <a:endParaRPr lang="en-GB" dirty="0"/>
          </a:p>
        </p:txBody>
      </p:sp>
      <p:pic>
        <p:nvPicPr>
          <p:cNvPr id="61" name="Picture 2" descr="p_foto"/>
          <p:cNvPicPr>
            <a:picLocks noChangeAspect="1" noChangeArrowheads="1"/>
          </p:cNvPicPr>
          <p:nvPr/>
        </p:nvPicPr>
        <p:blipFill>
          <a:blip r:embed="rId2">
            <a:lum bright="20000"/>
          </a:blip>
          <a:srcRect b="5602"/>
          <a:stretch>
            <a:fillRect/>
          </a:stretch>
        </p:blipFill>
        <p:spPr bwMode="auto">
          <a:xfrm>
            <a:off x="1259632" y="1628800"/>
            <a:ext cx="7670800" cy="4964112"/>
          </a:xfrm>
          <a:prstGeom prst="rect">
            <a:avLst/>
          </a:prstGeom>
          <a:noFill/>
          <a:ln>
            <a:noFill/>
          </a:ln>
        </p:spPr>
      </p:pic>
      <p:grpSp>
        <p:nvGrpSpPr>
          <p:cNvPr id="62" name="Group 3"/>
          <p:cNvGrpSpPr>
            <a:grpSpLocks/>
          </p:cNvGrpSpPr>
          <p:nvPr/>
        </p:nvGrpSpPr>
        <p:grpSpPr bwMode="auto">
          <a:xfrm>
            <a:off x="1353294" y="4110062"/>
            <a:ext cx="6924675" cy="2003425"/>
            <a:chOff x="480" y="2208"/>
            <a:chExt cx="4464" cy="1333"/>
          </a:xfrm>
        </p:grpSpPr>
        <p:sp>
          <p:nvSpPr>
            <p:cNvPr id="63" name="Freeform 4"/>
            <p:cNvSpPr>
              <a:spLocks/>
            </p:cNvSpPr>
            <p:nvPr/>
          </p:nvSpPr>
          <p:spPr bwMode="auto">
            <a:xfrm>
              <a:off x="480" y="2230"/>
              <a:ext cx="4464" cy="1311"/>
            </a:xfrm>
            <a:custGeom>
              <a:avLst/>
              <a:gdLst/>
              <a:ahLst/>
              <a:cxnLst>
                <a:cxn ang="0">
                  <a:pos x="0" y="0"/>
                </a:cxn>
                <a:cxn ang="0">
                  <a:pos x="214" y="37"/>
                </a:cxn>
                <a:cxn ang="0">
                  <a:pos x="339" y="139"/>
                </a:cxn>
                <a:cxn ang="0">
                  <a:pos x="486" y="161"/>
                </a:cxn>
                <a:cxn ang="0">
                  <a:pos x="589" y="212"/>
                </a:cxn>
                <a:cxn ang="0">
                  <a:pos x="729" y="286"/>
                </a:cxn>
                <a:cxn ang="0">
                  <a:pos x="891" y="380"/>
                </a:cxn>
                <a:cxn ang="0">
                  <a:pos x="1002" y="454"/>
                </a:cxn>
                <a:cxn ang="0">
                  <a:pos x="1068" y="615"/>
                </a:cxn>
                <a:cxn ang="0">
                  <a:pos x="1119" y="762"/>
                </a:cxn>
                <a:cxn ang="0">
                  <a:pos x="1252" y="908"/>
                </a:cxn>
                <a:cxn ang="0">
                  <a:pos x="1452" y="988"/>
                </a:cxn>
                <a:cxn ang="0">
                  <a:pos x="1650" y="1040"/>
                </a:cxn>
                <a:cxn ang="0">
                  <a:pos x="1842" y="1069"/>
                </a:cxn>
                <a:cxn ang="0">
                  <a:pos x="1989" y="1069"/>
                </a:cxn>
                <a:cxn ang="0">
                  <a:pos x="2128" y="1091"/>
                </a:cxn>
                <a:cxn ang="0">
                  <a:pos x="2158" y="1157"/>
                </a:cxn>
                <a:cxn ang="0">
                  <a:pos x="2151" y="1208"/>
                </a:cxn>
                <a:cxn ang="0">
                  <a:pos x="2181" y="1266"/>
                </a:cxn>
                <a:cxn ang="0">
                  <a:pos x="2254" y="1311"/>
                </a:cxn>
                <a:cxn ang="0">
                  <a:pos x="2401" y="1311"/>
                </a:cxn>
                <a:cxn ang="0">
                  <a:pos x="2548" y="1266"/>
                </a:cxn>
                <a:cxn ang="0">
                  <a:pos x="2711" y="1215"/>
                </a:cxn>
                <a:cxn ang="0">
                  <a:pos x="2821" y="1150"/>
                </a:cxn>
                <a:cxn ang="0">
                  <a:pos x="2917" y="1061"/>
                </a:cxn>
                <a:cxn ang="0">
                  <a:pos x="2997" y="996"/>
                </a:cxn>
                <a:cxn ang="0">
                  <a:pos x="3116" y="1003"/>
                </a:cxn>
                <a:cxn ang="0">
                  <a:pos x="3234" y="981"/>
                </a:cxn>
                <a:cxn ang="0">
                  <a:pos x="3285" y="937"/>
                </a:cxn>
                <a:cxn ang="0">
                  <a:pos x="3396" y="915"/>
                </a:cxn>
                <a:cxn ang="0">
                  <a:pos x="3484" y="937"/>
                </a:cxn>
                <a:cxn ang="0">
                  <a:pos x="3609" y="981"/>
                </a:cxn>
                <a:cxn ang="0">
                  <a:pos x="3713" y="952"/>
                </a:cxn>
                <a:cxn ang="0">
                  <a:pos x="3853" y="1010"/>
                </a:cxn>
                <a:cxn ang="0">
                  <a:pos x="4007" y="1076"/>
                </a:cxn>
                <a:cxn ang="0">
                  <a:pos x="4118" y="1120"/>
                </a:cxn>
                <a:cxn ang="0">
                  <a:pos x="4228" y="1157"/>
                </a:cxn>
                <a:cxn ang="0">
                  <a:pos x="4368" y="1186"/>
                </a:cxn>
                <a:cxn ang="0">
                  <a:pos x="4464" y="1186"/>
                </a:cxn>
              </a:cxnLst>
              <a:rect l="0" t="0" r="r" b="b"/>
              <a:pathLst>
                <a:path w="4464" h="1311">
                  <a:moveTo>
                    <a:pt x="0" y="0"/>
                  </a:moveTo>
                  <a:lnTo>
                    <a:pt x="214" y="37"/>
                  </a:lnTo>
                  <a:lnTo>
                    <a:pt x="339" y="139"/>
                  </a:lnTo>
                  <a:lnTo>
                    <a:pt x="486" y="161"/>
                  </a:lnTo>
                  <a:lnTo>
                    <a:pt x="589" y="212"/>
                  </a:lnTo>
                  <a:lnTo>
                    <a:pt x="729" y="286"/>
                  </a:lnTo>
                  <a:lnTo>
                    <a:pt x="891" y="380"/>
                  </a:lnTo>
                  <a:lnTo>
                    <a:pt x="1002" y="454"/>
                  </a:lnTo>
                  <a:lnTo>
                    <a:pt x="1068" y="615"/>
                  </a:lnTo>
                  <a:lnTo>
                    <a:pt x="1119" y="762"/>
                  </a:lnTo>
                  <a:lnTo>
                    <a:pt x="1252" y="908"/>
                  </a:lnTo>
                  <a:lnTo>
                    <a:pt x="1452" y="988"/>
                  </a:lnTo>
                  <a:lnTo>
                    <a:pt x="1650" y="1040"/>
                  </a:lnTo>
                  <a:lnTo>
                    <a:pt x="1842" y="1069"/>
                  </a:lnTo>
                  <a:lnTo>
                    <a:pt x="1989" y="1069"/>
                  </a:lnTo>
                  <a:lnTo>
                    <a:pt x="2128" y="1091"/>
                  </a:lnTo>
                  <a:lnTo>
                    <a:pt x="2158" y="1157"/>
                  </a:lnTo>
                  <a:lnTo>
                    <a:pt x="2151" y="1208"/>
                  </a:lnTo>
                  <a:lnTo>
                    <a:pt x="2181" y="1266"/>
                  </a:lnTo>
                  <a:lnTo>
                    <a:pt x="2254" y="1311"/>
                  </a:lnTo>
                  <a:lnTo>
                    <a:pt x="2401" y="1311"/>
                  </a:lnTo>
                  <a:lnTo>
                    <a:pt x="2548" y="1266"/>
                  </a:lnTo>
                  <a:lnTo>
                    <a:pt x="2711" y="1215"/>
                  </a:lnTo>
                  <a:lnTo>
                    <a:pt x="2821" y="1150"/>
                  </a:lnTo>
                  <a:lnTo>
                    <a:pt x="2917" y="1061"/>
                  </a:lnTo>
                  <a:lnTo>
                    <a:pt x="2997" y="996"/>
                  </a:lnTo>
                  <a:lnTo>
                    <a:pt x="3116" y="1003"/>
                  </a:lnTo>
                  <a:lnTo>
                    <a:pt x="3234" y="981"/>
                  </a:lnTo>
                  <a:lnTo>
                    <a:pt x="3285" y="937"/>
                  </a:lnTo>
                  <a:lnTo>
                    <a:pt x="3396" y="915"/>
                  </a:lnTo>
                  <a:lnTo>
                    <a:pt x="3484" y="937"/>
                  </a:lnTo>
                  <a:lnTo>
                    <a:pt x="3609" y="981"/>
                  </a:lnTo>
                  <a:lnTo>
                    <a:pt x="3713" y="952"/>
                  </a:lnTo>
                  <a:lnTo>
                    <a:pt x="3853" y="1010"/>
                  </a:lnTo>
                  <a:lnTo>
                    <a:pt x="4007" y="1076"/>
                  </a:lnTo>
                  <a:lnTo>
                    <a:pt x="4118" y="1120"/>
                  </a:lnTo>
                  <a:lnTo>
                    <a:pt x="4228" y="1157"/>
                  </a:lnTo>
                  <a:lnTo>
                    <a:pt x="4368" y="1186"/>
                  </a:lnTo>
                  <a:lnTo>
                    <a:pt x="4464" y="1186"/>
                  </a:lnTo>
                </a:path>
              </a:pathLst>
            </a:custGeom>
            <a:noFill/>
            <a:ln w="50800" cap="flat" cmpd="sng">
              <a:solidFill>
                <a:schemeClr val="accent2"/>
              </a:solidFill>
              <a:prstDash val="solid"/>
              <a:round/>
              <a:headEnd/>
              <a:tailEnd/>
            </a:ln>
            <a:effectLst/>
          </p:spPr>
          <p:txBody>
            <a:bodyPr wrap="none" anchor="ctr"/>
            <a:lstStyle/>
            <a:p>
              <a:endParaRPr lang="da-DK"/>
            </a:p>
          </p:txBody>
        </p:sp>
        <p:grpSp>
          <p:nvGrpSpPr>
            <p:cNvPr id="64" name="Group 5"/>
            <p:cNvGrpSpPr>
              <a:grpSpLocks/>
            </p:cNvGrpSpPr>
            <p:nvPr/>
          </p:nvGrpSpPr>
          <p:grpSpPr bwMode="auto">
            <a:xfrm>
              <a:off x="584" y="2208"/>
              <a:ext cx="4139" cy="1303"/>
              <a:chOff x="584" y="2208"/>
              <a:chExt cx="4139" cy="1303"/>
            </a:xfrm>
          </p:grpSpPr>
          <p:sp>
            <p:nvSpPr>
              <p:cNvPr id="65" name="Oval 6"/>
              <p:cNvSpPr>
                <a:spLocks noChangeArrowheads="1"/>
              </p:cNvSpPr>
              <p:nvPr/>
            </p:nvSpPr>
            <p:spPr bwMode="auto">
              <a:xfrm>
                <a:off x="584" y="2208"/>
                <a:ext cx="68"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66" name="Oval 7"/>
              <p:cNvSpPr>
                <a:spLocks noChangeArrowheads="1"/>
              </p:cNvSpPr>
              <p:nvPr/>
            </p:nvSpPr>
            <p:spPr bwMode="auto">
              <a:xfrm>
                <a:off x="1173" y="2484"/>
                <a:ext cx="67" cy="67"/>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67" name="Oval 8"/>
              <p:cNvSpPr>
                <a:spLocks noChangeArrowheads="1"/>
              </p:cNvSpPr>
              <p:nvPr/>
            </p:nvSpPr>
            <p:spPr bwMode="auto">
              <a:xfrm>
                <a:off x="1584" y="2976"/>
                <a:ext cx="67"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68" name="Oval 9"/>
              <p:cNvSpPr>
                <a:spLocks noChangeArrowheads="1"/>
              </p:cNvSpPr>
              <p:nvPr/>
            </p:nvSpPr>
            <p:spPr bwMode="auto">
              <a:xfrm>
                <a:off x="2237" y="3262"/>
                <a:ext cx="67"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69" name="Oval 10"/>
              <p:cNvSpPr>
                <a:spLocks noChangeArrowheads="1"/>
              </p:cNvSpPr>
              <p:nvPr/>
            </p:nvSpPr>
            <p:spPr bwMode="auto">
              <a:xfrm>
                <a:off x="3052" y="3437"/>
                <a:ext cx="68"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70" name="Oval 11"/>
              <p:cNvSpPr>
                <a:spLocks noChangeArrowheads="1"/>
              </p:cNvSpPr>
              <p:nvPr/>
            </p:nvSpPr>
            <p:spPr bwMode="auto">
              <a:xfrm>
                <a:off x="3642" y="3175"/>
                <a:ext cx="67" cy="67"/>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71" name="Oval 12"/>
              <p:cNvSpPr>
                <a:spLocks noChangeArrowheads="1"/>
              </p:cNvSpPr>
              <p:nvPr/>
            </p:nvSpPr>
            <p:spPr bwMode="auto">
              <a:xfrm>
                <a:off x="4368" y="3216"/>
                <a:ext cx="67"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72" name="Oval 13"/>
              <p:cNvSpPr>
                <a:spLocks noChangeArrowheads="1"/>
              </p:cNvSpPr>
              <p:nvPr/>
            </p:nvSpPr>
            <p:spPr bwMode="auto">
              <a:xfrm>
                <a:off x="868" y="2346"/>
                <a:ext cx="68" cy="68"/>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73" name="Oval 14"/>
              <p:cNvSpPr>
                <a:spLocks noChangeArrowheads="1"/>
              </p:cNvSpPr>
              <p:nvPr/>
            </p:nvSpPr>
            <p:spPr bwMode="auto">
              <a:xfrm>
                <a:off x="1436" y="2682"/>
                <a:ext cx="67" cy="68"/>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74" name="Oval 15"/>
              <p:cNvSpPr>
                <a:spLocks noChangeArrowheads="1"/>
              </p:cNvSpPr>
              <p:nvPr/>
            </p:nvSpPr>
            <p:spPr bwMode="auto">
              <a:xfrm>
                <a:off x="1909" y="3188"/>
                <a:ext cx="68" cy="67"/>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75" name="Oval 16"/>
              <p:cNvSpPr>
                <a:spLocks noChangeArrowheads="1"/>
              </p:cNvSpPr>
              <p:nvPr/>
            </p:nvSpPr>
            <p:spPr bwMode="auto">
              <a:xfrm>
                <a:off x="2601" y="3444"/>
                <a:ext cx="67" cy="67"/>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76" name="Oval 17"/>
              <p:cNvSpPr>
                <a:spLocks noChangeArrowheads="1"/>
              </p:cNvSpPr>
              <p:nvPr/>
            </p:nvSpPr>
            <p:spPr bwMode="auto">
              <a:xfrm>
                <a:off x="3336" y="3268"/>
                <a:ext cx="68" cy="68"/>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77" name="Oval 18"/>
              <p:cNvSpPr>
                <a:spLocks noChangeArrowheads="1"/>
              </p:cNvSpPr>
              <p:nvPr/>
            </p:nvSpPr>
            <p:spPr bwMode="auto">
              <a:xfrm>
                <a:off x="3984" y="3168"/>
                <a:ext cx="67" cy="67"/>
              </a:xfrm>
              <a:prstGeom prst="ellipse">
                <a:avLst/>
              </a:prstGeom>
              <a:solidFill>
                <a:schemeClr val="accent2"/>
              </a:solidFill>
              <a:ln w="12700">
                <a:solidFill>
                  <a:schemeClr val="accent2"/>
                </a:solidFill>
                <a:round/>
                <a:headEnd/>
                <a:tailEnd/>
              </a:ln>
              <a:effectLst/>
            </p:spPr>
            <p:txBody>
              <a:bodyPr wrap="none" anchor="ctr"/>
              <a:lstStyle/>
              <a:p>
                <a:endParaRPr lang="da-DK"/>
              </a:p>
            </p:txBody>
          </p:sp>
          <p:sp>
            <p:nvSpPr>
              <p:cNvPr id="78" name="Oval 19"/>
              <p:cNvSpPr>
                <a:spLocks noChangeArrowheads="1"/>
              </p:cNvSpPr>
              <p:nvPr/>
            </p:nvSpPr>
            <p:spPr bwMode="auto">
              <a:xfrm>
                <a:off x="4656" y="3360"/>
                <a:ext cx="67" cy="68"/>
              </a:xfrm>
              <a:prstGeom prst="ellipse">
                <a:avLst/>
              </a:prstGeom>
              <a:solidFill>
                <a:schemeClr val="accent2"/>
              </a:solidFill>
              <a:ln w="12700">
                <a:solidFill>
                  <a:schemeClr val="accent2"/>
                </a:solidFill>
                <a:round/>
                <a:headEnd/>
                <a:tailEnd/>
              </a:ln>
              <a:effectLst/>
            </p:spPr>
            <p:txBody>
              <a:bodyPr wrap="none" anchor="ctr"/>
              <a:lstStyle/>
              <a:p>
                <a:endParaRPr lang="da-DK"/>
              </a:p>
            </p:txBody>
          </p:sp>
        </p:grpSp>
      </p:grpSp>
      <p:sp>
        <p:nvSpPr>
          <p:cNvPr id="79" name="Text Box 20"/>
          <p:cNvSpPr txBox="1">
            <a:spLocks noChangeArrowheads="1"/>
          </p:cNvSpPr>
          <p:nvPr/>
        </p:nvSpPr>
        <p:spPr bwMode="auto">
          <a:xfrm>
            <a:off x="6504732" y="3046437"/>
            <a:ext cx="1781175" cy="523220"/>
          </a:xfrm>
          <a:prstGeom prst="rect">
            <a:avLst/>
          </a:prstGeom>
          <a:solidFill>
            <a:schemeClr val="bg1"/>
          </a:solidFill>
          <a:ln w="12700">
            <a:noFill/>
            <a:miter lim="800000"/>
            <a:headEnd/>
            <a:tailEnd/>
          </a:ln>
          <a:effectLst/>
        </p:spPr>
        <p:txBody>
          <a:bodyPr>
            <a:spAutoFit/>
          </a:bodyPr>
          <a:lstStyle/>
          <a:p>
            <a:pPr algn="ctr" defTabSz="762000" eaLnBrk="0" hangingPunct="0"/>
            <a:r>
              <a:rPr lang="en-GB" sz="1400" b="1" i="1" dirty="0" smtClean="0">
                <a:solidFill>
                  <a:schemeClr val="accent6"/>
                </a:solidFill>
                <a:latin typeface="Arial"/>
              </a:rPr>
              <a:t>LOOPED RIVER NETWORK</a:t>
            </a:r>
            <a:endParaRPr lang="en-GB" sz="1400" b="1" i="1" dirty="0">
              <a:solidFill>
                <a:schemeClr val="accent6"/>
              </a:solidFill>
              <a:latin typeface="Arial"/>
            </a:endParaRPr>
          </a:p>
        </p:txBody>
      </p:sp>
      <p:sp>
        <p:nvSpPr>
          <p:cNvPr id="80" name="Text Box 21"/>
          <p:cNvSpPr txBox="1">
            <a:spLocks noChangeArrowheads="1"/>
          </p:cNvSpPr>
          <p:nvPr/>
        </p:nvSpPr>
        <p:spPr bwMode="auto">
          <a:xfrm>
            <a:off x="2021632" y="6142062"/>
            <a:ext cx="2085975" cy="304800"/>
          </a:xfrm>
          <a:prstGeom prst="rect">
            <a:avLst/>
          </a:prstGeom>
          <a:solidFill>
            <a:schemeClr val="bg1"/>
          </a:solidFill>
          <a:ln w="12700">
            <a:noFill/>
            <a:miter lim="800000"/>
            <a:headEnd/>
            <a:tailEnd/>
          </a:ln>
          <a:effectLst/>
        </p:spPr>
        <p:txBody>
          <a:bodyPr>
            <a:spAutoFit/>
          </a:bodyPr>
          <a:lstStyle/>
          <a:p>
            <a:pPr algn="ctr" defTabSz="762000" eaLnBrk="0" hangingPunct="0"/>
            <a:r>
              <a:rPr lang="en-GB" sz="1400" b="1" i="1" dirty="0" smtClean="0">
                <a:solidFill>
                  <a:schemeClr val="accent6"/>
                </a:solidFill>
                <a:latin typeface="Arial"/>
              </a:rPr>
              <a:t>TRIBUTARIES</a:t>
            </a:r>
            <a:endParaRPr lang="en-GB" sz="1400" b="1" i="1" dirty="0">
              <a:solidFill>
                <a:schemeClr val="accent6"/>
              </a:solidFill>
              <a:latin typeface="Arial"/>
            </a:endParaRPr>
          </a:p>
        </p:txBody>
      </p:sp>
      <p:sp>
        <p:nvSpPr>
          <p:cNvPr id="81" name="Freeform 22"/>
          <p:cNvSpPr>
            <a:spLocks/>
          </p:cNvSpPr>
          <p:nvPr/>
        </p:nvSpPr>
        <p:spPr bwMode="auto">
          <a:xfrm>
            <a:off x="2393107" y="1722462"/>
            <a:ext cx="6516687" cy="4281488"/>
          </a:xfrm>
          <a:custGeom>
            <a:avLst/>
            <a:gdLst/>
            <a:ahLst/>
            <a:cxnLst>
              <a:cxn ang="0">
                <a:pos x="0" y="0"/>
              </a:cxn>
              <a:cxn ang="0">
                <a:pos x="15" y="237"/>
              </a:cxn>
              <a:cxn ang="0">
                <a:pos x="55" y="466"/>
              </a:cxn>
              <a:cxn ang="0">
                <a:pos x="110" y="734"/>
              </a:cxn>
              <a:cxn ang="0">
                <a:pos x="189" y="955"/>
              </a:cxn>
              <a:cxn ang="0">
                <a:pos x="354" y="1191"/>
              </a:cxn>
              <a:cxn ang="0">
                <a:pos x="512" y="1365"/>
              </a:cxn>
              <a:cxn ang="0">
                <a:pos x="796" y="1547"/>
              </a:cxn>
              <a:cxn ang="0">
                <a:pos x="1159" y="1665"/>
              </a:cxn>
              <a:cxn ang="0">
                <a:pos x="1554" y="1744"/>
              </a:cxn>
              <a:cxn ang="0">
                <a:pos x="1822" y="1783"/>
              </a:cxn>
              <a:cxn ang="0">
                <a:pos x="2161" y="1823"/>
              </a:cxn>
              <a:cxn ang="0">
                <a:pos x="2524" y="1894"/>
              </a:cxn>
              <a:cxn ang="0">
                <a:pos x="2887" y="2004"/>
              </a:cxn>
              <a:cxn ang="0">
                <a:pos x="3156" y="2154"/>
              </a:cxn>
              <a:cxn ang="0">
                <a:pos x="3384" y="2359"/>
              </a:cxn>
              <a:cxn ang="0">
                <a:pos x="3574" y="2612"/>
              </a:cxn>
              <a:cxn ang="0">
                <a:pos x="3716" y="2801"/>
              </a:cxn>
              <a:cxn ang="0">
                <a:pos x="3850" y="2927"/>
              </a:cxn>
              <a:cxn ang="0">
                <a:pos x="4094" y="3046"/>
              </a:cxn>
              <a:cxn ang="0">
                <a:pos x="4323" y="3109"/>
              </a:cxn>
              <a:cxn ang="0">
                <a:pos x="4528" y="3117"/>
              </a:cxn>
            </a:cxnLst>
            <a:rect l="0" t="0" r="r" b="b"/>
            <a:pathLst>
              <a:path w="4528" h="3117">
                <a:moveTo>
                  <a:pt x="0" y="0"/>
                </a:moveTo>
                <a:lnTo>
                  <a:pt x="15" y="237"/>
                </a:lnTo>
                <a:lnTo>
                  <a:pt x="55" y="466"/>
                </a:lnTo>
                <a:lnTo>
                  <a:pt x="110" y="734"/>
                </a:lnTo>
                <a:lnTo>
                  <a:pt x="189" y="955"/>
                </a:lnTo>
                <a:lnTo>
                  <a:pt x="354" y="1191"/>
                </a:lnTo>
                <a:lnTo>
                  <a:pt x="512" y="1365"/>
                </a:lnTo>
                <a:lnTo>
                  <a:pt x="796" y="1547"/>
                </a:lnTo>
                <a:lnTo>
                  <a:pt x="1159" y="1665"/>
                </a:lnTo>
                <a:lnTo>
                  <a:pt x="1554" y="1744"/>
                </a:lnTo>
                <a:lnTo>
                  <a:pt x="1822" y="1783"/>
                </a:lnTo>
                <a:lnTo>
                  <a:pt x="2161" y="1823"/>
                </a:lnTo>
                <a:lnTo>
                  <a:pt x="2524" y="1894"/>
                </a:lnTo>
                <a:lnTo>
                  <a:pt x="2887" y="2004"/>
                </a:lnTo>
                <a:lnTo>
                  <a:pt x="3156" y="2154"/>
                </a:lnTo>
                <a:lnTo>
                  <a:pt x="3384" y="2359"/>
                </a:lnTo>
                <a:lnTo>
                  <a:pt x="3574" y="2612"/>
                </a:lnTo>
                <a:lnTo>
                  <a:pt x="3716" y="2801"/>
                </a:lnTo>
                <a:lnTo>
                  <a:pt x="3850" y="2927"/>
                </a:lnTo>
                <a:lnTo>
                  <a:pt x="4094" y="3046"/>
                </a:lnTo>
                <a:lnTo>
                  <a:pt x="4323" y="3109"/>
                </a:lnTo>
                <a:lnTo>
                  <a:pt x="4528" y="3117"/>
                </a:lnTo>
              </a:path>
            </a:pathLst>
          </a:custGeom>
          <a:noFill/>
          <a:ln w="50800" cap="flat" cmpd="sng">
            <a:solidFill>
              <a:schemeClr val="accent2"/>
            </a:solidFill>
            <a:prstDash val="solid"/>
            <a:round/>
            <a:headEnd/>
            <a:tailEnd/>
          </a:ln>
          <a:effectLst/>
        </p:spPr>
        <p:txBody>
          <a:bodyPr wrap="none" anchor="ctr"/>
          <a:lstStyle/>
          <a:p>
            <a:endParaRPr lang="da-DK"/>
          </a:p>
        </p:txBody>
      </p:sp>
      <p:grpSp>
        <p:nvGrpSpPr>
          <p:cNvPr id="82" name="Group 23"/>
          <p:cNvGrpSpPr>
            <a:grpSpLocks/>
          </p:cNvGrpSpPr>
          <p:nvPr/>
        </p:nvGrpSpPr>
        <p:grpSpPr bwMode="auto">
          <a:xfrm>
            <a:off x="5730032" y="4292625"/>
            <a:ext cx="3235325" cy="1733550"/>
            <a:chOff x="3578" y="2572"/>
            <a:chExt cx="2038" cy="1092"/>
          </a:xfrm>
        </p:grpSpPr>
        <p:grpSp>
          <p:nvGrpSpPr>
            <p:cNvPr id="83" name="Group 24"/>
            <p:cNvGrpSpPr>
              <a:grpSpLocks/>
            </p:cNvGrpSpPr>
            <p:nvPr/>
          </p:nvGrpSpPr>
          <p:grpSpPr bwMode="auto">
            <a:xfrm>
              <a:off x="3578" y="2572"/>
              <a:ext cx="1165" cy="644"/>
              <a:chOff x="3320" y="2336"/>
              <a:chExt cx="1192" cy="680"/>
            </a:xfrm>
          </p:grpSpPr>
          <p:sp>
            <p:nvSpPr>
              <p:cNvPr id="90" name="Freeform 25"/>
              <p:cNvSpPr>
                <a:spLocks/>
              </p:cNvSpPr>
              <p:nvPr/>
            </p:nvSpPr>
            <p:spPr bwMode="auto">
              <a:xfrm>
                <a:off x="3320" y="2336"/>
                <a:ext cx="1192" cy="680"/>
              </a:xfrm>
              <a:custGeom>
                <a:avLst/>
                <a:gdLst/>
                <a:ahLst/>
                <a:cxnLst>
                  <a:cxn ang="0">
                    <a:pos x="0" y="0"/>
                  </a:cxn>
                  <a:cxn ang="0">
                    <a:pos x="240" y="160"/>
                  </a:cxn>
                  <a:cxn ang="0">
                    <a:pos x="336" y="296"/>
                  </a:cxn>
                  <a:cxn ang="0">
                    <a:pos x="448" y="424"/>
                  </a:cxn>
                  <a:cxn ang="0">
                    <a:pos x="576" y="528"/>
                  </a:cxn>
                  <a:cxn ang="0">
                    <a:pos x="752" y="576"/>
                  </a:cxn>
                  <a:cxn ang="0">
                    <a:pos x="896" y="608"/>
                  </a:cxn>
                  <a:cxn ang="0">
                    <a:pos x="976" y="632"/>
                  </a:cxn>
                  <a:cxn ang="0">
                    <a:pos x="1080" y="640"/>
                  </a:cxn>
                  <a:cxn ang="0">
                    <a:pos x="1192" y="680"/>
                  </a:cxn>
                </a:cxnLst>
                <a:rect l="0" t="0" r="r" b="b"/>
                <a:pathLst>
                  <a:path w="1192" h="680">
                    <a:moveTo>
                      <a:pt x="0" y="0"/>
                    </a:moveTo>
                    <a:lnTo>
                      <a:pt x="240" y="160"/>
                    </a:lnTo>
                    <a:lnTo>
                      <a:pt x="336" y="296"/>
                    </a:lnTo>
                    <a:lnTo>
                      <a:pt x="448" y="424"/>
                    </a:lnTo>
                    <a:lnTo>
                      <a:pt x="576" y="528"/>
                    </a:lnTo>
                    <a:lnTo>
                      <a:pt x="752" y="576"/>
                    </a:lnTo>
                    <a:lnTo>
                      <a:pt x="896" y="608"/>
                    </a:lnTo>
                    <a:lnTo>
                      <a:pt x="976" y="632"/>
                    </a:lnTo>
                    <a:lnTo>
                      <a:pt x="1080" y="640"/>
                    </a:lnTo>
                    <a:lnTo>
                      <a:pt x="1192" y="680"/>
                    </a:lnTo>
                  </a:path>
                </a:pathLst>
              </a:custGeom>
              <a:noFill/>
              <a:ln w="50800" cap="flat" cmpd="sng">
                <a:solidFill>
                  <a:schemeClr val="accent2"/>
                </a:solidFill>
                <a:prstDash val="solid"/>
                <a:round/>
                <a:headEnd/>
                <a:tailEnd/>
              </a:ln>
              <a:effectLst/>
            </p:spPr>
            <p:txBody>
              <a:bodyPr wrap="none" anchor="ctr"/>
              <a:lstStyle/>
              <a:p>
                <a:endParaRPr lang="da-DK"/>
              </a:p>
            </p:txBody>
          </p:sp>
          <p:sp>
            <p:nvSpPr>
              <p:cNvPr id="91" name="Oval 26"/>
              <p:cNvSpPr>
                <a:spLocks noChangeArrowheads="1"/>
              </p:cNvSpPr>
              <p:nvPr/>
            </p:nvSpPr>
            <p:spPr bwMode="auto">
              <a:xfrm>
                <a:off x="3560" y="2486"/>
                <a:ext cx="72" cy="82"/>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92" name="Oval 27"/>
              <p:cNvSpPr>
                <a:spLocks noChangeArrowheads="1"/>
              </p:cNvSpPr>
              <p:nvPr/>
            </p:nvSpPr>
            <p:spPr bwMode="auto">
              <a:xfrm>
                <a:off x="4236" y="2912"/>
                <a:ext cx="73" cy="81"/>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93" name="Oval 28"/>
              <p:cNvSpPr>
                <a:spLocks noChangeArrowheads="1"/>
              </p:cNvSpPr>
              <p:nvPr/>
            </p:nvSpPr>
            <p:spPr bwMode="auto">
              <a:xfrm>
                <a:off x="3757" y="2744"/>
                <a:ext cx="72" cy="82"/>
              </a:xfrm>
              <a:prstGeom prst="ellipse">
                <a:avLst/>
              </a:prstGeom>
              <a:solidFill>
                <a:srgbClr val="FFFFFF"/>
              </a:solidFill>
              <a:ln w="12700">
                <a:solidFill>
                  <a:schemeClr val="accent2"/>
                </a:solidFill>
                <a:round/>
                <a:headEnd/>
                <a:tailEnd/>
              </a:ln>
              <a:effectLst/>
            </p:spPr>
            <p:txBody>
              <a:bodyPr wrap="none" anchor="ctr"/>
              <a:lstStyle/>
              <a:p>
                <a:endParaRPr lang="da-DK"/>
              </a:p>
            </p:txBody>
          </p:sp>
        </p:grpSp>
        <p:sp>
          <p:nvSpPr>
            <p:cNvPr id="84" name="Oval 29"/>
            <p:cNvSpPr>
              <a:spLocks noChangeArrowheads="1"/>
            </p:cNvSpPr>
            <p:nvPr/>
          </p:nvSpPr>
          <p:spPr bwMode="auto">
            <a:xfrm>
              <a:off x="4285" y="2755"/>
              <a:ext cx="66" cy="63"/>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85" name="Oval 30"/>
            <p:cNvSpPr>
              <a:spLocks noChangeArrowheads="1"/>
            </p:cNvSpPr>
            <p:nvPr/>
          </p:nvSpPr>
          <p:spPr bwMode="auto">
            <a:xfrm>
              <a:off x="4818" y="3343"/>
              <a:ext cx="66" cy="63"/>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86" name="Oval 31"/>
            <p:cNvSpPr>
              <a:spLocks noChangeArrowheads="1"/>
            </p:cNvSpPr>
            <p:nvPr/>
          </p:nvSpPr>
          <p:spPr bwMode="auto">
            <a:xfrm>
              <a:off x="5550" y="3601"/>
              <a:ext cx="66" cy="63"/>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87" name="Oval 32"/>
            <p:cNvSpPr>
              <a:spLocks noChangeArrowheads="1"/>
            </p:cNvSpPr>
            <p:nvPr/>
          </p:nvSpPr>
          <p:spPr bwMode="auto">
            <a:xfrm>
              <a:off x="4002" y="2628"/>
              <a:ext cx="67" cy="64"/>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88" name="Oval 33"/>
            <p:cNvSpPr>
              <a:spLocks noChangeArrowheads="1"/>
            </p:cNvSpPr>
            <p:nvPr/>
          </p:nvSpPr>
          <p:spPr bwMode="auto">
            <a:xfrm>
              <a:off x="4670" y="3164"/>
              <a:ext cx="66" cy="63"/>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89" name="Oval 34"/>
            <p:cNvSpPr>
              <a:spLocks noChangeArrowheads="1"/>
            </p:cNvSpPr>
            <p:nvPr/>
          </p:nvSpPr>
          <p:spPr bwMode="auto">
            <a:xfrm>
              <a:off x="5162" y="3547"/>
              <a:ext cx="66" cy="62"/>
            </a:xfrm>
            <a:prstGeom prst="ellipse">
              <a:avLst/>
            </a:prstGeom>
            <a:solidFill>
              <a:srgbClr val="FFFFFF"/>
            </a:solidFill>
            <a:ln w="12700">
              <a:solidFill>
                <a:schemeClr val="accent2"/>
              </a:solidFill>
              <a:round/>
              <a:headEnd/>
              <a:tailEnd/>
            </a:ln>
            <a:effectLst/>
          </p:spPr>
          <p:txBody>
            <a:bodyPr wrap="none" anchor="ctr"/>
            <a:lstStyle/>
            <a:p>
              <a:endParaRPr lang="da-DK"/>
            </a:p>
          </p:txBody>
        </p:sp>
      </p:grpSp>
      <p:grpSp>
        <p:nvGrpSpPr>
          <p:cNvPr id="94" name="Group 35"/>
          <p:cNvGrpSpPr>
            <a:grpSpLocks/>
          </p:cNvGrpSpPr>
          <p:nvPr/>
        </p:nvGrpSpPr>
        <p:grpSpPr bwMode="auto">
          <a:xfrm>
            <a:off x="2339132" y="1638325"/>
            <a:ext cx="3803650" cy="2751137"/>
            <a:chOff x="1442" y="900"/>
            <a:chExt cx="2396" cy="1733"/>
          </a:xfrm>
        </p:grpSpPr>
        <p:sp>
          <p:nvSpPr>
            <p:cNvPr id="95" name="Oval 36"/>
            <p:cNvSpPr>
              <a:spLocks noChangeArrowheads="1"/>
            </p:cNvSpPr>
            <p:nvPr/>
          </p:nvSpPr>
          <p:spPr bwMode="auto">
            <a:xfrm>
              <a:off x="1442" y="900"/>
              <a:ext cx="66" cy="64"/>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96" name="Oval 37"/>
            <p:cNvSpPr>
              <a:spLocks noChangeArrowheads="1"/>
            </p:cNvSpPr>
            <p:nvPr/>
          </p:nvSpPr>
          <p:spPr bwMode="auto">
            <a:xfrm>
              <a:off x="1586" y="1673"/>
              <a:ext cx="66" cy="62"/>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97" name="Oval 38"/>
            <p:cNvSpPr>
              <a:spLocks noChangeArrowheads="1"/>
            </p:cNvSpPr>
            <p:nvPr/>
          </p:nvSpPr>
          <p:spPr bwMode="auto">
            <a:xfrm>
              <a:off x="2108" y="2217"/>
              <a:ext cx="65" cy="64"/>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98" name="Oval 39"/>
            <p:cNvSpPr>
              <a:spLocks noChangeArrowheads="1"/>
            </p:cNvSpPr>
            <p:nvPr/>
          </p:nvSpPr>
          <p:spPr bwMode="auto">
            <a:xfrm>
              <a:off x="2816" y="2405"/>
              <a:ext cx="67" cy="63"/>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99" name="Oval 40"/>
            <p:cNvSpPr>
              <a:spLocks noChangeArrowheads="1"/>
            </p:cNvSpPr>
            <p:nvPr/>
          </p:nvSpPr>
          <p:spPr bwMode="auto">
            <a:xfrm>
              <a:off x="3772" y="2570"/>
              <a:ext cx="66" cy="63"/>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00" name="Oval 41"/>
            <p:cNvSpPr>
              <a:spLocks noChangeArrowheads="1"/>
            </p:cNvSpPr>
            <p:nvPr/>
          </p:nvSpPr>
          <p:spPr bwMode="auto">
            <a:xfrm>
              <a:off x="1476" y="1263"/>
              <a:ext cx="66" cy="62"/>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01" name="Oval 42"/>
            <p:cNvSpPr>
              <a:spLocks noChangeArrowheads="1"/>
            </p:cNvSpPr>
            <p:nvPr/>
          </p:nvSpPr>
          <p:spPr bwMode="auto">
            <a:xfrm>
              <a:off x="1796" y="2002"/>
              <a:ext cx="65" cy="64"/>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02" name="Oval 43"/>
            <p:cNvSpPr>
              <a:spLocks noChangeArrowheads="1"/>
            </p:cNvSpPr>
            <p:nvPr/>
          </p:nvSpPr>
          <p:spPr bwMode="auto">
            <a:xfrm>
              <a:off x="2441" y="2333"/>
              <a:ext cx="66" cy="64"/>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03" name="Oval 44"/>
            <p:cNvSpPr>
              <a:spLocks noChangeArrowheads="1"/>
            </p:cNvSpPr>
            <p:nvPr/>
          </p:nvSpPr>
          <p:spPr bwMode="auto">
            <a:xfrm>
              <a:off x="3199" y="2459"/>
              <a:ext cx="66" cy="64"/>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04" name="Oval 45"/>
            <p:cNvSpPr>
              <a:spLocks noChangeArrowheads="1"/>
            </p:cNvSpPr>
            <p:nvPr/>
          </p:nvSpPr>
          <p:spPr bwMode="auto">
            <a:xfrm>
              <a:off x="3370" y="2489"/>
              <a:ext cx="66" cy="62"/>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05" name="Oval 46"/>
            <p:cNvSpPr>
              <a:spLocks noChangeArrowheads="1"/>
            </p:cNvSpPr>
            <p:nvPr/>
          </p:nvSpPr>
          <p:spPr bwMode="auto">
            <a:xfrm>
              <a:off x="3529" y="2517"/>
              <a:ext cx="67" cy="63"/>
            </a:xfrm>
            <a:prstGeom prst="ellipse">
              <a:avLst/>
            </a:prstGeom>
            <a:solidFill>
              <a:srgbClr val="FFFFFF"/>
            </a:solidFill>
            <a:ln w="12700">
              <a:solidFill>
                <a:schemeClr val="accent2"/>
              </a:solidFill>
              <a:round/>
              <a:headEnd/>
              <a:tailEnd/>
            </a:ln>
            <a:effectLst/>
          </p:spPr>
          <p:txBody>
            <a:bodyPr wrap="none" anchor="ctr"/>
            <a:lstStyle/>
            <a:p>
              <a:endParaRPr lang="da-DK"/>
            </a:p>
          </p:txBody>
        </p:sp>
      </p:grpSp>
      <p:sp>
        <p:nvSpPr>
          <p:cNvPr id="106" name="Text Box 47"/>
          <p:cNvSpPr txBox="1">
            <a:spLocks noChangeArrowheads="1"/>
          </p:cNvSpPr>
          <p:nvPr/>
        </p:nvSpPr>
        <p:spPr bwMode="auto">
          <a:xfrm>
            <a:off x="5212507" y="1741512"/>
            <a:ext cx="3587750" cy="33655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GB" sz="1600" b="1" dirty="0" smtClean="0">
                <a:solidFill>
                  <a:schemeClr val="accent6"/>
                </a:solidFill>
                <a:latin typeface="Arial"/>
              </a:rPr>
              <a:t>GREATER SCHEMATISATION (1D)</a:t>
            </a:r>
            <a:endParaRPr lang="en-GB" sz="1600" b="1" dirty="0">
              <a:solidFill>
                <a:schemeClr val="accent6"/>
              </a:solidFill>
              <a:latin typeface="Arial"/>
            </a:endParaRPr>
          </a:p>
        </p:txBody>
      </p:sp>
      <p:sp>
        <p:nvSpPr>
          <p:cNvPr id="107" name="Line 50"/>
          <p:cNvSpPr>
            <a:spLocks noChangeShapeType="1"/>
          </p:cNvSpPr>
          <p:nvPr/>
        </p:nvSpPr>
        <p:spPr bwMode="auto">
          <a:xfrm flipV="1">
            <a:off x="1521569" y="1789137"/>
            <a:ext cx="2009775" cy="1119188"/>
          </a:xfrm>
          <a:prstGeom prst="line">
            <a:avLst/>
          </a:prstGeom>
          <a:noFill/>
          <a:ln w="25400">
            <a:solidFill>
              <a:schemeClr val="accent6"/>
            </a:solidFill>
            <a:round/>
            <a:headEnd/>
            <a:tailEnd/>
          </a:ln>
          <a:effectLst/>
        </p:spPr>
        <p:txBody>
          <a:bodyPr wrap="none" anchor="ctr"/>
          <a:lstStyle/>
          <a:p>
            <a:endParaRPr lang="da-DK"/>
          </a:p>
        </p:txBody>
      </p:sp>
      <p:sp>
        <p:nvSpPr>
          <p:cNvPr id="108" name="Line 51"/>
          <p:cNvSpPr>
            <a:spLocks noChangeShapeType="1"/>
          </p:cNvSpPr>
          <p:nvPr/>
        </p:nvSpPr>
        <p:spPr bwMode="auto">
          <a:xfrm flipV="1">
            <a:off x="3640882" y="2652737"/>
            <a:ext cx="1149350" cy="1801813"/>
          </a:xfrm>
          <a:prstGeom prst="line">
            <a:avLst/>
          </a:prstGeom>
          <a:noFill/>
          <a:ln w="25400">
            <a:solidFill>
              <a:schemeClr val="accent6"/>
            </a:solidFill>
            <a:round/>
            <a:headEnd/>
            <a:tailEnd/>
          </a:ln>
          <a:effectLst/>
        </p:spPr>
        <p:txBody>
          <a:bodyPr wrap="none" anchor="ctr"/>
          <a:lstStyle/>
          <a:p>
            <a:endParaRPr lang="da-DK"/>
          </a:p>
        </p:txBody>
      </p:sp>
      <p:sp>
        <p:nvSpPr>
          <p:cNvPr id="109" name="Line 52"/>
          <p:cNvSpPr>
            <a:spLocks noChangeShapeType="1"/>
          </p:cNvSpPr>
          <p:nvPr/>
        </p:nvSpPr>
        <p:spPr bwMode="auto">
          <a:xfrm flipV="1">
            <a:off x="6658719" y="4051325"/>
            <a:ext cx="806450" cy="765175"/>
          </a:xfrm>
          <a:prstGeom prst="line">
            <a:avLst/>
          </a:prstGeom>
          <a:noFill/>
          <a:ln w="25400">
            <a:solidFill>
              <a:schemeClr val="accent6"/>
            </a:solidFill>
            <a:round/>
            <a:headEnd/>
            <a:tailEnd/>
          </a:ln>
          <a:effectLst/>
        </p:spPr>
        <p:txBody>
          <a:bodyPr wrap="none" anchor="ctr"/>
          <a:lstStyle/>
          <a:p>
            <a:endParaRPr lang="da-DK"/>
          </a:p>
        </p:txBody>
      </p:sp>
      <p:sp>
        <p:nvSpPr>
          <p:cNvPr id="110" name="Line 53"/>
          <p:cNvSpPr>
            <a:spLocks noChangeShapeType="1"/>
          </p:cNvSpPr>
          <p:nvPr/>
        </p:nvSpPr>
        <p:spPr bwMode="auto">
          <a:xfrm flipV="1">
            <a:off x="2650282" y="4570437"/>
            <a:ext cx="895350" cy="1293813"/>
          </a:xfrm>
          <a:prstGeom prst="line">
            <a:avLst/>
          </a:prstGeom>
          <a:noFill/>
          <a:ln w="25400">
            <a:solidFill>
              <a:schemeClr val="tx2"/>
            </a:solidFill>
            <a:round/>
            <a:headEnd/>
            <a:tailEnd/>
          </a:ln>
          <a:effectLst/>
        </p:spPr>
        <p:txBody>
          <a:bodyPr wrap="none" anchor="ctr"/>
          <a:lstStyle/>
          <a:p>
            <a:endParaRPr lang="da-DK"/>
          </a:p>
        </p:txBody>
      </p:sp>
      <p:sp>
        <p:nvSpPr>
          <p:cNvPr id="111" name="Line 54"/>
          <p:cNvSpPr>
            <a:spLocks noChangeShapeType="1"/>
          </p:cNvSpPr>
          <p:nvPr/>
        </p:nvSpPr>
        <p:spPr bwMode="auto">
          <a:xfrm flipV="1">
            <a:off x="6112619" y="5448325"/>
            <a:ext cx="209550" cy="739775"/>
          </a:xfrm>
          <a:prstGeom prst="line">
            <a:avLst/>
          </a:prstGeom>
          <a:noFill/>
          <a:ln w="25400">
            <a:solidFill>
              <a:schemeClr val="tx2"/>
            </a:solidFill>
            <a:round/>
            <a:headEnd/>
            <a:tailEnd/>
          </a:ln>
          <a:effectLst/>
        </p:spPr>
        <p:txBody>
          <a:bodyPr wrap="none" anchor="ctr"/>
          <a:lstStyle/>
          <a:p>
            <a:endParaRPr lang="da-DK"/>
          </a:p>
        </p:txBody>
      </p:sp>
      <p:sp>
        <p:nvSpPr>
          <p:cNvPr id="112" name="Line 55"/>
          <p:cNvSpPr>
            <a:spLocks noChangeShapeType="1"/>
          </p:cNvSpPr>
          <p:nvPr/>
        </p:nvSpPr>
        <p:spPr bwMode="auto">
          <a:xfrm flipV="1">
            <a:off x="6315819" y="4838725"/>
            <a:ext cx="311150" cy="498475"/>
          </a:xfrm>
          <a:prstGeom prst="line">
            <a:avLst/>
          </a:prstGeom>
          <a:noFill/>
          <a:ln w="25400">
            <a:solidFill>
              <a:schemeClr val="tx2"/>
            </a:solidFill>
            <a:round/>
            <a:headEnd/>
            <a:tailEnd/>
          </a:ln>
          <a:effectLst/>
        </p:spPr>
        <p:txBody>
          <a:bodyPr wrap="none" anchor="ctr"/>
          <a:lstStyle/>
          <a:p>
            <a:endParaRPr lang="da-DK"/>
          </a:p>
        </p:txBody>
      </p:sp>
      <p:sp>
        <p:nvSpPr>
          <p:cNvPr id="113" name="Line 56"/>
          <p:cNvSpPr>
            <a:spLocks noChangeShapeType="1"/>
          </p:cNvSpPr>
          <p:nvPr/>
        </p:nvSpPr>
        <p:spPr bwMode="auto">
          <a:xfrm flipV="1">
            <a:off x="2715369" y="2576537"/>
            <a:ext cx="1235075" cy="1474788"/>
          </a:xfrm>
          <a:prstGeom prst="line">
            <a:avLst/>
          </a:prstGeom>
          <a:noFill/>
          <a:ln w="25400">
            <a:solidFill>
              <a:schemeClr val="accent6"/>
            </a:solidFill>
            <a:round/>
            <a:headEnd/>
            <a:tailEnd/>
          </a:ln>
          <a:effectLst/>
        </p:spPr>
        <p:txBody>
          <a:bodyPr wrap="none" anchor="ctr"/>
          <a:lstStyle/>
          <a:p>
            <a:endParaRPr lang="da-DK"/>
          </a:p>
        </p:txBody>
      </p:sp>
      <p:sp>
        <p:nvSpPr>
          <p:cNvPr id="114" name="Line 57"/>
          <p:cNvSpPr>
            <a:spLocks noChangeShapeType="1"/>
          </p:cNvSpPr>
          <p:nvPr/>
        </p:nvSpPr>
        <p:spPr bwMode="auto">
          <a:xfrm flipV="1">
            <a:off x="1915269" y="4151337"/>
            <a:ext cx="676275" cy="1131888"/>
          </a:xfrm>
          <a:prstGeom prst="line">
            <a:avLst/>
          </a:prstGeom>
          <a:noFill/>
          <a:ln w="25400">
            <a:solidFill>
              <a:schemeClr val="tx2"/>
            </a:solidFill>
            <a:round/>
            <a:headEnd/>
            <a:tailEnd/>
          </a:ln>
          <a:effectLst/>
        </p:spPr>
        <p:txBody>
          <a:bodyPr wrap="none" anchor="ctr"/>
          <a:lstStyle/>
          <a:p>
            <a:endParaRPr lang="da-DK"/>
          </a:p>
        </p:txBody>
      </p:sp>
      <p:sp>
        <p:nvSpPr>
          <p:cNvPr id="115" name="Line 58"/>
          <p:cNvSpPr>
            <a:spLocks noChangeShapeType="1"/>
          </p:cNvSpPr>
          <p:nvPr/>
        </p:nvSpPr>
        <p:spPr bwMode="auto">
          <a:xfrm flipV="1">
            <a:off x="5418882" y="2716237"/>
            <a:ext cx="1073150" cy="2119313"/>
          </a:xfrm>
          <a:prstGeom prst="line">
            <a:avLst/>
          </a:prstGeom>
          <a:noFill/>
          <a:ln w="25400">
            <a:solidFill>
              <a:schemeClr val="accent6"/>
            </a:solidFill>
            <a:round/>
            <a:headEnd/>
            <a:tailEnd/>
          </a:ln>
          <a:effectLst/>
        </p:spPr>
        <p:txBody>
          <a:bodyPr wrap="none" anchor="ctr"/>
          <a:lstStyle/>
          <a:p>
            <a:endParaRPr lang="da-DK"/>
          </a:p>
        </p:txBody>
      </p:sp>
      <p:sp>
        <p:nvSpPr>
          <p:cNvPr id="116" name="Line 59"/>
          <p:cNvSpPr>
            <a:spLocks noChangeShapeType="1"/>
          </p:cNvSpPr>
          <p:nvPr/>
        </p:nvSpPr>
        <p:spPr bwMode="auto">
          <a:xfrm flipV="1">
            <a:off x="4517182" y="5065737"/>
            <a:ext cx="806450" cy="1471613"/>
          </a:xfrm>
          <a:prstGeom prst="line">
            <a:avLst/>
          </a:prstGeom>
          <a:noFill/>
          <a:ln w="25400">
            <a:solidFill>
              <a:schemeClr val="tx2"/>
            </a:solidFill>
            <a:round/>
            <a:headEnd/>
            <a:tailEnd/>
          </a:ln>
          <a:effectLst/>
        </p:spPr>
        <p:txBody>
          <a:bodyPr wrap="none" anchor="ctr"/>
          <a:lstStyle/>
          <a:p>
            <a:endParaRPr lang="da-DK"/>
          </a:p>
        </p:txBody>
      </p:sp>
      <p:sp>
        <p:nvSpPr>
          <p:cNvPr id="117" name="Line 60"/>
          <p:cNvSpPr>
            <a:spLocks noChangeShapeType="1"/>
          </p:cNvSpPr>
          <p:nvPr/>
        </p:nvSpPr>
        <p:spPr bwMode="auto">
          <a:xfrm flipV="1">
            <a:off x="7906494" y="4597425"/>
            <a:ext cx="628650" cy="1920875"/>
          </a:xfrm>
          <a:prstGeom prst="line">
            <a:avLst/>
          </a:prstGeom>
          <a:noFill/>
          <a:ln w="25400">
            <a:solidFill>
              <a:schemeClr val="accent6"/>
            </a:solidFill>
            <a:round/>
            <a:headEnd/>
            <a:tailEnd/>
          </a:ln>
          <a:effectLst/>
        </p:spPr>
        <p:txBody>
          <a:bodyPr wrap="none" anchor="ctr"/>
          <a:lstStyle/>
          <a:p>
            <a:endParaRPr lang="da-DK"/>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Floodplain Model (Quasi </a:t>
            </a:r>
            <a:r>
              <a:rPr lang="en-US" dirty="0" smtClean="0">
                <a:solidFill>
                  <a:srgbClr val="FFFFFF"/>
                </a:solidFill>
              </a:rPr>
              <a:t>2D)</a:t>
            </a:r>
            <a:endParaRPr lang="en-US" dirty="0">
              <a:solidFill>
                <a:srgbClr val="FFFFFF"/>
              </a:solidFill>
            </a:endParaRPr>
          </a:p>
          <a:p>
            <a:pPr marL="0" indent="0">
              <a:buNone/>
            </a:pPr>
            <a:endParaRPr lang="en-GB" dirty="0"/>
          </a:p>
        </p:txBody>
      </p:sp>
      <p:grpSp>
        <p:nvGrpSpPr>
          <p:cNvPr id="86" name="Group 2"/>
          <p:cNvGrpSpPr>
            <a:grpSpLocks/>
          </p:cNvGrpSpPr>
          <p:nvPr/>
        </p:nvGrpSpPr>
        <p:grpSpPr bwMode="auto">
          <a:xfrm>
            <a:off x="1259632" y="1628800"/>
            <a:ext cx="7715250" cy="4983163"/>
            <a:chOff x="756" y="888"/>
            <a:chExt cx="4860" cy="3139"/>
          </a:xfrm>
        </p:grpSpPr>
        <p:pic>
          <p:nvPicPr>
            <p:cNvPr id="87" name="Picture 3" descr="p_foto"/>
            <p:cNvPicPr>
              <a:picLocks noChangeAspect="1" noChangeArrowheads="1"/>
            </p:cNvPicPr>
            <p:nvPr/>
          </p:nvPicPr>
          <p:blipFill>
            <a:blip r:embed="rId2">
              <a:lum bright="20000"/>
            </a:blip>
            <a:srcRect b="5602"/>
            <a:stretch>
              <a:fillRect/>
            </a:stretch>
          </p:blipFill>
          <p:spPr bwMode="auto">
            <a:xfrm>
              <a:off x="756" y="888"/>
              <a:ext cx="4826" cy="3139"/>
            </a:xfrm>
            <a:prstGeom prst="rect">
              <a:avLst/>
            </a:prstGeom>
            <a:noFill/>
          </p:spPr>
        </p:pic>
        <p:grpSp>
          <p:nvGrpSpPr>
            <p:cNvPr id="88" name="Group 4"/>
            <p:cNvGrpSpPr>
              <a:grpSpLocks/>
            </p:cNvGrpSpPr>
            <p:nvPr/>
          </p:nvGrpSpPr>
          <p:grpSpPr bwMode="auto">
            <a:xfrm>
              <a:off x="803" y="2439"/>
              <a:ext cx="4356" cy="1267"/>
              <a:chOff x="480" y="2208"/>
              <a:chExt cx="4464" cy="1333"/>
            </a:xfrm>
          </p:grpSpPr>
          <p:sp>
            <p:nvSpPr>
              <p:cNvPr id="152" name="Freeform 5"/>
              <p:cNvSpPr>
                <a:spLocks/>
              </p:cNvSpPr>
              <p:nvPr/>
            </p:nvSpPr>
            <p:spPr bwMode="auto">
              <a:xfrm>
                <a:off x="480" y="2230"/>
                <a:ext cx="4464" cy="1311"/>
              </a:xfrm>
              <a:custGeom>
                <a:avLst/>
                <a:gdLst/>
                <a:ahLst/>
                <a:cxnLst>
                  <a:cxn ang="0">
                    <a:pos x="0" y="0"/>
                  </a:cxn>
                  <a:cxn ang="0">
                    <a:pos x="214" y="37"/>
                  </a:cxn>
                  <a:cxn ang="0">
                    <a:pos x="339" y="139"/>
                  </a:cxn>
                  <a:cxn ang="0">
                    <a:pos x="486" y="161"/>
                  </a:cxn>
                  <a:cxn ang="0">
                    <a:pos x="589" y="212"/>
                  </a:cxn>
                  <a:cxn ang="0">
                    <a:pos x="729" y="286"/>
                  </a:cxn>
                  <a:cxn ang="0">
                    <a:pos x="891" y="380"/>
                  </a:cxn>
                  <a:cxn ang="0">
                    <a:pos x="1002" y="454"/>
                  </a:cxn>
                  <a:cxn ang="0">
                    <a:pos x="1068" y="615"/>
                  </a:cxn>
                  <a:cxn ang="0">
                    <a:pos x="1119" y="762"/>
                  </a:cxn>
                  <a:cxn ang="0">
                    <a:pos x="1252" y="908"/>
                  </a:cxn>
                  <a:cxn ang="0">
                    <a:pos x="1452" y="988"/>
                  </a:cxn>
                  <a:cxn ang="0">
                    <a:pos x="1650" y="1040"/>
                  </a:cxn>
                  <a:cxn ang="0">
                    <a:pos x="1842" y="1069"/>
                  </a:cxn>
                  <a:cxn ang="0">
                    <a:pos x="1989" y="1069"/>
                  </a:cxn>
                  <a:cxn ang="0">
                    <a:pos x="2128" y="1091"/>
                  </a:cxn>
                  <a:cxn ang="0">
                    <a:pos x="2158" y="1157"/>
                  </a:cxn>
                  <a:cxn ang="0">
                    <a:pos x="2151" y="1208"/>
                  </a:cxn>
                  <a:cxn ang="0">
                    <a:pos x="2181" y="1266"/>
                  </a:cxn>
                  <a:cxn ang="0">
                    <a:pos x="2254" y="1311"/>
                  </a:cxn>
                  <a:cxn ang="0">
                    <a:pos x="2401" y="1311"/>
                  </a:cxn>
                  <a:cxn ang="0">
                    <a:pos x="2548" y="1266"/>
                  </a:cxn>
                  <a:cxn ang="0">
                    <a:pos x="2711" y="1215"/>
                  </a:cxn>
                  <a:cxn ang="0">
                    <a:pos x="2821" y="1150"/>
                  </a:cxn>
                  <a:cxn ang="0">
                    <a:pos x="2917" y="1061"/>
                  </a:cxn>
                  <a:cxn ang="0">
                    <a:pos x="2997" y="996"/>
                  </a:cxn>
                  <a:cxn ang="0">
                    <a:pos x="3116" y="1003"/>
                  </a:cxn>
                  <a:cxn ang="0">
                    <a:pos x="3234" y="981"/>
                  </a:cxn>
                  <a:cxn ang="0">
                    <a:pos x="3285" y="937"/>
                  </a:cxn>
                  <a:cxn ang="0">
                    <a:pos x="3396" y="915"/>
                  </a:cxn>
                  <a:cxn ang="0">
                    <a:pos x="3484" y="937"/>
                  </a:cxn>
                  <a:cxn ang="0">
                    <a:pos x="3609" y="981"/>
                  </a:cxn>
                  <a:cxn ang="0">
                    <a:pos x="3713" y="952"/>
                  </a:cxn>
                  <a:cxn ang="0">
                    <a:pos x="3853" y="1010"/>
                  </a:cxn>
                  <a:cxn ang="0">
                    <a:pos x="4007" y="1076"/>
                  </a:cxn>
                  <a:cxn ang="0">
                    <a:pos x="4118" y="1120"/>
                  </a:cxn>
                  <a:cxn ang="0">
                    <a:pos x="4228" y="1157"/>
                  </a:cxn>
                  <a:cxn ang="0">
                    <a:pos x="4368" y="1186"/>
                  </a:cxn>
                  <a:cxn ang="0">
                    <a:pos x="4464" y="1186"/>
                  </a:cxn>
                </a:cxnLst>
                <a:rect l="0" t="0" r="r" b="b"/>
                <a:pathLst>
                  <a:path w="4464" h="1311">
                    <a:moveTo>
                      <a:pt x="0" y="0"/>
                    </a:moveTo>
                    <a:lnTo>
                      <a:pt x="214" y="37"/>
                    </a:lnTo>
                    <a:lnTo>
                      <a:pt x="339" y="139"/>
                    </a:lnTo>
                    <a:lnTo>
                      <a:pt x="486" y="161"/>
                    </a:lnTo>
                    <a:lnTo>
                      <a:pt x="589" y="212"/>
                    </a:lnTo>
                    <a:lnTo>
                      <a:pt x="729" y="286"/>
                    </a:lnTo>
                    <a:lnTo>
                      <a:pt x="891" y="380"/>
                    </a:lnTo>
                    <a:lnTo>
                      <a:pt x="1002" y="454"/>
                    </a:lnTo>
                    <a:lnTo>
                      <a:pt x="1068" y="615"/>
                    </a:lnTo>
                    <a:lnTo>
                      <a:pt x="1119" y="762"/>
                    </a:lnTo>
                    <a:lnTo>
                      <a:pt x="1252" y="908"/>
                    </a:lnTo>
                    <a:lnTo>
                      <a:pt x="1452" y="988"/>
                    </a:lnTo>
                    <a:lnTo>
                      <a:pt x="1650" y="1040"/>
                    </a:lnTo>
                    <a:lnTo>
                      <a:pt x="1842" y="1069"/>
                    </a:lnTo>
                    <a:lnTo>
                      <a:pt x="1989" y="1069"/>
                    </a:lnTo>
                    <a:lnTo>
                      <a:pt x="2128" y="1091"/>
                    </a:lnTo>
                    <a:lnTo>
                      <a:pt x="2158" y="1157"/>
                    </a:lnTo>
                    <a:lnTo>
                      <a:pt x="2151" y="1208"/>
                    </a:lnTo>
                    <a:lnTo>
                      <a:pt x="2181" y="1266"/>
                    </a:lnTo>
                    <a:lnTo>
                      <a:pt x="2254" y="1311"/>
                    </a:lnTo>
                    <a:lnTo>
                      <a:pt x="2401" y="1311"/>
                    </a:lnTo>
                    <a:lnTo>
                      <a:pt x="2548" y="1266"/>
                    </a:lnTo>
                    <a:lnTo>
                      <a:pt x="2711" y="1215"/>
                    </a:lnTo>
                    <a:lnTo>
                      <a:pt x="2821" y="1150"/>
                    </a:lnTo>
                    <a:lnTo>
                      <a:pt x="2917" y="1061"/>
                    </a:lnTo>
                    <a:lnTo>
                      <a:pt x="2997" y="996"/>
                    </a:lnTo>
                    <a:lnTo>
                      <a:pt x="3116" y="1003"/>
                    </a:lnTo>
                    <a:lnTo>
                      <a:pt x="3234" y="981"/>
                    </a:lnTo>
                    <a:lnTo>
                      <a:pt x="3285" y="937"/>
                    </a:lnTo>
                    <a:lnTo>
                      <a:pt x="3396" y="915"/>
                    </a:lnTo>
                    <a:lnTo>
                      <a:pt x="3484" y="937"/>
                    </a:lnTo>
                    <a:lnTo>
                      <a:pt x="3609" y="981"/>
                    </a:lnTo>
                    <a:lnTo>
                      <a:pt x="3713" y="952"/>
                    </a:lnTo>
                    <a:lnTo>
                      <a:pt x="3853" y="1010"/>
                    </a:lnTo>
                    <a:lnTo>
                      <a:pt x="4007" y="1076"/>
                    </a:lnTo>
                    <a:lnTo>
                      <a:pt x="4118" y="1120"/>
                    </a:lnTo>
                    <a:lnTo>
                      <a:pt x="4228" y="1157"/>
                    </a:lnTo>
                    <a:lnTo>
                      <a:pt x="4368" y="1186"/>
                    </a:lnTo>
                    <a:lnTo>
                      <a:pt x="4464" y="1186"/>
                    </a:lnTo>
                  </a:path>
                </a:pathLst>
              </a:custGeom>
              <a:noFill/>
              <a:ln w="50800" cap="flat" cmpd="sng">
                <a:solidFill>
                  <a:schemeClr val="accent2"/>
                </a:solidFill>
                <a:prstDash val="solid"/>
                <a:round/>
                <a:headEnd/>
                <a:tailEnd/>
              </a:ln>
              <a:effectLst/>
            </p:spPr>
            <p:txBody>
              <a:bodyPr wrap="none" anchor="ctr"/>
              <a:lstStyle/>
              <a:p>
                <a:endParaRPr lang="da-DK"/>
              </a:p>
            </p:txBody>
          </p:sp>
          <p:grpSp>
            <p:nvGrpSpPr>
              <p:cNvPr id="153" name="Group 6"/>
              <p:cNvGrpSpPr>
                <a:grpSpLocks/>
              </p:cNvGrpSpPr>
              <p:nvPr/>
            </p:nvGrpSpPr>
            <p:grpSpPr bwMode="auto">
              <a:xfrm>
                <a:off x="584" y="2208"/>
                <a:ext cx="4139" cy="1303"/>
                <a:chOff x="584" y="2208"/>
                <a:chExt cx="4139" cy="1303"/>
              </a:xfrm>
            </p:grpSpPr>
            <p:sp>
              <p:nvSpPr>
                <p:cNvPr id="154" name="Oval 7"/>
                <p:cNvSpPr>
                  <a:spLocks noChangeArrowheads="1"/>
                </p:cNvSpPr>
                <p:nvPr/>
              </p:nvSpPr>
              <p:spPr bwMode="auto">
                <a:xfrm>
                  <a:off x="584" y="2208"/>
                  <a:ext cx="68"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155" name="Oval 8"/>
                <p:cNvSpPr>
                  <a:spLocks noChangeArrowheads="1"/>
                </p:cNvSpPr>
                <p:nvPr/>
              </p:nvSpPr>
              <p:spPr bwMode="auto">
                <a:xfrm>
                  <a:off x="1173" y="2484"/>
                  <a:ext cx="67" cy="67"/>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156" name="Oval 9"/>
                <p:cNvSpPr>
                  <a:spLocks noChangeArrowheads="1"/>
                </p:cNvSpPr>
                <p:nvPr/>
              </p:nvSpPr>
              <p:spPr bwMode="auto">
                <a:xfrm>
                  <a:off x="1584" y="2976"/>
                  <a:ext cx="67"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157" name="Oval 10"/>
                <p:cNvSpPr>
                  <a:spLocks noChangeArrowheads="1"/>
                </p:cNvSpPr>
                <p:nvPr/>
              </p:nvSpPr>
              <p:spPr bwMode="auto">
                <a:xfrm>
                  <a:off x="2237" y="3262"/>
                  <a:ext cx="67"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158" name="Oval 11"/>
                <p:cNvSpPr>
                  <a:spLocks noChangeArrowheads="1"/>
                </p:cNvSpPr>
                <p:nvPr/>
              </p:nvSpPr>
              <p:spPr bwMode="auto">
                <a:xfrm>
                  <a:off x="3052" y="3437"/>
                  <a:ext cx="68"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159" name="Oval 12"/>
                <p:cNvSpPr>
                  <a:spLocks noChangeArrowheads="1"/>
                </p:cNvSpPr>
                <p:nvPr/>
              </p:nvSpPr>
              <p:spPr bwMode="auto">
                <a:xfrm>
                  <a:off x="3642" y="3175"/>
                  <a:ext cx="67" cy="67"/>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160" name="Oval 13"/>
                <p:cNvSpPr>
                  <a:spLocks noChangeArrowheads="1"/>
                </p:cNvSpPr>
                <p:nvPr/>
              </p:nvSpPr>
              <p:spPr bwMode="auto">
                <a:xfrm>
                  <a:off x="4368" y="3216"/>
                  <a:ext cx="67" cy="68"/>
                </a:xfrm>
                <a:prstGeom prst="ellipse">
                  <a:avLst/>
                </a:prstGeom>
                <a:solidFill>
                  <a:schemeClr val="bg1"/>
                </a:solidFill>
                <a:ln w="12700">
                  <a:solidFill>
                    <a:schemeClr val="accent2"/>
                  </a:solidFill>
                  <a:round/>
                  <a:headEnd/>
                  <a:tailEnd/>
                </a:ln>
                <a:effectLst/>
              </p:spPr>
              <p:txBody>
                <a:bodyPr wrap="none" anchor="ctr"/>
                <a:lstStyle/>
                <a:p>
                  <a:endParaRPr lang="da-DK"/>
                </a:p>
              </p:txBody>
            </p:sp>
            <p:sp>
              <p:nvSpPr>
                <p:cNvPr id="161" name="Oval 14"/>
                <p:cNvSpPr>
                  <a:spLocks noChangeArrowheads="1"/>
                </p:cNvSpPr>
                <p:nvPr/>
              </p:nvSpPr>
              <p:spPr bwMode="auto">
                <a:xfrm>
                  <a:off x="868" y="2346"/>
                  <a:ext cx="68" cy="68"/>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62" name="Oval 15"/>
                <p:cNvSpPr>
                  <a:spLocks noChangeArrowheads="1"/>
                </p:cNvSpPr>
                <p:nvPr/>
              </p:nvSpPr>
              <p:spPr bwMode="auto">
                <a:xfrm>
                  <a:off x="1436" y="2682"/>
                  <a:ext cx="67" cy="68"/>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63" name="Oval 16"/>
                <p:cNvSpPr>
                  <a:spLocks noChangeArrowheads="1"/>
                </p:cNvSpPr>
                <p:nvPr/>
              </p:nvSpPr>
              <p:spPr bwMode="auto">
                <a:xfrm>
                  <a:off x="1909" y="3188"/>
                  <a:ext cx="68" cy="67"/>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64" name="Oval 17"/>
                <p:cNvSpPr>
                  <a:spLocks noChangeArrowheads="1"/>
                </p:cNvSpPr>
                <p:nvPr/>
              </p:nvSpPr>
              <p:spPr bwMode="auto">
                <a:xfrm>
                  <a:off x="2601" y="3444"/>
                  <a:ext cx="67" cy="67"/>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65" name="Oval 18"/>
                <p:cNvSpPr>
                  <a:spLocks noChangeArrowheads="1"/>
                </p:cNvSpPr>
                <p:nvPr/>
              </p:nvSpPr>
              <p:spPr bwMode="auto">
                <a:xfrm>
                  <a:off x="3336" y="3268"/>
                  <a:ext cx="68" cy="68"/>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66" name="Oval 19"/>
                <p:cNvSpPr>
                  <a:spLocks noChangeArrowheads="1"/>
                </p:cNvSpPr>
                <p:nvPr/>
              </p:nvSpPr>
              <p:spPr bwMode="auto">
                <a:xfrm>
                  <a:off x="3984" y="3168"/>
                  <a:ext cx="67" cy="67"/>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67" name="Oval 20"/>
                <p:cNvSpPr>
                  <a:spLocks noChangeArrowheads="1"/>
                </p:cNvSpPr>
                <p:nvPr/>
              </p:nvSpPr>
              <p:spPr bwMode="auto">
                <a:xfrm>
                  <a:off x="4656" y="3360"/>
                  <a:ext cx="67" cy="68"/>
                </a:xfrm>
                <a:prstGeom prst="ellipse">
                  <a:avLst/>
                </a:prstGeom>
                <a:solidFill>
                  <a:schemeClr val="accent2"/>
                </a:solidFill>
                <a:ln w="12700">
                  <a:solidFill>
                    <a:schemeClr val="tx1"/>
                  </a:solidFill>
                  <a:round/>
                  <a:headEnd/>
                  <a:tailEnd/>
                </a:ln>
                <a:effectLst/>
              </p:spPr>
              <p:txBody>
                <a:bodyPr wrap="none" anchor="ctr"/>
                <a:lstStyle/>
                <a:p>
                  <a:endParaRPr lang="da-DK"/>
                </a:p>
              </p:txBody>
            </p:sp>
          </p:grpSp>
        </p:grpSp>
        <p:grpSp>
          <p:nvGrpSpPr>
            <p:cNvPr id="89" name="Group 21"/>
            <p:cNvGrpSpPr>
              <a:grpSpLocks/>
            </p:cNvGrpSpPr>
            <p:nvPr/>
          </p:nvGrpSpPr>
          <p:grpSpPr bwMode="auto">
            <a:xfrm>
              <a:off x="3574" y="2560"/>
              <a:ext cx="1164" cy="647"/>
              <a:chOff x="3320" y="2336"/>
              <a:chExt cx="1192" cy="680"/>
            </a:xfrm>
          </p:grpSpPr>
          <p:sp>
            <p:nvSpPr>
              <p:cNvPr id="148" name="Freeform 22"/>
              <p:cNvSpPr>
                <a:spLocks/>
              </p:cNvSpPr>
              <p:nvPr/>
            </p:nvSpPr>
            <p:spPr bwMode="auto">
              <a:xfrm>
                <a:off x="3320" y="2336"/>
                <a:ext cx="1192" cy="680"/>
              </a:xfrm>
              <a:custGeom>
                <a:avLst/>
                <a:gdLst/>
                <a:ahLst/>
                <a:cxnLst>
                  <a:cxn ang="0">
                    <a:pos x="0" y="0"/>
                  </a:cxn>
                  <a:cxn ang="0">
                    <a:pos x="240" y="160"/>
                  </a:cxn>
                  <a:cxn ang="0">
                    <a:pos x="336" y="296"/>
                  </a:cxn>
                  <a:cxn ang="0">
                    <a:pos x="448" y="424"/>
                  </a:cxn>
                  <a:cxn ang="0">
                    <a:pos x="576" y="528"/>
                  </a:cxn>
                  <a:cxn ang="0">
                    <a:pos x="752" y="576"/>
                  </a:cxn>
                  <a:cxn ang="0">
                    <a:pos x="896" y="608"/>
                  </a:cxn>
                  <a:cxn ang="0">
                    <a:pos x="976" y="632"/>
                  </a:cxn>
                  <a:cxn ang="0">
                    <a:pos x="1080" y="640"/>
                  </a:cxn>
                  <a:cxn ang="0">
                    <a:pos x="1192" y="680"/>
                  </a:cxn>
                </a:cxnLst>
                <a:rect l="0" t="0" r="r" b="b"/>
                <a:pathLst>
                  <a:path w="1192" h="680">
                    <a:moveTo>
                      <a:pt x="0" y="0"/>
                    </a:moveTo>
                    <a:lnTo>
                      <a:pt x="240" y="160"/>
                    </a:lnTo>
                    <a:lnTo>
                      <a:pt x="336" y="296"/>
                    </a:lnTo>
                    <a:lnTo>
                      <a:pt x="448" y="424"/>
                    </a:lnTo>
                    <a:lnTo>
                      <a:pt x="576" y="528"/>
                    </a:lnTo>
                    <a:lnTo>
                      <a:pt x="752" y="576"/>
                    </a:lnTo>
                    <a:lnTo>
                      <a:pt x="896" y="608"/>
                    </a:lnTo>
                    <a:lnTo>
                      <a:pt x="976" y="632"/>
                    </a:lnTo>
                    <a:lnTo>
                      <a:pt x="1080" y="640"/>
                    </a:lnTo>
                    <a:lnTo>
                      <a:pt x="1192" y="680"/>
                    </a:lnTo>
                  </a:path>
                </a:pathLst>
              </a:custGeom>
              <a:noFill/>
              <a:ln w="50800" cap="flat" cmpd="sng">
                <a:solidFill>
                  <a:schemeClr val="accent2"/>
                </a:solidFill>
                <a:prstDash val="solid"/>
                <a:round/>
                <a:headEnd/>
                <a:tailEnd/>
              </a:ln>
              <a:effectLst/>
            </p:spPr>
            <p:txBody>
              <a:bodyPr wrap="none" anchor="ctr"/>
              <a:lstStyle/>
              <a:p>
                <a:endParaRPr lang="da-DK"/>
              </a:p>
            </p:txBody>
          </p:sp>
          <p:sp>
            <p:nvSpPr>
              <p:cNvPr id="149" name="Oval 23"/>
              <p:cNvSpPr>
                <a:spLocks noChangeArrowheads="1"/>
              </p:cNvSpPr>
              <p:nvPr/>
            </p:nvSpPr>
            <p:spPr bwMode="auto">
              <a:xfrm>
                <a:off x="3560" y="2486"/>
                <a:ext cx="72" cy="82"/>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50" name="Oval 24"/>
              <p:cNvSpPr>
                <a:spLocks noChangeArrowheads="1"/>
              </p:cNvSpPr>
              <p:nvPr/>
            </p:nvSpPr>
            <p:spPr bwMode="auto">
              <a:xfrm>
                <a:off x="4236" y="2912"/>
                <a:ext cx="73" cy="81"/>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51" name="Oval 25"/>
              <p:cNvSpPr>
                <a:spLocks noChangeArrowheads="1"/>
              </p:cNvSpPr>
              <p:nvPr/>
            </p:nvSpPr>
            <p:spPr bwMode="auto">
              <a:xfrm>
                <a:off x="3757" y="2744"/>
                <a:ext cx="72" cy="82"/>
              </a:xfrm>
              <a:prstGeom prst="ellipse">
                <a:avLst/>
              </a:prstGeom>
              <a:solidFill>
                <a:srgbClr val="FFFFFF"/>
              </a:solidFill>
              <a:ln w="12700">
                <a:solidFill>
                  <a:schemeClr val="accent2"/>
                </a:solidFill>
                <a:round/>
                <a:headEnd/>
                <a:tailEnd/>
              </a:ln>
              <a:effectLst/>
            </p:spPr>
            <p:txBody>
              <a:bodyPr wrap="none" anchor="ctr"/>
              <a:lstStyle/>
              <a:p>
                <a:endParaRPr lang="da-DK"/>
              </a:p>
            </p:txBody>
          </p:sp>
        </p:grpSp>
        <p:grpSp>
          <p:nvGrpSpPr>
            <p:cNvPr id="90" name="Group 26"/>
            <p:cNvGrpSpPr>
              <a:grpSpLocks/>
            </p:cNvGrpSpPr>
            <p:nvPr/>
          </p:nvGrpSpPr>
          <p:grpSpPr bwMode="auto">
            <a:xfrm>
              <a:off x="1459" y="941"/>
              <a:ext cx="4157" cy="2739"/>
              <a:chOff x="1152" y="632"/>
              <a:chExt cx="4260" cy="2882"/>
            </a:xfrm>
          </p:grpSpPr>
          <p:sp>
            <p:nvSpPr>
              <p:cNvPr id="130" name="Freeform 27"/>
              <p:cNvSpPr>
                <a:spLocks/>
              </p:cNvSpPr>
              <p:nvPr/>
            </p:nvSpPr>
            <p:spPr bwMode="auto">
              <a:xfrm>
                <a:off x="1181" y="632"/>
                <a:ext cx="4201" cy="2848"/>
              </a:xfrm>
              <a:custGeom>
                <a:avLst/>
                <a:gdLst/>
                <a:ahLst/>
                <a:cxnLst>
                  <a:cxn ang="0">
                    <a:pos x="0" y="0"/>
                  </a:cxn>
                  <a:cxn ang="0">
                    <a:pos x="15" y="237"/>
                  </a:cxn>
                  <a:cxn ang="0">
                    <a:pos x="55" y="466"/>
                  </a:cxn>
                  <a:cxn ang="0">
                    <a:pos x="110" y="734"/>
                  </a:cxn>
                  <a:cxn ang="0">
                    <a:pos x="189" y="955"/>
                  </a:cxn>
                  <a:cxn ang="0">
                    <a:pos x="354" y="1191"/>
                  </a:cxn>
                  <a:cxn ang="0">
                    <a:pos x="512" y="1365"/>
                  </a:cxn>
                  <a:cxn ang="0">
                    <a:pos x="796" y="1547"/>
                  </a:cxn>
                  <a:cxn ang="0">
                    <a:pos x="1159" y="1665"/>
                  </a:cxn>
                  <a:cxn ang="0">
                    <a:pos x="1554" y="1744"/>
                  </a:cxn>
                  <a:cxn ang="0">
                    <a:pos x="1822" y="1783"/>
                  </a:cxn>
                  <a:cxn ang="0">
                    <a:pos x="2161" y="1823"/>
                  </a:cxn>
                  <a:cxn ang="0">
                    <a:pos x="2524" y="1894"/>
                  </a:cxn>
                  <a:cxn ang="0">
                    <a:pos x="2887" y="2004"/>
                  </a:cxn>
                  <a:cxn ang="0">
                    <a:pos x="3156" y="2154"/>
                  </a:cxn>
                  <a:cxn ang="0">
                    <a:pos x="3384" y="2359"/>
                  </a:cxn>
                  <a:cxn ang="0">
                    <a:pos x="3574" y="2612"/>
                  </a:cxn>
                  <a:cxn ang="0">
                    <a:pos x="3716" y="2801"/>
                  </a:cxn>
                  <a:cxn ang="0">
                    <a:pos x="3850" y="2927"/>
                  </a:cxn>
                  <a:cxn ang="0">
                    <a:pos x="4094" y="3046"/>
                  </a:cxn>
                  <a:cxn ang="0">
                    <a:pos x="4323" y="3109"/>
                  </a:cxn>
                  <a:cxn ang="0">
                    <a:pos x="4528" y="3117"/>
                  </a:cxn>
                </a:cxnLst>
                <a:rect l="0" t="0" r="r" b="b"/>
                <a:pathLst>
                  <a:path w="4528" h="3117">
                    <a:moveTo>
                      <a:pt x="0" y="0"/>
                    </a:moveTo>
                    <a:lnTo>
                      <a:pt x="15" y="237"/>
                    </a:lnTo>
                    <a:lnTo>
                      <a:pt x="55" y="466"/>
                    </a:lnTo>
                    <a:lnTo>
                      <a:pt x="110" y="734"/>
                    </a:lnTo>
                    <a:lnTo>
                      <a:pt x="189" y="955"/>
                    </a:lnTo>
                    <a:lnTo>
                      <a:pt x="354" y="1191"/>
                    </a:lnTo>
                    <a:lnTo>
                      <a:pt x="512" y="1365"/>
                    </a:lnTo>
                    <a:lnTo>
                      <a:pt x="796" y="1547"/>
                    </a:lnTo>
                    <a:lnTo>
                      <a:pt x="1159" y="1665"/>
                    </a:lnTo>
                    <a:lnTo>
                      <a:pt x="1554" y="1744"/>
                    </a:lnTo>
                    <a:lnTo>
                      <a:pt x="1822" y="1783"/>
                    </a:lnTo>
                    <a:lnTo>
                      <a:pt x="2161" y="1823"/>
                    </a:lnTo>
                    <a:lnTo>
                      <a:pt x="2524" y="1894"/>
                    </a:lnTo>
                    <a:lnTo>
                      <a:pt x="2887" y="2004"/>
                    </a:lnTo>
                    <a:lnTo>
                      <a:pt x="3156" y="2154"/>
                    </a:lnTo>
                    <a:lnTo>
                      <a:pt x="3384" y="2359"/>
                    </a:lnTo>
                    <a:lnTo>
                      <a:pt x="3574" y="2612"/>
                    </a:lnTo>
                    <a:lnTo>
                      <a:pt x="3716" y="2801"/>
                    </a:lnTo>
                    <a:lnTo>
                      <a:pt x="3850" y="2927"/>
                    </a:lnTo>
                    <a:lnTo>
                      <a:pt x="4094" y="3046"/>
                    </a:lnTo>
                    <a:lnTo>
                      <a:pt x="4323" y="3109"/>
                    </a:lnTo>
                    <a:lnTo>
                      <a:pt x="4528" y="3117"/>
                    </a:lnTo>
                  </a:path>
                </a:pathLst>
              </a:custGeom>
              <a:noFill/>
              <a:ln w="50800" cap="flat" cmpd="sng">
                <a:solidFill>
                  <a:schemeClr val="accent2"/>
                </a:solidFill>
                <a:prstDash val="solid"/>
                <a:round/>
                <a:headEnd/>
                <a:tailEnd/>
              </a:ln>
              <a:effectLst/>
            </p:spPr>
            <p:txBody>
              <a:bodyPr wrap="none" anchor="ctr"/>
              <a:lstStyle/>
              <a:p>
                <a:endParaRPr lang="da-DK"/>
              </a:p>
            </p:txBody>
          </p:sp>
          <p:sp>
            <p:nvSpPr>
              <p:cNvPr id="131" name="Oval 28"/>
              <p:cNvSpPr>
                <a:spLocks noChangeArrowheads="1"/>
              </p:cNvSpPr>
              <p:nvPr/>
            </p:nvSpPr>
            <p:spPr bwMode="auto">
              <a:xfrm>
                <a:off x="1152" y="646"/>
                <a:ext cx="68" cy="67"/>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32" name="Oval 29"/>
              <p:cNvSpPr>
                <a:spLocks noChangeArrowheads="1"/>
              </p:cNvSpPr>
              <p:nvPr/>
            </p:nvSpPr>
            <p:spPr bwMode="auto">
              <a:xfrm>
                <a:off x="1324" y="1430"/>
                <a:ext cx="68" cy="66"/>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33" name="Oval 30"/>
              <p:cNvSpPr>
                <a:spLocks noChangeArrowheads="1"/>
              </p:cNvSpPr>
              <p:nvPr/>
            </p:nvSpPr>
            <p:spPr bwMode="auto">
              <a:xfrm>
                <a:off x="1815" y="1961"/>
                <a:ext cx="67" cy="67"/>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34" name="Oval 31"/>
              <p:cNvSpPr>
                <a:spLocks noChangeArrowheads="1"/>
              </p:cNvSpPr>
              <p:nvPr/>
            </p:nvSpPr>
            <p:spPr bwMode="auto">
              <a:xfrm>
                <a:off x="2540" y="2178"/>
                <a:ext cx="68" cy="67"/>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35" name="Oval 32"/>
              <p:cNvSpPr>
                <a:spLocks noChangeArrowheads="1"/>
              </p:cNvSpPr>
              <p:nvPr/>
            </p:nvSpPr>
            <p:spPr bwMode="auto">
              <a:xfrm>
                <a:off x="3389" y="2308"/>
                <a:ext cx="68" cy="66"/>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36" name="Oval 33"/>
              <p:cNvSpPr>
                <a:spLocks noChangeArrowheads="1"/>
              </p:cNvSpPr>
              <p:nvPr/>
            </p:nvSpPr>
            <p:spPr bwMode="auto">
              <a:xfrm>
                <a:off x="4062" y="2560"/>
                <a:ext cx="68" cy="67"/>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37" name="Oval 34"/>
              <p:cNvSpPr>
                <a:spLocks noChangeArrowheads="1"/>
              </p:cNvSpPr>
              <p:nvPr/>
            </p:nvSpPr>
            <p:spPr bwMode="auto">
              <a:xfrm>
                <a:off x="4632" y="3200"/>
                <a:ext cx="68" cy="67"/>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38" name="Oval 35"/>
              <p:cNvSpPr>
                <a:spLocks noChangeArrowheads="1"/>
              </p:cNvSpPr>
              <p:nvPr/>
            </p:nvSpPr>
            <p:spPr bwMode="auto">
              <a:xfrm>
                <a:off x="5344" y="3447"/>
                <a:ext cx="68" cy="67"/>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39" name="Oval 36"/>
              <p:cNvSpPr>
                <a:spLocks noChangeArrowheads="1"/>
              </p:cNvSpPr>
              <p:nvPr/>
            </p:nvSpPr>
            <p:spPr bwMode="auto">
              <a:xfrm>
                <a:off x="1211" y="1035"/>
                <a:ext cx="68" cy="66"/>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40" name="Oval 37"/>
              <p:cNvSpPr>
                <a:spLocks noChangeArrowheads="1"/>
              </p:cNvSpPr>
              <p:nvPr/>
            </p:nvSpPr>
            <p:spPr bwMode="auto">
              <a:xfrm>
                <a:off x="1545" y="1740"/>
                <a:ext cx="67"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41" name="Oval 38"/>
              <p:cNvSpPr>
                <a:spLocks noChangeArrowheads="1"/>
              </p:cNvSpPr>
              <p:nvPr/>
            </p:nvSpPr>
            <p:spPr bwMode="auto">
              <a:xfrm>
                <a:off x="2150" y="2096"/>
                <a:ext cx="68"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42" name="Oval 39"/>
              <p:cNvSpPr>
                <a:spLocks noChangeArrowheads="1"/>
              </p:cNvSpPr>
              <p:nvPr/>
            </p:nvSpPr>
            <p:spPr bwMode="auto">
              <a:xfrm>
                <a:off x="2950" y="2248"/>
                <a:ext cx="68"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43" name="Oval 40"/>
              <p:cNvSpPr>
                <a:spLocks noChangeArrowheads="1"/>
              </p:cNvSpPr>
              <p:nvPr/>
            </p:nvSpPr>
            <p:spPr bwMode="auto">
              <a:xfrm>
                <a:off x="3748" y="2395"/>
                <a:ext cx="68"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44" name="Oval 41"/>
              <p:cNvSpPr>
                <a:spLocks noChangeArrowheads="1"/>
              </p:cNvSpPr>
              <p:nvPr/>
            </p:nvSpPr>
            <p:spPr bwMode="auto">
              <a:xfrm>
                <a:off x="4456" y="2992"/>
                <a:ext cx="68" cy="67"/>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45" name="Oval 42"/>
              <p:cNvSpPr>
                <a:spLocks noChangeArrowheads="1"/>
              </p:cNvSpPr>
              <p:nvPr/>
            </p:nvSpPr>
            <p:spPr bwMode="auto">
              <a:xfrm>
                <a:off x="4941" y="3390"/>
                <a:ext cx="68" cy="66"/>
              </a:xfrm>
              <a:prstGeom prst="ellipse">
                <a:avLst/>
              </a:prstGeom>
              <a:solidFill>
                <a:srgbClr val="FFFFFF"/>
              </a:solidFill>
              <a:ln w="12700">
                <a:solidFill>
                  <a:schemeClr val="accent2"/>
                </a:solidFill>
                <a:round/>
                <a:headEnd/>
                <a:tailEnd/>
              </a:ln>
              <a:effectLst/>
            </p:spPr>
            <p:txBody>
              <a:bodyPr wrap="none" anchor="ctr"/>
              <a:lstStyle/>
              <a:p>
                <a:endParaRPr lang="da-DK"/>
              </a:p>
            </p:txBody>
          </p:sp>
          <p:sp>
            <p:nvSpPr>
              <p:cNvPr id="146" name="Oval 43"/>
              <p:cNvSpPr>
                <a:spLocks noChangeArrowheads="1"/>
              </p:cNvSpPr>
              <p:nvPr/>
            </p:nvSpPr>
            <p:spPr bwMode="auto">
              <a:xfrm>
                <a:off x="3125" y="2260"/>
                <a:ext cx="68" cy="66"/>
              </a:xfrm>
              <a:prstGeom prst="ellipse">
                <a:avLst/>
              </a:prstGeom>
              <a:solidFill>
                <a:schemeClr val="accent2"/>
              </a:solidFill>
              <a:ln w="12700">
                <a:solidFill>
                  <a:schemeClr val="tx1"/>
                </a:solidFill>
                <a:round/>
                <a:headEnd/>
                <a:tailEnd/>
              </a:ln>
              <a:effectLst/>
            </p:spPr>
            <p:txBody>
              <a:bodyPr wrap="none" anchor="ctr"/>
              <a:lstStyle/>
              <a:p>
                <a:endParaRPr lang="da-DK"/>
              </a:p>
            </p:txBody>
          </p:sp>
          <p:sp>
            <p:nvSpPr>
              <p:cNvPr id="147" name="Oval 44"/>
              <p:cNvSpPr>
                <a:spLocks noChangeArrowheads="1"/>
              </p:cNvSpPr>
              <p:nvPr/>
            </p:nvSpPr>
            <p:spPr bwMode="auto">
              <a:xfrm>
                <a:off x="3264" y="2296"/>
                <a:ext cx="68" cy="67"/>
              </a:xfrm>
              <a:prstGeom prst="ellipse">
                <a:avLst/>
              </a:prstGeom>
              <a:solidFill>
                <a:srgbClr val="FFFFFF"/>
              </a:solidFill>
              <a:ln w="12700">
                <a:solidFill>
                  <a:schemeClr val="accent2"/>
                </a:solidFill>
                <a:round/>
                <a:headEnd/>
                <a:tailEnd/>
              </a:ln>
              <a:effectLst/>
            </p:spPr>
            <p:txBody>
              <a:bodyPr wrap="none" anchor="ctr"/>
              <a:lstStyle/>
              <a:p>
                <a:endParaRPr lang="da-DK"/>
              </a:p>
            </p:txBody>
          </p:sp>
        </p:grpSp>
        <p:grpSp>
          <p:nvGrpSpPr>
            <p:cNvPr id="91" name="Group 45"/>
            <p:cNvGrpSpPr>
              <a:grpSpLocks/>
            </p:cNvGrpSpPr>
            <p:nvPr/>
          </p:nvGrpSpPr>
          <p:grpSpPr bwMode="auto">
            <a:xfrm>
              <a:off x="850" y="934"/>
              <a:ext cx="4704" cy="2533"/>
              <a:chOff x="480" y="560"/>
              <a:chExt cx="5225" cy="2944"/>
            </a:xfrm>
          </p:grpSpPr>
          <p:grpSp>
            <p:nvGrpSpPr>
              <p:cNvPr id="120" name="Group 46"/>
              <p:cNvGrpSpPr>
                <a:grpSpLocks/>
              </p:cNvGrpSpPr>
              <p:nvPr/>
            </p:nvGrpSpPr>
            <p:grpSpPr bwMode="auto">
              <a:xfrm>
                <a:off x="480" y="1152"/>
                <a:ext cx="3840" cy="2352"/>
                <a:chOff x="480" y="1152"/>
                <a:chExt cx="3840" cy="2352"/>
              </a:xfrm>
            </p:grpSpPr>
            <p:sp>
              <p:nvSpPr>
                <p:cNvPr id="126" name="Freeform 47"/>
                <p:cNvSpPr>
                  <a:spLocks/>
                </p:cNvSpPr>
                <p:nvPr/>
              </p:nvSpPr>
              <p:spPr bwMode="auto">
                <a:xfrm>
                  <a:off x="480" y="1152"/>
                  <a:ext cx="1008" cy="1296"/>
                </a:xfrm>
                <a:custGeom>
                  <a:avLst/>
                  <a:gdLst/>
                  <a:ahLst/>
                  <a:cxnLst>
                    <a:cxn ang="0">
                      <a:pos x="432" y="0"/>
                    </a:cxn>
                    <a:cxn ang="0">
                      <a:pos x="0" y="528"/>
                    </a:cxn>
                    <a:cxn ang="0">
                      <a:pos x="48" y="912"/>
                    </a:cxn>
                    <a:cxn ang="0">
                      <a:pos x="384" y="1152"/>
                    </a:cxn>
                    <a:cxn ang="0">
                      <a:pos x="672" y="1296"/>
                    </a:cxn>
                    <a:cxn ang="0">
                      <a:pos x="1008" y="864"/>
                    </a:cxn>
                    <a:cxn ang="0">
                      <a:pos x="720" y="432"/>
                    </a:cxn>
                    <a:cxn ang="0">
                      <a:pos x="432" y="0"/>
                    </a:cxn>
                  </a:cxnLst>
                  <a:rect l="0" t="0" r="r" b="b"/>
                  <a:pathLst>
                    <a:path w="1008" h="1296">
                      <a:moveTo>
                        <a:pt x="432" y="0"/>
                      </a:moveTo>
                      <a:lnTo>
                        <a:pt x="0" y="528"/>
                      </a:lnTo>
                      <a:lnTo>
                        <a:pt x="48" y="912"/>
                      </a:lnTo>
                      <a:lnTo>
                        <a:pt x="384" y="1152"/>
                      </a:lnTo>
                      <a:lnTo>
                        <a:pt x="672" y="1296"/>
                      </a:lnTo>
                      <a:lnTo>
                        <a:pt x="1008" y="864"/>
                      </a:lnTo>
                      <a:lnTo>
                        <a:pt x="720" y="432"/>
                      </a:lnTo>
                      <a:lnTo>
                        <a:pt x="432" y="0"/>
                      </a:lnTo>
                      <a:close/>
                    </a:path>
                  </a:pathLst>
                </a:custGeom>
                <a:solidFill>
                  <a:schemeClr val="accent2">
                    <a:alpha val="50000"/>
                  </a:schemeClr>
                </a:solidFill>
                <a:ln w="12700" cap="flat" cmpd="sng">
                  <a:solidFill>
                    <a:schemeClr val="accent2"/>
                  </a:solidFill>
                  <a:prstDash val="solid"/>
                  <a:round/>
                  <a:headEnd/>
                  <a:tailEnd/>
                </a:ln>
                <a:effectLst/>
              </p:spPr>
              <p:txBody>
                <a:bodyPr wrap="none" anchor="ctr"/>
                <a:lstStyle/>
                <a:p>
                  <a:endParaRPr lang="da-DK"/>
                </a:p>
              </p:txBody>
            </p:sp>
            <p:sp>
              <p:nvSpPr>
                <p:cNvPr id="127" name="Freeform 48"/>
                <p:cNvSpPr>
                  <a:spLocks/>
                </p:cNvSpPr>
                <p:nvPr/>
              </p:nvSpPr>
              <p:spPr bwMode="auto">
                <a:xfrm>
                  <a:off x="1152" y="2016"/>
                  <a:ext cx="1152" cy="1104"/>
                </a:xfrm>
                <a:custGeom>
                  <a:avLst/>
                  <a:gdLst/>
                  <a:ahLst/>
                  <a:cxnLst>
                    <a:cxn ang="0">
                      <a:pos x="336" y="0"/>
                    </a:cxn>
                    <a:cxn ang="0">
                      <a:pos x="0" y="432"/>
                    </a:cxn>
                    <a:cxn ang="0">
                      <a:pos x="480" y="720"/>
                    </a:cxn>
                    <a:cxn ang="0">
                      <a:pos x="816" y="1056"/>
                    </a:cxn>
                    <a:cxn ang="0">
                      <a:pos x="912" y="1104"/>
                    </a:cxn>
                    <a:cxn ang="0">
                      <a:pos x="1152" y="432"/>
                    </a:cxn>
                    <a:cxn ang="0">
                      <a:pos x="720" y="288"/>
                    </a:cxn>
                    <a:cxn ang="0">
                      <a:pos x="480" y="144"/>
                    </a:cxn>
                    <a:cxn ang="0">
                      <a:pos x="336" y="0"/>
                    </a:cxn>
                  </a:cxnLst>
                  <a:rect l="0" t="0" r="r" b="b"/>
                  <a:pathLst>
                    <a:path w="1152" h="1104">
                      <a:moveTo>
                        <a:pt x="336" y="0"/>
                      </a:moveTo>
                      <a:lnTo>
                        <a:pt x="0" y="432"/>
                      </a:lnTo>
                      <a:lnTo>
                        <a:pt x="480" y="720"/>
                      </a:lnTo>
                      <a:lnTo>
                        <a:pt x="816" y="1056"/>
                      </a:lnTo>
                      <a:lnTo>
                        <a:pt x="912" y="1104"/>
                      </a:lnTo>
                      <a:lnTo>
                        <a:pt x="1152" y="432"/>
                      </a:lnTo>
                      <a:lnTo>
                        <a:pt x="720" y="288"/>
                      </a:lnTo>
                      <a:lnTo>
                        <a:pt x="480" y="144"/>
                      </a:lnTo>
                      <a:lnTo>
                        <a:pt x="336" y="0"/>
                      </a:lnTo>
                      <a:close/>
                    </a:path>
                  </a:pathLst>
                </a:custGeom>
                <a:solidFill>
                  <a:schemeClr val="accent2">
                    <a:alpha val="50000"/>
                  </a:schemeClr>
                </a:solidFill>
                <a:ln w="12700" cap="flat" cmpd="sng">
                  <a:solidFill>
                    <a:schemeClr val="accent2"/>
                  </a:solidFill>
                  <a:prstDash val="solid"/>
                  <a:round/>
                  <a:headEnd/>
                  <a:tailEnd/>
                </a:ln>
                <a:effectLst/>
              </p:spPr>
              <p:txBody>
                <a:bodyPr wrap="none" anchor="ctr"/>
                <a:lstStyle/>
                <a:p>
                  <a:endParaRPr lang="da-DK"/>
                </a:p>
              </p:txBody>
            </p:sp>
            <p:sp>
              <p:nvSpPr>
                <p:cNvPr id="128" name="Freeform 49"/>
                <p:cNvSpPr>
                  <a:spLocks/>
                </p:cNvSpPr>
                <p:nvPr/>
              </p:nvSpPr>
              <p:spPr bwMode="auto">
                <a:xfrm>
                  <a:off x="3361" y="2643"/>
                  <a:ext cx="959" cy="860"/>
                </a:xfrm>
                <a:custGeom>
                  <a:avLst/>
                  <a:gdLst/>
                  <a:ahLst/>
                  <a:cxnLst>
                    <a:cxn ang="0">
                      <a:pos x="0" y="860"/>
                    </a:cxn>
                    <a:cxn ang="0">
                      <a:pos x="143" y="813"/>
                    </a:cxn>
                    <a:cxn ang="0">
                      <a:pos x="239" y="717"/>
                    </a:cxn>
                    <a:cxn ang="0">
                      <a:pos x="527" y="717"/>
                    </a:cxn>
                    <a:cxn ang="0">
                      <a:pos x="767" y="669"/>
                    </a:cxn>
                    <a:cxn ang="0">
                      <a:pos x="911" y="669"/>
                    </a:cxn>
                    <a:cxn ang="0">
                      <a:pos x="959" y="525"/>
                    </a:cxn>
                    <a:cxn ang="0">
                      <a:pos x="575" y="381"/>
                    </a:cxn>
                    <a:cxn ang="0">
                      <a:pos x="431" y="189"/>
                    </a:cxn>
                    <a:cxn ang="0">
                      <a:pos x="191" y="45"/>
                    </a:cxn>
                    <a:cxn ang="0">
                      <a:pos x="79" y="0"/>
                    </a:cxn>
                    <a:cxn ang="0">
                      <a:pos x="0" y="860"/>
                    </a:cxn>
                  </a:cxnLst>
                  <a:rect l="0" t="0" r="r" b="b"/>
                  <a:pathLst>
                    <a:path w="959" h="860">
                      <a:moveTo>
                        <a:pt x="0" y="860"/>
                      </a:moveTo>
                      <a:lnTo>
                        <a:pt x="143" y="813"/>
                      </a:lnTo>
                      <a:lnTo>
                        <a:pt x="239" y="717"/>
                      </a:lnTo>
                      <a:lnTo>
                        <a:pt x="527" y="717"/>
                      </a:lnTo>
                      <a:lnTo>
                        <a:pt x="767" y="669"/>
                      </a:lnTo>
                      <a:lnTo>
                        <a:pt x="911" y="669"/>
                      </a:lnTo>
                      <a:lnTo>
                        <a:pt x="959" y="525"/>
                      </a:lnTo>
                      <a:lnTo>
                        <a:pt x="575" y="381"/>
                      </a:lnTo>
                      <a:lnTo>
                        <a:pt x="431" y="189"/>
                      </a:lnTo>
                      <a:lnTo>
                        <a:pt x="191" y="45"/>
                      </a:lnTo>
                      <a:lnTo>
                        <a:pt x="79" y="0"/>
                      </a:lnTo>
                      <a:lnTo>
                        <a:pt x="0" y="860"/>
                      </a:lnTo>
                      <a:close/>
                    </a:path>
                  </a:pathLst>
                </a:custGeom>
                <a:solidFill>
                  <a:schemeClr val="accent2">
                    <a:alpha val="50000"/>
                  </a:schemeClr>
                </a:solidFill>
                <a:ln w="12700" cap="flat" cmpd="sng">
                  <a:solidFill>
                    <a:schemeClr val="accent2"/>
                  </a:solidFill>
                  <a:prstDash val="solid"/>
                  <a:round/>
                  <a:headEnd/>
                  <a:tailEnd/>
                </a:ln>
                <a:effectLst/>
              </p:spPr>
              <p:txBody>
                <a:bodyPr wrap="none" anchor="ctr"/>
                <a:lstStyle/>
                <a:p>
                  <a:endParaRPr lang="da-DK"/>
                </a:p>
              </p:txBody>
            </p:sp>
            <p:sp>
              <p:nvSpPr>
                <p:cNvPr id="129" name="Freeform 50"/>
                <p:cNvSpPr>
                  <a:spLocks/>
                </p:cNvSpPr>
                <p:nvPr/>
              </p:nvSpPr>
              <p:spPr bwMode="auto">
                <a:xfrm>
                  <a:off x="2083" y="2462"/>
                  <a:ext cx="1325" cy="1042"/>
                </a:xfrm>
                <a:custGeom>
                  <a:avLst/>
                  <a:gdLst/>
                  <a:ahLst/>
                  <a:cxnLst>
                    <a:cxn ang="0">
                      <a:pos x="0" y="655"/>
                    </a:cxn>
                    <a:cxn ang="0">
                      <a:pos x="557" y="898"/>
                    </a:cxn>
                    <a:cxn ang="0">
                      <a:pos x="1229" y="1042"/>
                    </a:cxn>
                    <a:cxn ang="0">
                      <a:pos x="1325" y="178"/>
                    </a:cxn>
                    <a:cxn ang="0">
                      <a:pos x="749" y="130"/>
                    </a:cxn>
                    <a:cxn ang="0">
                      <a:pos x="237" y="0"/>
                    </a:cxn>
                    <a:cxn ang="0">
                      <a:pos x="0" y="655"/>
                    </a:cxn>
                  </a:cxnLst>
                  <a:rect l="0" t="0" r="r" b="b"/>
                  <a:pathLst>
                    <a:path w="1325" h="1042">
                      <a:moveTo>
                        <a:pt x="0" y="655"/>
                      </a:moveTo>
                      <a:lnTo>
                        <a:pt x="557" y="898"/>
                      </a:lnTo>
                      <a:lnTo>
                        <a:pt x="1229" y="1042"/>
                      </a:lnTo>
                      <a:lnTo>
                        <a:pt x="1325" y="178"/>
                      </a:lnTo>
                      <a:lnTo>
                        <a:pt x="749" y="130"/>
                      </a:lnTo>
                      <a:lnTo>
                        <a:pt x="237" y="0"/>
                      </a:lnTo>
                      <a:lnTo>
                        <a:pt x="0" y="655"/>
                      </a:lnTo>
                      <a:close/>
                    </a:path>
                  </a:pathLst>
                </a:custGeom>
                <a:solidFill>
                  <a:schemeClr val="accent2">
                    <a:alpha val="50000"/>
                  </a:schemeClr>
                </a:solidFill>
                <a:ln w="12700" cap="flat" cmpd="sng">
                  <a:solidFill>
                    <a:schemeClr val="accent2"/>
                  </a:solidFill>
                  <a:prstDash val="solid"/>
                  <a:round/>
                  <a:headEnd/>
                  <a:tailEnd/>
                </a:ln>
                <a:effectLst/>
              </p:spPr>
              <p:txBody>
                <a:bodyPr wrap="none" anchor="ctr"/>
                <a:lstStyle/>
                <a:p>
                  <a:endParaRPr lang="da-DK"/>
                </a:p>
              </p:txBody>
            </p:sp>
          </p:grpSp>
          <p:grpSp>
            <p:nvGrpSpPr>
              <p:cNvPr id="121" name="Group 51"/>
              <p:cNvGrpSpPr>
                <a:grpSpLocks/>
              </p:cNvGrpSpPr>
              <p:nvPr/>
            </p:nvGrpSpPr>
            <p:grpSpPr bwMode="auto">
              <a:xfrm>
                <a:off x="1536" y="560"/>
                <a:ext cx="4169" cy="2817"/>
                <a:chOff x="1536" y="560"/>
                <a:chExt cx="4169" cy="2817"/>
              </a:xfrm>
            </p:grpSpPr>
            <p:sp>
              <p:nvSpPr>
                <p:cNvPr id="122" name="Freeform 52"/>
                <p:cNvSpPr>
                  <a:spLocks/>
                </p:cNvSpPr>
                <p:nvPr/>
              </p:nvSpPr>
              <p:spPr bwMode="auto">
                <a:xfrm>
                  <a:off x="1536" y="560"/>
                  <a:ext cx="1320" cy="1342"/>
                </a:xfrm>
                <a:custGeom>
                  <a:avLst/>
                  <a:gdLst/>
                  <a:ahLst/>
                  <a:cxnLst>
                    <a:cxn ang="0">
                      <a:pos x="0" y="160"/>
                    </a:cxn>
                    <a:cxn ang="0">
                      <a:pos x="89" y="616"/>
                    </a:cxn>
                    <a:cxn ang="0">
                      <a:pos x="295" y="1042"/>
                    </a:cxn>
                    <a:cxn ang="0">
                      <a:pos x="468" y="1247"/>
                    </a:cxn>
                    <a:cxn ang="0">
                      <a:pos x="705" y="1342"/>
                    </a:cxn>
                    <a:cxn ang="0">
                      <a:pos x="1320" y="253"/>
                    </a:cxn>
                    <a:cxn ang="0">
                      <a:pos x="1155" y="87"/>
                    </a:cxn>
                    <a:cxn ang="0">
                      <a:pos x="878" y="0"/>
                    </a:cxn>
                    <a:cxn ang="0">
                      <a:pos x="531" y="16"/>
                    </a:cxn>
                    <a:cxn ang="0">
                      <a:pos x="129" y="95"/>
                    </a:cxn>
                    <a:cxn ang="0">
                      <a:pos x="0" y="160"/>
                    </a:cxn>
                  </a:cxnLst>
                  <a:rect l="0" t="0" r="r" b="b"/>
                  <a:pathLst>
                    <a:path w="1320" h="1342">
                      <a:moveTo>
                        <a:pt x="0" y="160"/>
                      </a:moveTo>
                      <a:lnTo>
                        <a:pt x="89" y="616"/>
                      </a:lnTo>
                      <a:lnTo>
                        <a:pt x="295" y="1042"/>
                      </a:lnTo>
                      <a:lnTo>
                        <a:pt x="468" y="1247"/>
                      </a:lnTo>
                      <a:lnTo>
                        <a:pt x="705" y="1342"/>
                      </a:lnTo>
                      <a:lnTo>
                        <a:pt x="1320" y="253"/>
                      </a:lnTo>
                      <a:lnTo>
                        <a:pt x="1155" y="87"/>
                      </a:lnTo>
                      <a:lnTo>
                        <a:pt x="878" y="0"/>
                      </a:lnTo>
                      <a:lnTo>
                        <a:pt x="531" y="16"/>
                      </a:lnTo>
                      <a:lnTo>
                        <a:pt x="129" y="95"/>
                      </a:lnTo>
                      <a:lnTo>
                        <a:pt x="0" y="160"/>
                      </a:lnTo>
                      <a:close/>
                    </a:path>
                  </a:pathLst>
                </a:custGeom>
                <a:solidFill>
                  <a:schemeClr val="accent2">
                    <a:alpha val="50000"/>
                  </a:schemeClr>
                </a:solidFill>
                <a:ln w="12700" cap="flat" cmpd="sng">
                  <a:solidFill>
                    <a:schemeClr val="accent2"/>
                  </a:solidFill>
                  <a:prstDash val="solid"/>
                  <a:round/>
                  <a:headEnd/>
                  <a:tailEnd/>
                </a:ln>
                <a:effectLst/>
              </p:spPr>
              <p:txBody>
                <a:bodyPr wrap="none" anchor="ctr"/>
                <a:lstStyle/>
                <a:p>
                  <a:endParaRPr lang="da-DK"/>
                </a:p>
              </p:txBody>
            </p:sp>
            <p:sp>
              <p:nvSpPr>
                <p:cNvPr id="123" name="Freeform 53"/>
                <p:cNvSpPr>
                  <a:spLocks/>
                </p:cNvSpPr>
                <p:nvPr/>
              </p:nvSpPr>
              <p:spPr bwMode="auto">
                <a:xfrm>
                  <a:off x="2272" y="828"/>
                  <a:ext cx="1547" cy="1342"/>
                </a:xfrm>
                <a:custGeom>
                  <a:avLst/>
                  <a:gdLst/>
                  <a:ahLst/>
                  <a:cxnLst>
                    <a:cxn ang="0">
                      <a:pos x="0" y="1081"/>
                    </a:cxn>
                    <a:cxn ang="0">
                      <a:pos x="269" y="1137"/>
                    </a:cxn>
                    <a:cxn ang="0">
                      <a:pos x="640" y="1224"/>
                    </a:cxn>
                    <a:cxn ang="0">
                      <a:pos x="813" y="1302"/>
                    </a:cxn>
                    <a:cxn ang="0">
                      <a:pos x="1105" y="1342"/>
                    </a:cxn>
                    <a:cxn ang="0">
                      <a:pos x="1547" y="490"/>
                    </a:cxn>
                    <a:cxn ang="0">
                      <a:pos x="600" y="0"/>
                    </a:cxn>
                    <a:cxn ang="0">
                      <a:pos x="0" y="1081"/>
                    </a:cxn>
                  </a:cxnLst>
                  <a:rect l="0" t="0" r="r" b="b"/>
                  <a:pathLst>
                    <a:path w="1547" h="1342">
                      <a:moveTo>
                        <a:pt x="0" y="1081"/>
                      </a:moveTo>
                      <a:lnTo>
                        <a:pt x="269" y="1137"/>
                      </a:lnTo>
                      <a:lnTo>
                        <a:pt x="640" y="1224"/>
                      </a:lnTo>
                      <a:lnTo>
                        <a:pt x="813" y="1302"/>
                      </a:lnTo>
                      <a:lnTo>
                        <a:pt x="1105" y="1342"/>
                      </a:lnTo>
                      <a:lnTo>
                        <a:pt x="1547" y="490"/>
                      </a:lnTo>
                      <a:lnTo>
                        <a:pt x="600" y="0"/>
                      </a:lnTo>
                      <a:lnTo>
                        <a:pt x="0" y="1081"/>
                      </a:lnTo>
                      <a:close/>
                    </a:path>
                  </a:pathLst>
                </a:custGeom>
                <a:solidFill>
                  <a:schemeClr val="accent2">
                    <a:alpha val="50000"/>
                  </a:schemeClr>
                </a:solidFill>
                <a:ln w="12700" cap="flat" cmpd="sng">
                  <a:solidFill>
                    <a:schemeClr val="accent2"/>
                  </a:solidFill>
                  <a:prstDash val="solid"/>
                  <a:round/>
                  <a:headEnd/>
                  <a:tailEnd/>
                </a:ln>
                <a:effectLst/>
              </p:spPr>
              <p:txBody>
                <a:bodyPr wrap="none" anchor="ctr"/>
                <a:lstStyle/>
                <a:p>
                  <a:endParaRPr lang="da-DK"/>
                </a:p>
              </p:txBody>
            </p:sp>
            <p:sp>
              <p:nvSpPr>
                <p:cNvPr id="124" name="Freeform 54"/>
                <p:cNvSpPr>
                  <a:spLocks/>
                </p:cNvSpPr>
                <p:nvPr/>
              </p:nvSpPr>
              <p:spPr bwMode="auto">
                <a:xfrm>
                  <a:off x="3417" y="1326"/>
                  <a:ext cx="1420" cy="1246"/>
                </a:xfrm>
                <a:custGeom>
                  <a:avLst/>
                  <a:gdLst/>
                  <a:ahLst/>
                  <a:cxnLst>
                    <a:cxn ang="0">
                      <a:pos x="0" y="844"/>
                    </a:cxn>
                    <a:cxn ang="0">
                      <a:pos x="481" y="946"/>
                    </a:cxn>
                    <a:cxn ang="0">
                      <a:pos x="710" y="1057"/>
                    </a:cxn>
                    <a:cxn ang="0">
                      <a:pos x="1049" y="1246"/>
                    </a:cxn>
                    <a:cxn ang="0">
                      <a:pos x="1420" y="441"/>
                    </a:cxn>
                    <a:cxn ang="0">
                      <a:pos x="796" y="165"/>
                    </a:cxn>
                    <a:cxn ang="0">
                      <a:pos x="434" y="0"/>
                    </a:cxn>
                    <a:cxn ang="0">
                      <a:pos x="0" y="844"/>
                    </a:cxn>
                  </a:cxnLst>
                  <a:rect l="0" t="0" r="r" b="b"/>
                  <a:pathLst>
                    <a:path w="1420" h="1246">
                      <a:moveTo>
                        <a:pt x="0" y="844"/>
                      </a:moveTo>
                      <a:lnTo>
                        <a:pt x="481" y="946"/>
                      </a:lnTo>
                      <a:lnTo>
                        <a:pt x="710" y="1057"/>
                      </a:lnTo>
                      <a:lnTo>
                        <a:pt x="1049" y="1246"/>
                      </a:lnTo>
                      <a:lnTo>
                        <a:pt x="1420" y="441"/>
                      </a:lnTo>
                      <a:lnTo>
                        <a:pt x="796" y="165"/>
                      </a:lnTo>
                      <a:lnTo>
                        <a:pt x="434" y="0"/>
                      </a:lnTo>
                      <a:lnTo>
                        <a:pt x="0" y="844"/>
                      </a:lnTo>
                      <a:close/>
                    </a:path>
                  </a:pathLst>
                </a:custGeom>
                <a:solidFill>
                  <a:schemeClr val="accent2">
                    <a:alpha val="50000"/>
                  </a:schemeClr>
                </a:solidFill>
                <a:ln w="12700" cap="flat" cmpd="sng">
                  <a:solidFill>
                    <a:schemeClr val="accent2"/>
                  </a:solidFill>
                  <a:prstDash val="solid"/>
                  <a:round/>
                  <a:headEnd/>
                  <a:tailEnd/>
                </a:ln>
                <a:effectLst/>
              </p:spPr>
              <p:txBody>
                <a:bodyPr wrap="none" anchor="ctr"/>
                <a:lstStyle/>
                <a:p>
                  <a:endParaRPr lang="da-DK"/>
                </a:p>
              </p:txBody>
            </p:sp>
            <p:sp>
              <p:nvSpPr>
                <p:cNvPr id="125" name="Freeform 55"/>
                <p:cNvSpPr>
                  <a:spLocks/>
                </p:cNvSpPr>
                <p:nvPr/>
              </p:nvSpPr>
              <p:spPr bwMode="auto">
                <a:xfrm>
                  <a:off x="4482" y="1791"/>
                  <a:ext cx="1223" cy="1586"/>
                </a:xfrm>
                <a:custGeom>
                  <a:avLst/>
                  <a:gdLst/>
                  <a:ahLst/>
                  <a:cxnLst>
                    <a:cxn ang="0">
                      <a:pos x="0" y="805"/>
                    </a:cxn>
                    <a:cxn ang="0">
                      <a:pos x="292" y="1026"/>
                    </a:cxn>
                    <a:cxn ang="0">
                      <a:pos x="497" y="1263"/>
                    </a:cxn>
                    <a:cxn ang="0">
                      <a:pos x="749" y="1436"/>
                    </a:cxn>
                    <a:cxn ang="0">
                      <a:pos x="994" y="1523"/>
                    </a:cxn>
                    <a:cxn ang="0">
                      <a:pos x="1215" y="1586"/>
                    </a:cxn>
                    <a:cxn ang="0">
                      <a:pos x="1223" y="276"/>
                    </a:cxn>
                    <a:cxn ang="0">
                      <a:pos x="386" y="0"/>
                    </a:cxn>
                    <a:cxn ang="0">
                      <a:pos x="0" y="805"/>
                    </a:cxn>
                  </a:cxnLst>
                  <a:rect l="0" t="0" r="r" b="b"/>
                  <a:pathLst>
                    <a:path w="1223" h="1586">
                      <a:moveTo>
                        <a:pt x="0" y="805"/>
                      </a:moveTo>
                      <a:lnTo>
                        <a:pt x="292" y="1026"/>
                      </a:lnTo>
                      <a:lnTo>
                        <a:pt x="497" y="1263"/>
                      </a:lnTo>
                      <a:lnTo>
                        <a:pt x="749" y="1436"/>
                      </a:lnTo>
                      <a:lnTo>
                        <a:pt x="994" y="1523"/>
                      </a:lnTo>
                      <a:lnTo>
                        <a:pt x="1215" y="1586"/>
                      </a:lnTo>
                      <a:lnTo>
                        <a:pt x="1223" y="276"/>
                      </a:lnTo>
                      <a:lnTo>
                        <a:pt x="386" y="0"/>
                      </a:lnTo>
                      <a:lnTo>
                        <a:pt x="0" y="805"/>
                      </a:lnTo>
                      <a:close/>
                    </a:path>
                  </a:pathLst>
                </a:custGeom>
                <a:solidFill>
                  <a:schemeClr val="accent2">
                    <a:alpha val="50000"/>
                  </a:schemeClr>
                </a:solidFill>
                <a:ln w="12700" cap="flat" cmpd="sng">
                  <a:solidFill>
                    <a:schemeClr val="accent2"/>
                  </a:solidFill>
                  <a:prstDash val="solid"/>
                  <a:round/>
                  <a:headEnd/>
                  <a:tailEnd/>
                </a:ln>
                <a:effectLst/>
              </p:spPr>
              <p:txBody>
                <a:bodyPr wrap="none" anchor="ctr"/>
                <a:lstStyle/>
                <a:p>
                  <a:endParaRPr lang="da-DK"/>
                </a:p>
              </p:txBody>
            </p:sp>
          </p:grpSp>
        </p:grpSp>
        <p:grpSp>
          <p:nvGrpSpPr>
            <p:cNvPr id="92" name="Group 56"/>
            <p:cNvGrpSpPr>
              <a:grpSpLocks/>
            </p:cNvGrpSpPr>
            <p:nvPr/>
          </p:nvGrpSpPr>
          <p:grpSpPr bwMode="auto">
            <a:xfrm>
              <a:off x="2090" y="903"/>
              <a:ext cx="3452" cy="2068"/>
              <a:chOff x="1799" y="640"/>
              <a:chExt cx="3537" cy="2176"/>
            </a:xfrm>
          </p:grpSpPr>
          <p:sp>
            <p:nvSpPr>
              <p:cNvPr id="115" name="Freeform 57"/>
              <p:cNvSpPr>
                <a:spLocks/>
              </p:cNvSpPr>
              <p:nvPr/>
            </p:nvSpPr>
            <p:spPr bwMode="auto">
              <a:xfrm>
                <a:off x="1799" y="640"/>
                <a:ext cx="3537" cy="2176"/>
              </a:xfrm>
              <a:custGeom>
                <a:avLst/>
                <a:gdLst/>
                <a:ahLst/>
                <a:cxnLst>
                  <a:cxn ang="0">
                    <a:pos x="0" y="0"/>
                  </a:cxn>
                  <a:cxn ang="0">
                    <a:pos x="357" y="514"/>
                  </a:cxn>
                  <a:cxn ang="0">
                    <a:pos x="567" y="679"/>
                  </a:cxn>
                  <a:cxn ang="0">
                    <a:pos x="873" y="800"/>
                  </a:cxn>
                  <a:cxn ang="0">
                    <a:pos x="1106" y="900"/>
                  </a:cxn>
                  <a:cxn ang="0">
                    <a:pos x="1310" y="1029"/>
                  </a:cxn>
                  <a:cxn ang="0">
                    <a:pos x="1506" y="1129"/>
                  </a:cxn>
                  <a:cxn ang="0">
                    <a:pos x="1689" y="1229"/>
                  </a:cxn>
                  <a:cxn ang="0">
                    <a:pos x="1863" y="1350"/>
                  </a:cxn>
                  <a:cxn ang="0">
                    <a:pos x="2103" y="1436"/>
                  </a:cxn>
                  <a:cxn ang="0">
                    <a:pos x="2336" y="1600"/>
                  </a:cxn>
                  <a:cxn ang="0">
                    <a:pos x="2576" y="1686"/>
                  </a:cxn>
                  <a:cxn ang="0">
                    <a:pos x="2744" y="1786"/>
                  </a:cxn>
                  <a:cxn ang="0">
                    <a:pos x="3020" y="1929"/>
                  </a:cxn>
                  <a:cxn ang="0">
                    <a:pos x="3210" y="2044"/>
                  </a:cxn>
                  <a:cxn ang="0">
                    <a:pos x="3537" y="2176"/>
                  </a:cxn>
                </a:cxnLst>
                <a:rect l="0" t="0" r="r" b="b"/>
                <a:pathLst>
                  <a:path w="3537" h="2176">
                    <a:moveTo>
                      <a:pt x="0" y="0"/>
                    </a:moveTo>
                    <a:lnTo>
                      <a:pt x="357" y="514"/>
                    </a:lnTo>
                    <a:lnTo>
                      <a:pt x="567" y="679"/>
                    </a:lnTo>
                    <a:lnTo>
                      <a:pt x="873" y="800"/>
                    </a:lnTo>
                    <a:lnTo>
                      <a:pt x="1106" y="900"/>
                    </a:lnTo>
                    <a:lnTo>
                      <a:pt x="1310" y="1029"/>
                    </a:lnTo>
                    <a:lnTo>
                      <a:pt x="1506" y="1129"/>
                    </a:lnTo>
                    <a:lnTo>
                      <a:pt x="1689" y="1229"/>
                    </a:lnTo>
                    <a:lnTo>
                      <a:pt x="1863" y="1350"/>
                    </a:lnTo>
                    <a:lnTo>
                      <a:pt x="2103" y="1436"/>
                    </a:lnTo>
                    <a:lnTo>
                      <a:pt x="2336" y="1600"/>
                    </a:lnTo>
                    <a:lnTo>
                      <a:pt x="2576" y="1686"/>
                    </a:lnTo>
                    <a:lnTo>
                      <a:pt x="2744" y="1786"/>
                    </a:lnTo>
                    <a:lnTo>
                      <a:pt x="3020" y="1929"/>
                    </a:lnTo>
                    <a:lnTo>
                      <a:pt x="3210" y="2044"/>
                    </a:lnTo>
                    <a:lnTo>
                      <a:pt x="3537" y="2176"/>
                    </a:lnTo>
                  </a:path>
                </a:pathLst>
              </a:custGeom>
              <a:noFill/>
              <a:ln w="50800" cap="flat" cmpd="sng">
                <a:solidFill>
                  <a:schemeClr val="tx2"/>
                </a:solidFill>
                <a:prstDash val="solid"/>
                <a:round/>
                <a:headEnd/>
                <a:tailEnd/>
              </a:ln>
              <a:effectLst/>
            </p:spPr>
            <p:txBody>
              <a:bodyPr wrap="none" anchor="ctr"/>
              <a:lstStyle/>
              <a:p>
                <a:endParaRPr lang="da-DK"/>
              </a:p>
            </p:txBody>
          </p:sp>
          <p:sp>
            <p:nvSpPr>
              <p:cNvPr id="116" name="Oval 58"/>
              <p:cNvSpPr>
                <a:spLocks noChangeArrowheads="1"/>
              </p:cNvSpPr>
              <p:nvPr/>
            </p:nvSpPr>
            <p:spPr bwMode="auto">
              <a:xfrm>
                <a:off x="1992" y="929"/>
                <a:ext cx="67" cy="66"/>
              </a:xfrm>
              <a:prstGeom prst="ellipse">
                <a:avLst/>
              </a:prstGeom>
              <a:solidFill>
                <a:srgbClr val="FFFFFF"/>
              </a:solidFill>
              <a:ln w="12700">
                <a:solidFill>
                  <a:schemeClr val="bg1"/>
                </a:solidFill>
                <a:round/>
                <a:headEnd/>
                <a:tailEnd/>
              </a:ln>
              <a:effectLst/>
            </p:spPr>
            <p:txBody>
              <a:bodyPr wrap="none" anchor="ctr"/>
              <a:lstStyle/>
              <a:p>
                <a:endParaRPr lang="da-DK"/>
              </a:p>
            </p:txBody>
          </p:sp>
          <p:sp>
            <p:nvSpPr>
              <p:cNvPr id="117" name="Oval 59"/>
              <p:cNvSpPr>
                <a:spLocks noChangeArrowheads="1"/>
              </p:cNvSpPr>
              <p:nvPr/>
            </p:nvSpPr>
            <p:spPr bwMode="auto">
              <a:xfrm>
                <a:off x="2811" y="1484"/>
                <a:ext cx="67" cy="66"/>
              </a:xfrm>
              <a:prstGeom prst="ellipse">
                <a:avLst/>
              </a:prstGeom>
              <a:solidFill>
                <a:srgbClr val="FFFFFF"/>
              </a:solidFill>
              <a:ln w="12700">
                <a:solidFill>
                  <a:schemeClr val="bg1"/>
                </a:solidFill>
                <a:round/>
                <a:headEnd/>
                <a:tailEnd/>
              </a:ln>
              <a:effectLst/>
            </p:spPr>
            <p:txBody>
              <a:bodyPr wrap="none" anchor="ctr"/>
              <a:lstStyle/>
              <a:p>
                <a:endParaRPr lang="da-DK"/>
              </a:p>
            </p:txBody>
          </p:sp>
          <p:sp>
            <p:nvSpPr>
              <p:cNvPr id="118" name="Oval 60"/>
              <p:cNvSpPr>
                <a:spLocks noChangeArrowheads="1"/>
              </p:cNvSpPr>
              <p:nvPr/>
            </p:nvSpPr>
            <p:spPr bwMode="auto">
              <a:xfrm>
                <a:off x="3694" y="1980"/>
                <a:ext cx="68" cy="66"/>
              </a:xfrm>
              <a:prstGeom prst="ellipse">
                <a:avLst/>
              </a:prstGeom>
              <a:solidFill>
                <a:srgbClr val="FFFFFF"/>
              </a:solidFill>
              <a:ln w="12700">
                <a:solidFill>
                  <a:schemeClr val="bg1"/>
                </a:solidFill>
                <a:round/>
                <a:headEnd/>
                <a:tailEnd/>
              </a:ln>
              <a:effectLst/>
            </p:spPr>
            <p:txBody>
              <a:bodyPr wrap="none" anchor="ctr"/>
              <a:lstStyle/>
              <a:p>
                <a:endParaRPr lang="da-DK"/>
              </a:p>
            </p:txBody>
          </p:sp>
          <p:sp>
            <p:nvSpPr>
              <p:cNvPr id="119" name="Oval 61"/>
              <p:cNvSpPr>
                <a:spLocks noChangeArrowheads="1"/>
              </p:cNvSpPr>
              <p:nvPr/>
            </p:nvSpPr>
            <p:spPr bwMode="auto">
              <a:xfrm>
                <a:off x="4742" y="2502"/>
                <a:ext cx="67" cy="66"/>
              </a:xfrm>
              <a:prstGeom prst="ellipse">
                <a:avLst/>
              </a:prstGeom>
              <a:solidFill>
                <a:srgbClr val="FFFFFF"/>
              </a:solidFill>
              <a:ln w="12700">
                <a:solidFill>
                  <a:schemeClr val="bg1"/>
                </a:solidFill>
                <a:round/>
                <a:headEnd/>
                <a:tailEnd/>
              </a:ln>
              <a:effectLst/>
            </p:spPr>
            <p:txBody>
              <a:bodyPr wrap="none" anchor="ctr"/>
              <a:lstStyle/>
              <a:p>
                <a:endParaRPr lang="da-DK"/>
              </a:p>
            </p:txBody>
          </p:sp>
        </p:grpSp>
        <p:grpSp>
          <p:nvGrpSpPr>
            <p:cNvPr id="93" name="Group 62"/>
            <p:cNvGrpSpPr>
              <a:grpSpLocks/>
            </p:cNvGrpSpPr>
            <p:nvPr/>
          </p:nvGrpSpPr>
          <p:grpSpPr bwMode="auto">
            <a:xfrm>
              <a:off x="756" y="1451"/>
              <a:ext cx="3500" cy="1816"/>
              <a:chOff x="432" y="1152"/>
              <a:chExt cx="3888" cy="2112"/>
            </a:xfrm>
          </p:grpSpPr>
          <p:sp>
            <p:nvSpPr>
              <p:cNvPr id="110" name="Freeform 63"/>
              <p:cNvSpPr>
                <a:spLocks/>
              </p:cNvSpPr>
              <p:nvPr/>
            </p:nvSpPr>
            <p:spPr bwMode="auto">
              <a:xfrm>
                <a:off x="432" y="1152"/>
                <a:ext cx="3888" cy="2112"/>
              </a:xfrm>
              <a:custGeom>
                <a:avLst/>
                <a:gdLst/>
                <a:ahLst/>
                <a:cxnLst>
                  <a:cxn ang="0">
                    <a:pos x="0" y="0"/>
                  </a:cxn>
                  <a:cxn ang="0">
                    <a:pos x="262" y="418"/>
                  </a:cxn>
                  <a:cxn ang="0">
                    <a:pos x="491" y="805"/>
                  </a:cxn>
                  <a:cxn ang="0">
                    <a:pos x="799" y="1026"/>
                  </a:cxn>
                  <a:cxn ang="0">
                    <a:pos x="1020" y="1318"/>
                  </a:cxn>
                  <a:cxn ang="0">
                    <a:pos x="1272" y="1491"/>
                  </a:cxn>
                  <a:cxn ang="0">
                    <a:pos x="1635" y="1633"/>
                  </a:cxn>
                  <a:cxn ang="0">
                    <a:pos x="2022" y="1767"/>
                  </a:cxn>
                  <a:cxn ang="0">
                    <a:pos x="2653" y="1902"/>
                  </a:cxn>
                  <a:cxn ang="0">
                    <a:pos x="3079" y="1973"/>
                  </a:cxn>
                  <a:cxn ang="0">
                    <a:pos x="3426" y="2020"/>
                  </a:cxn>
                  <a:cxn ang="0">
                    <a:pos x="3766" y="2083"/>
                  </a:cxn>
                  <a:cxn ang="0">
                    <a:pos x="3888" y="2112"/>
                  </a:cxn>
                </a:cxnLst>
                <a:rect l="0" t="0" r="r" b="b"/>
                <a:pathLst>
                  <a:path w="3888" h="2112">
                    <a:moveTo>
                      <a:pt x="0" y="0"/>
                    </a:moveTo>
                    <a:lnTo>
                      <a:pt x="262" y="418"/>
                    </a:lnTo>
                    <a:lnTo>
                      <a:pt x="491" y="805"/>
                    </a:lnTo>
                    <a:lnTo>
                      <a:pt x="799" y="1026"/>
                    </a:lnTo>
                    <a:lnTo>
                      <a:pt x="1020" y="1318"/>
                    </a:lnTo>
                    <a:cubicBezTo>
                      <a:pt x="1262" y="1486"/>
                      <a:pt x="1172" y="1438"/>
                      <a:pt x="1272" y="1491"/>
                    </a:cubicBezTo>
                    <a:lnTo>
                      <a:pt x="1635" y="1633"/>
                    </a:lnTo>
                    <a:lnTo>
                      <a:pt x="2022" y="1767"/>
                    </a:lnTo>
                    <a:lnTo>
                      <a:pt x="2653" y="1902"/>
                    </a:lnTo>
                    <a:lnTo>
                      <a:pt x="3079" y="1973"/>
                    </a:lnTo>
                    <a:lnTo>
                      <a:pt x="3426" y="2020"/>
                    </a:lnTo>
                    <a:lnTo>
                      <a:pt x="3766" y="2083"/>
                    </a:lnTo>
                    <a:lnTo>
                      <a:pt x="3888" y="2112"/>
                    </a:lnTo>
                  </a:path>
                </a:pathLst>
              </a:custGeom>
              <a:noFill/>
              <a:ln w="50800" cap="flat" cmpd="sng">
                <a:solidFill>
                  <a:schemeClr val="tx2"/>
                </a:solidFill>
                <a:prstDash val="solid"/>
                <a:round/>
                <a:headEnd/>
                <a:tailEnd/>
              </a:ln>
              <a:effectLst/>
            </p:spPr>
            <p:txBody>
              <a:bodyPr wrap="none" anchor="ctr"/>
              <a:lstStyle/>
              <a:p>
                <a:endParaRPr lang="da-DK"/>
              </a:p>
            </p:txBody>
          </p:sp>
          <p:sp>
            <p:nvSpPr>
              <p:cNvPr id="111" name="Oval 64"/>
              <p:cNvSpPr>
                <a:spLocks noChangeArrowheads="1"/>
              </p:cNvSpPr>
              <p:nvPr/>
            </p:nvSpPr>
            <p:spPr bwMode="auto">
              <a:xfrm>
                <a:off x="824" y="1803"/>
                <a:ext cx="73" cy="73"/>
              </a:xfrm>
              <a:prstGeom prst="ellipse">
                <a:avLst/>
              </a:prstGeom>
              <a:solidFill>
                <a:srgbClr val="FFFFFF"/>
              </a:solidFill>
              <a:ln w="12700">
                <a:solidFill>
                  <a:schemeClr val="bg1"/>
                </a:solidFill>
                <a:round/>
                <a:headEnd/>
                <a:tailEnd/>
              </a:ln>
              <a:effectLst/>
            </p:spPr>
            <p:txBody>
              <a:bodyPr wrap="none" anchor="ctr"/>
              <a:lstStyle/>
              <a:p>
                <a:endParaRPr lang="da-DK"/>
              </a:p>
            </p:txBody>
          </p:sp>
          <p:sp>
            <p:nvSpPr>
              <p:cNvPr id="112" name="Oval 65"/>
              <p:cNvSpPr>
                <a:spLocks noChangeArrowheads="1"/>
              </p:cNvSpPr>
              <p:nvPr/>
            </p:nvSpPr>
            <p:spPr bwMode="auto">
              <a:xfrm>
                <a:off x="1574" y="2553"/>
                <a:ext cx="73" cy="73"/>
              </a:xfrm>
              <a:prstGeom prst="ellipse">
                <a:avLst/>
              </a:prstGeom>
              <a:solidFill>
                <a:srgbClr val="FFFFFF"/>
              </a:solidFill>
              <a:ln w="12700">
                <a:solidFill>
                  <a:schemeClr val="bg1"/>
                </a:solidFill>
                <a:round/>
                <a:headEnd/>
                <a:tailEnd/>
              </a:ln>
              <a:effectLst/>
            </p:spPr>
            <p:txBody>
              <a:bodyPr wrap="none" anchor="ctr"/>
              <a:lstStyle/>
              <a:p>
                <a:endParaRPr lang="da-DK"/>
              </a:p>
            </p:txBody>
          </p:sp>
          <p:sp>
            <p:nvSpPr>
              <p:cNvPr id="113" name="Oval 66"/>
              <p:cNvSpPr>
                <a:spLocks noChangeArrowheads="1"/>
              </p:cNvSpPr>
              <p:nvPr/>
            </p:nvSpPr>
            <p:spPr bwMode="auto">
              <a:xfrm>
                <a:off x="2639" y="2932"/>
                <a:ext cx="73" cy="73"/>
              </a:xfrm>
              <a:prstGeom prst="ellipse">
                <a:avLst/>
              </a:prstGeom>
              <a:solidFill>
                <a:srgbClr val="FFFFFF"/>
              </a:solidFill>
              <a:ln w="12700">
                <a:solidFill>
                  <a:schemeClr val="bg1"/>
                </a:solidFill>
                <a:round/>
                <a:headEnd/>
                <a:tailEnd/>
              </a:ln>
              <a:effectLst/>
            </p:spPr>
            <p:txBody>
              <a:bodyPr wrap="none" anchor="ctr"/>
              <a:lstStyle/>
              <a:p>
                <a:endParaRPr lang="da-DK"/>
              </a:p>
            </p:txBody>
          </p:sp>
          <p:sp>
            <p:nvSpPr>
              <p:cNvPr id="114" name="Oval 67"/>
              <p:cNvSpPr>
                <a:spLocks noChangeArrowheads="1"/>
              </p:cNvSpPr>
              <p:nvPr/>
            </p:nvSpPr>
            <p:spPr bwMode="auto">
              <a:xfrm>
                <a:off x="3901" y="3145"/>
                <a:ext cx="73" cy="73"/>
              </a:xfrm>
              <a:prstGeom prst="ellipse">
                <a:avLst/>
              </a:prstGeom>
              <a:solidFill>
                <a:srgbClr val="FFFFFF"/>
              </a:solidFill>
              <a:ln w="12700">
                <a:solidFill>
                  <a:schemeClr val="bg1"/>
                </a:solidFill>
                <a:round/>
                <a:headEnd/>
                <a:tailEnd/>
              </a:ln>
              <a:effectLst/>
            </p:spPr>
            <p:txBody>
              <a:bodyPr wrap="none" anchor="ctr"/>
              <a:lstStyle/>
              <a:p>
                <a:endParaRPr lang="da-DK"/>
              </a:p>
            </p:txBody>
          </p:sp>
        </p:grpSp>
        <p:grpSp>
          <p:nvGrpSpPr>
            <p:cNvPr id="94" name="Group 68"/>
            <p:cNvGrpSpPr>
              <a:grpSpLocks/>
            </p:cNvGrpSpPr>
            <p:nvPr/>
          </p:nvGrpSpPr>
          <p:grpSpPr bwMode="auto">
            <a:xfrm>
              <a:off x="967" y="1222"/>
              <a:ext cx="4013" cy="2220"/>
              <a:chOff x="648" y="976"/>
              <a:chExt cx="4112" cy="2336"/>
            </a:xfrm>
          </p:grpSpPr>
          <p:sp>
            <p:nvSpPr>
              <p:cNvPr id="99" name="Line 69"/>
              <p:cNvSpPr>
                <a:spLocks noChangeShapeType="1"/>
              </p:cNvSpPr>
              <p:nvPr/>
            </p:nvSpPr>
            <p:spPr bwMode="auto">
              <a:xfrm flipH="1">
                <a:off x="856" y="1152"/>
                <a:ext cx="344" cy="640"/>
              </a:xfrm>
              <a:prstGeom prst="line">
                <a:avLst/>
              </a:prstGeom>
              <a:noFill/>
              <a:ln w="50800">
                <a:solidFill>
                  <a:schemeClr val="bg2"/>
                </a:solidFill>
                <a:round/>
                <a:headEnd/>
                <a:tailEnd/>
              </a:ln>
              <a:effectLst/>
            </p:spPr>
            <p:txBody>
              <a:bodyPr wrap="none" anchor="ctr"/>
              <a:lstStyle/>
              <a:p>
                <a:endParaRPr lang="da-DK"/>
              </a:p>
            </p:txBody>
          </p:sp>
          <p:sp>
            <p:nvSpPr>
              <p:cNvPr id="100" name="Line 70"/>
              <p:cNvSpPr>
                <a:spLocks noChangeShapeType="1"/>
              </p:cNvSpPr>
              <p:nvPr/>
            </p:nvSpPr>
            <p:spPr bwMode="auto">
              <a:xfrm flipH="1">
                <a:off x="648" y="1904"/>
                <a:ext cx="144" cy="352"/>
              </a:xfrm>
              <a:prstGeom prst="line">
                <a:avLst/>
              </a:prstGeom>
              <a:noFill/>
              <a:ln w="50800">
                <a:solidFill>
                  <a:schemeClr val="bg2"/>
                </a:solidFill>
                <a:round/>
                <a:headEnd/>
                <a:tailEnd/>
              </a:ln>
              <a:effectLst/>
            </p:spPr>
            <p:txBody>
              <a:bodyPr wrap="none" anchor="ctr"/>
              <a:lstStyle/>
              <a:p>
                <a:endParaRPr lang="da-DK"/>
              </a:p>
            </p:txBody>
          </p:sp>
          <p:sp>
            <p:nvSpPr>
              <p:cNvPr id="101" name="Line 71"/>
              <p:cNvSpPr>
                <a:spLocks noChangeShapeType="1"/>
              </p:cNvSpPr>
              <p:nvPr/>
            </p:nvSpPr>
            <p:spPr bwMode="auto">
              <a:xfrm flipH="1">
                <a:off x="1520" y="1864"/>
                <a:ext cx="64" cy="624"/>
              </a:xfrm>
              <a:prstGeom prst="line">
                <a:avLst/>
              </a:prstGeom>
              <a:noFill/>
              <a:ln w="50800">
                <a:solidFill>
                  <a:schemeClr val="bg2"/>
                </a:solidFill>
                <a:round/>
                <a:headEnd/>
                <a:tailEnd/>
              </a:ln>
              <a:effectLst/>
            </p:spPr>
            <p:txBody>
              <a:bodyPr wrap="none" anchor="ctr"/>
              <a:lstStyle/>
              <a:p>
                <a:endParaRPr lang="da-DK"/>
              </a:p>
            </p:txBody>
          </p:sp>
          <p:sp>
            <p:nvSpPr>
              <p:cNvPr id="102" name="Line 72"/>
              <p:cNvSpPr>
                <a:spLocks noChangeShapeType="1"/>
              </p:cNvSpPr>
              <p:nvPr/>
            </p:nvSpPr>
            <p:spPr bwMode="auto">
              <a:xfrm flipH="1" flipV="1">
                <a:off x="1224" y="2536"/>
                <a:ext cx="256" cy="24"/>
              </a:xfrm>
              <a:prstGeom prst="line">
                <a:avLst/>
              </a:prstGeom>
              <a:noFill/>
              <a:ln w="50800">
                <a:solidFill>
                  <a:schemeClr val="bg2"/>
                </a:solidFill>
                <a:round/>
                <a:headEnd/>
                <a:tailEnd/>
              </a:ln>
              <a:effectLst/>
            </p:spPr>
            <p:txBody>
              <a:bodyPr wrap="none" anchor="ctr"/>
              <a:lstStyle/>
              <a:p>
                <a:endParaRPr lang="da-DK"/>
              </a:p>
            </p:txBody>
          </p:sp>
          <p:sp>
            <p:nvSpPr>
              <p:cNvPr id="103" name="Line 73"/>
              <p:cNvSpPr>
                <a:spLocks noChangeShapeType="1"/>
              </p:cNvSpPr>
              <p:nvPr/>
            </p:nvSpPr>
            <p:spPr bwMode="auto">
              <a:xfrm flipH="1">
                <a:off x="2536" y="2360"/>
                <a:ext cx="432" cy="456"/>
              </a:xfrm>
              <a:prstGeom prst="line">
                <a:avLst/>
              </a:prstGeom>
              <a:noFill/>
              <a:ln w="50800">
                <a:solidFill>
                  <a:schemeClr val="bg2"/>
                </a:solidFill>
                <a:round/>
                <a:headEnd/>
                <a:tailEnd/>
              </a:ln>
              <a:effectLst/>
            </p:spPr>
            <p:txBody>
              <a:bodyPr wrap="none" anchor="ctr"/>
              <a:lstStyle/>
              <a:p>
                <a:endParaRPr lang="da-DK"/>
              </a:p>
            </p:txBody>
          </p:sp>
          <p:sp>
            <p:nvSpPr>
              <p:cNvPr id="104" name="Line 74"/>
              <p:cNvSpPr>
                <a:spLocks noChangeShapeType="1"/>
              </p:cNvSpPr>
              <p:nvPr/>
            </p:nvSpPr>
            <p:spPr bwMode="auto">
              <a:xfrm flipH="1">
                <a:off x="2288" y="2904"/>
                <a:ext cx="192" cy="408"/>
              </a:xfrm>
              <a:prstGeom prst="line">
                <a:avLst/>
              </a:prstGeom>
              <a:noFill/>
              <a:ln w="50800">
                <a:solidFill>
                  <a:schemeClr val="bg2"/>
                </a:solidFill>
                <a:round/>
                <a:headEnd/>
                <a:tailEnd/>
              </a:ln>
              <a:effectLst/>
            </p:spPr>
            <p:txBody>
              <a:bodyPr wrap="none" anchor="ctr"/>
              <a:lstStyle/>
              <a:p>
                <a:endParaRPr lang="da-DK"/>
              </a:p>
            </p:txBody>
          </p:sp>
          <p:sp>
            <p:nvSpPr>
              <p:cNvPr id="105" name="Line 75"/>
              <p:cNvSpPr>
                <a:spLocks noChangeShapeType="1"/>
              </p:cNvSpPr>
              <p:nvPr/>
            </p:nvSpPr>
            <p:spPr bwMode="auto">
              <a:xfrm flipH="1">
                <a:off x="3696" y="2880"/>
                <a:ext cx="72" cy="144"/>
              </a:xfrm>
              <a:prstGeom prst="line">
                <a:avLst/>
              </a:prstGeom>
              <a:noFill/>
              <a:ln w="50800">
                <a:solidFill>
                  <a:srgbClr val="C0C0C0"/>
                </a:solidFill>
                <a:round/>
                <a:headEnd/>
                <a:tailEnd/>
              </a:ln>
              <a:effectLst/>
            </p:spPr>
            <p:txBody>
              <a:bodyPr wrap="none" anchor="ctr"/>
              <a:lstStyle/>
              <a:p>
                <a:endParaRPr lang="da-DK"/>
              </a:p>
            </p:txBody>
          </p:sp>
          <p:sp>
            <p:nvSpPr>
              <p:cNvPr id="106" name="Line 76"/>
              <p:cNvSpPr>
                <a:spLocks noChangeShapeType="1"/>
              </p:cNvSpPr>
              <p:nvPr/>
            </p:nvSpPr>
            <p:spPr bwMode="auto">
              <a:xfrm flipH="1">
                <a:off x="3648" y="3096"/>
                <a:ext cx="8" cy="120"/>
              </a:xfrm>
              <a:prstGeom prst="line">
                <a:avLst/>
              </a:prstGeom>
              <a:noFill/>
              <a:ln w="50800">
                <a:solidFill>
                  <a:srgbClr val="C0C0C0"/>
                </a:solidFill>
                <a:round/>
                <a:headEnd/>
                <a:tailEnd/>
              </a:ln>
              <a:effectLst/>
            </p:spPr>
            <p:txBody>
              <a:bodyPr wrap="none" anchor="ctr"/>
              <a:lstStyle/>
              <a:p>
                <a:endParaRPr lang="da-DK"/>
              </a:p>
            </p:txBody>
          </p:sp>
          <p:sp>
            <p:nvSpPr>
              <p:cNvPr id="107" name="Line 77"/>
              <p:cNvSpPr>
                <a:spLocks noChangeShapeType="1"/>
              </p:cNvSpPr>
              <p:nvPr/>
            </p:nvSpPr>
            <p:spPr bwMode="auto">
              <a:xfrm flipH="1">
                <a:off x="1272" y="976"/>
                <a:ext cx="704" cy="128"/>
              </a:xfrm>
              <a:prstGeom prst="line">
                <a:avLst/>
              </a:prstGeom>
              <a:noFill/>
              <a:ln w="50800">
                <a:solidFill>
                  <a:schemeClr val="bg2"/>
                </a:solidFill>
                <a:round/>
                <a:headEnd/>
                <a:tailEnd/>
              </a:ln>
              <a:effectLst/>
            </p:spPr>
            <p:txBody>
              <a:bodyPr wrap="none" anchor="ctr"/>
              <a:lstStyle/>
              <a:p>
                <a:endParaRPr lang="da-DK"/>
              </a:p>
            </p:txBody>
          </p:sp>
          <p:sp>
            <p:nvSpPr>
              <p:cNvPr id="108" name="Line 78"/>
              <p:cNvSpPr>
                <a:spLocks noChangeShapeType="1"/>
              </p:cNvSpPr>
              <p:nvPr/>
            </p:nvSpPr>
            <p:spPr bwMode="auto">
              <a:xfrm flipH="1">
                <a:off x="3320" y="2048"/>
                <a:ext cx="384" cy="288"/>
              </a:xfrm>
              <a:prstGeom prst="line">
                <a:avLst/>
              </a:prstGeom>
              <a:noFill/>
              <a:ln w="50800">
                <a:solidFill>
                  <a:schemeClr val="bg2"/>
                </a:solidFill>
                <a:round/>
                <a:headEnd/>
                <a:tailEnd/>
              </a:ln>
              <a:effectLst/>
            </p:spPr>
            <p:txBody>
              <a:bodyPr wrap="none" anchor="ctr"/>
              <a:lstStyle/>
              <a:p>
                <a:endParaRPr lang="da-DK"/>
              </a:p>
            </p:txBody>
          </p:sp>
          <p:sp>
            <p:nvSpPr>
              <p:cNvPr id="109" name="Line 79"/>
              <p:cNvSpPr>
                <a:spLocks noChangeShapeType="1"/>
              </p:cNvSpPr>
              <p:nvPr/>
            </p:nvSpPr>
            <p:spPr bwMode="auto">
              <a:xfrm flipH="1">
                <a:off x="4512" y="2568"/>
                <a:ext cx="248" cy="456"/>
              </a:xfrm>
              <a:prstGeom prst="line">
                <a:avLst/>
              </a:prstGeom>
              <a:noFill/>
              <a:ln w="50800">
                <a:solidFill>
                  <a:schemeClr val="bg2"/>
                </a:solidFill>
                <a:round/>
                <a:headEnd/>
                <a:tailEnd/>
              </a:ln>
              <a:effectLst/>
            </p:spPr>
            <p:txBody>
              <a:bodyPr wrap="none" anchor="ctr"/>
              <a:lstStyle/>
              <a:p>
                <a:endParaRPr lang="da-DK"/>
              </a:p>
            </p:txBody>
          </p:sp>
        </p:grpSp>
        <p:sp>
          <p:nvSpPr>
            <p:cNvPr id="95" name="Text Box 80"/>
            <p:cNvSpPr txBox="1">
              <a:spLocks noChangeArrowheads="1"/>
            </p:cNvSpPr>
            <p:nvPr/>
          </p:nvSpPr>
          <p:spPr bwMode="auto">
            <a:xfrm>
              <a:off x="3862" y="3648"/>
              <a:ext cx="1214" cy="192"/>
            </a:xfrm>
            <a:prstGeom prst="rect">
              <a:avLst/>
            </a:prstGeom>
            <a:solidFill>
              <a:schemeClr val="bg1"/>
            </a:solidFill>
            <a:ln w="12700">
              <a:noFill/>
              <a:miter lim="800000"/>
              <a:headEnd/>
              <a:tailEnd/>
            </a:ln>
            <a:effectLst/>
          </p:spPr>
          <p:txBody>
            <a:bodyPr>
              <a:spAutoFit/>
            </a:bodyPr>
            <a:lstStyle/>
            <a:p>
              <a:pPr algn="r" defTabSz="762000" eaLnBrk="0" hangingPunct="0"/>
              <a:r>
                <a:rPr lang="it-IT" sz="1400" b="1" i="1" dirty="0">
                  <a:solidFill>
                    <a:schemeClr val="tx2"/>
                  </a:solidFill>
                  <a:latin typeface="Arial" charset="0"/>
                </a:rPr>
                <a:t>PARALLEL RIVERS</a:t>
              </a:r>
            </a:p>
          </p:txBody>
        </p:sp>
        <p:sp>
          <p:nvSpPr>
            <p:cNvPr id="96" name="Text Box 81"/>
            <p:cNvSpPr txBox="1">
              <a:spLocks noChangeArrowheads="1"/>
            </p:cNvSpPr>
            <p:nvPr/>
          </p:nvSpPr>
          <p:spPr bwMode="auto">
            <a:xfrm>
              <a:off x="4410" y="1542"/>
              <a:ext cx="1120" cy="192"/>
            </a:xfrm>
            <a:prstGeom prst="rect">
              <a:avLst/>
            </a:prstGeom>
            <a:solidFill>
              <a:schemeClr val="bg1"/>
            </a:solidFill>
            <a:ln w="12700">
              <a:noFill/>
              <a:miter lim="800000"/>
              <a:headEnd/>
              <a:tailEnd/>
            </a:ln>
            <a:effectLst/>
          </p:spPr>
          <p:txBody>
            <a:bodyPr>
              <a:spAutoFit/>
            </a:bodyPr>
            <a:lstStyle/>
            <a:p>
              <a:pPr algn="r" defTabSz="762000" eaLnBrk="0" hangingPunct="0"/>
              <a:r>
                <a:rPr lang="it-IT" sz="1400" b="1" i="1">
                  <a:solidFill>
                    <a:schemeClr val="accent2"/>
                  </a:solidFill>
                  <a:latin typeface="Arial" charset="0"/>
                </a:rPr>
                <a:t>FLOODED AREAS</a:t>
              </a:r>
            </a:p>
          </p:txBody>
        </p:sp>
        <p:sp>
          <p:nvSpPr>
            <p:cNvPr id="97" name="Text Box 82"/>
            <p:cNvSpPr txBox="1">
              <a:spLocks noChangeArrowheads="1"/>
            </p:cNvSpPr>
            <p:nvPr/>
          </p:nvSpPr>
          <p:spPr bwMode="auto">
            <a:xfrm>
              <a:off x="977" y="3478"/>
              <a:ext cx="1097" cy="192"/>
            </a:xfrm>
            <a:prstGeom prst="rect">
              <a:avLst/>
            </a:prstGeom>
            <a:solidFill>
              <a:schemeClr val="bg1"/>
            </a:solidFill>
            <a:ln w="12700">
              <a:noFill/>
              <a:miter lim="800000"/>
              <a:headEnd/>
              <a:tailEnd/>
            </a:ln>
            <a:effectLst/>
          </p:spPr>
          <p:txBody>
            <a:bodyPr>
              <a:spAutoFit/>
            </a:bodyPr>
            <a:lstStyle/>
            <a:p>
              <a:pPr algn="r" defTabSz="762000" eaLnBrk="0" hangingPunct="0"/>
              <a:r>
                <a:rPr lang="it-IT" sz="1400" b="1" i="1" dirty="0">
                  <a:solidFill>
                    <a:schemeClr val="tx2"/>
                  </a:solidFill>
                  <a:latin typeface="Arial" charset="0"/>
                </a:rPr>
                <a:t>LINK CHANNELS</a:t>
              </a:r>
            </a:p>
          </p:txBody>
        </p:sp>
        <p:sp>
          <p:nvSpPr>
            <p:cNvPr id="98" name="Text Box 83"/>
            <p:cNvSpPr txBox="1">
              <a:spLocks noChangeArrowheads="1"/>
            </p:cNvSpPr>
            <p:nvPr/>
          </p:nvSpPr>
          <p:spPr bwMode="auto">
            <a:xfrm>
              <a:off x="3279" y="981"/>
              <a:ext cx="2220" cy="212"/>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it-IT" sz="1600" b="1" dirty="0">
                  <a:solidFill>
                    <a:schemeClr val="accent6"/>
                  </a:solidFill>
                  <a:latin typeface="Arial" charset="0"/>
                </a:rPr>
                <a:t>FLOODPLAIN MODEL (QUASI 2-D)</a:t>
              </a:r>
            </a:p>
          </p:txBody>
        </p:sp>
      </p:gr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2545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GB" dirty="0" smtClean="0">
                <a:solidFill>
                  <a:srgbClr val="FFFFFF"/>
                </a:solidFill>
              </a:rPr>
              <a:t>Schematisation (One-Dimension)</a:t>
            </a:r>
            <a:endParaRPr lang="en-GB" dirty="0">
              <a:solidFill>
                <a:srgbClr val="FFFFFF"/>
              </a:solidFill>
            </a:endParaRPr>
          </a:p>
          <a:p>
            <a:pPr marL="0" indent="0">
              <a:buNone/>
            </a:pPr>
            <a:endParaRPr lang="en-GB" dirty="0"/>
          </a:p>
        </p:txBody>
      </p:sp>
      <p:grpSp>
        <p:nvGrpSpPr>
          <p:cNvPr id="4" name="Group 15"/>
          <p:cNvGrpSpPr>
            <a:grpSpLocks/>
          </p:cNvGrpSpPr>
          <p:nvPr/>
        </p:nvGrpSpPr>
        <p:grpSpPr bwMode="auto">
          <a:xfrm>
            <a:off x="989013" y="2048470"/>
            <a:ext cx="7650162" cy="4260850"/>
            <a:chOff x="241" y="780"/>
            <a:chExt cx="5329" cy="2948"/>
          </a:xfrm>
        </p:grpSpPr>
        <p:pic>
          <p:nvPicPr>
            <p:cNvPr id="5" name="Picture 2" descr="flodplain9"/>
            <p:cNvPicPr>
              <a:picLocks noChangeAspect="1" noChangeArrowheads="1"/>
            </p:cNvPicPr>
            <p:nvPr/>
          </p:nvPicPr>
          <p:blipFill>
            <a:blip r:embed="rId2" cstate="print"/>
            <a:srcRect l="6512" t="20526" r="2393" b="4115"/>
            <a:stretch>
              <a:fillRect/>
            </a:stretch>
          </p:blipFill>
          <p:spPr bwMode="auto">
            <a:xfrm>
              <a:off x="241" y="780"/>
              <a:ext cx="5329" cy="2948"/>
            </a:xfrm>
            <a:prstGeom prst="rect">
              <a:avLst/>
            </a:prstGeom>
            <a:noFill/>
          </p:spPr>
        </p:pic>
        <p:sp>
          <p:nvSpPr>
            <p:cNvPr id="6" name="Freeform 4"/>
            <p:cNvSpPr>
              <a:spLocks/>
            </p:cNvSpPr>
            <p:nvPr/>
          </p:nvSpPr>
          <p:spPr bwMode="auto">
            <a:xfrm>
              <a:off x="1215" y="1471"/>
              <a:ext cx="937" cy="754"/>
            </a:xfrm>
            <a:custGeom>
              <a:avLst/>
              <a:gdLst/>
              <a:ahLst/>
              <a:cxnLst>
                <a:cxn ang="0">
                  <a:pos x="0" y="754"/>
                </a:cxn>
                <a:cxn ang="0">
                  <a:pos x="73" y="688"/>
                </a:cxn>
                <a:cxn ang="0">
                  <a:pos x="131" y="651"/>
                </a:cxn>
                <a:cxn ang="0">
                  <a:pos x="175" y="622"/>
                </a:cxn>
                <a:cxn ang="0">
                  <a:pos x="219" y="585"/>
                </a:cxn>
                <a:cxn ang="0">
                  <a:pos x="300" y="549"/>
                </a:cxn>
                <a:cxn ang="0">
                  <a:pos x="395" y="490"/>
                </a:cxn>
                <a:cxn ang="0">
                  <a:pos x="497" y="439"/>
                </a:cxn>
                <a:cxn ang="0">
                  <a:pos x="570" y="337"/>
                </a:cxn>
                <a:cxn ang="0">
                  <a:pos x="622" y="278"/>
                </a:cxn>
                <a:cxn ang="0">
                  <a:pos x="731" y="190"/>
                </a:cxn>
                <a:cxn ang="0">
                  <a:pos x="797" y="154"/>
                </a:cxn>
                <a:cxn ang="0">
                  <a:pos x="907" y="95"/>
                </a:cxn>
                <a:cxn ang="0">
                  <a:pos x="936" y="29"/>
                </a:cxn>
                <a:cxn ang="0">
                  <a:pos x="900" y="0"/>
                </a:cxn>
              </a:cxnLst>
              <a:rect l="0" t="0" r="r" b="b"/>
              <a:pathLst>
                <a:path w="937" h="754">
                  <a:moveTo>
                    <a:pt x="0" y="754"/>
                  </a:moveTo>
                  <a:cubicBezTo>
                    <a:pt x="25" y="729"/>
                    <a:pt x="51" y="705"/>
                    <a:pt x="73" y="688"/>
                  </a:cubicBezTo>
                  <a:cubicBezTo>
                    <a:pt x="95" y="671"/>
                    <a:pt x="114" y="662"/>
                    <a:pt x="131" y="651"/>
                  </a:cubicBezTo>
                  <a:cubicBezTo>
                    <a:pt x="148" y="640"/>
                    <a:pt x="160" y="633"/>
                    <a:pt x="175" y="622"/>
                  </a:cubicBezTo>
                  <a:cubicBezTo>
                    <a:pt x="190" y="611"/>
                    <a:pt x="198" y="597"/>
                    <a:pt x="219" y="585"/>
                  </a:cubicBezTo>
                  <a:cubicBezTo>
                    <a:pt x="240" y="573"/>
                    <a:pt x="271" y="565"/>
                    <a:pt x="300" y="549"/>
                  </a:cubicBezTo>
                  <a:cubicBezTo>
                    <a:pt x="329" y="533"/>
                    <a:pt x="362" y="508"/>
                    <a:pt x="395" y="490"/>
                  </a:cubicBezTo>
                  <a:cubicBezTo>
                    <a:pt x="428" y="472"/>
                    <a:pt x="468" y="464"/>
                    <a:pt x="497" y="439"/>
                  </a:cubicBezTo>
                  <a:cubicBezTo>
                    <a:pt x="526" y="414"/>
                    <a:pt x="549" y="364"/>
                    <a:pt x="570" y="337"/>
                  </a:cubicBezTo>
                  <a:cubicBezTo>
                    <a:pt x="591" y="310"/>
                    <a:pt x="595" y="302"/>
                    <a:pt x="622" y="278"/>
                  </a:cubicBezTo>
                  <a:cubicBezTo>
                    <a:pt x="649" y="254"/>
                    <a:pt x="702" y="211"/>
                    <a:pt x="731" y="190"/>
                  </a:cubicBezTo>
                  <a:cubicBezTo>
                    <a:pt x="760" y="169"/>
                    <a:pt x="768" y="170"/>
                    <a:pt x="797" y="154"/>
                  </a:cubicBezTo>
                  <a:cubicBezTo>
                    <a:pt x="826" y="138"/>
                    <a:pt x="884" y="116"/>
                    <a:pt x="907" y="95"/>
                  </a:cubicBezTo>
                  <a:cubicBezTo>
                    <a:pt x="930" y="74"/>
                    <a:pt x="937" y="45"/>
                    <a:pt x="936" y="29"/>
                  </a:cubicBezTo>
                  <a:cubicBezTo>
                    <a:pt x="935" y="13"/>
                    <a:pt x="917" y="6"/>
                    <a:pt x="900" y="0"/>
                  </a:cubicBezTo>
                </a:path>
              </a:pathLst>
            </a:custGeom>
            <a:noFill/>
            <a:ln w="19050" cap="flat" cmpd="sng">
              <a:solidFill>
                <a:srgbClr val="00CCFF"/>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 name="Freeform 5"/>
            <p:cNvSpPr>
              <a:spLocks/>
            </p:cNvSpPr>
            <p:nvPr/>
          </p:nvSpPr>
          <p:spPr bwMode="auto">
            <a:xfrm>
              <a:off x="1749" y="1295"/>
              <a:ext cx="3439" cy="1109"/>
            </a:xfrm>
            <a:custGeom>
              <a:avLst/>
              <a:gdLst/>
              <a:ahLst/>
              <a:cxnLst>
                <a:cxn ang="0">
                  <a:pos x="0" y="0"/>
                </a:cxn>
                <a:cxn ang="0">
                  <a:pos x="117" y="66"/>
                </a:cxn>
                <a:cxn ang="0">
                  <a:pos x="154" y="88"/>
                </a:cxn>
                <a:cxn ang="0">
                  <a:pos x="234" y="110"/>
                </a:cxn>
                <a:cxn ang="0">
                  <a:pos x="278" y="169"/>
                </a:cxn>
                <a:cxn ang="0">
                  <a:pos x="358" y="169"/>
                </a:cxn>
                <a:cxn ang="0">
                  <a:pos x="417" y="169"/>
                </a:cxn>
                <a:cxn ang="0">
                  <a:pos x="490" y="169"/>
                </a:cxn>
                <a:cxn ang="0">
                  <a:pos x="534" y="198"/>
                </a:cxn>
                <a:cxn ang="0">
                  <a:pos x="651" y="220"/>
                </a:cxn>
                <a:cxn ang="0">
                  <a:pos x="739" y="249"/>
                </a:cxn>
                <a:cxn ang="0">
                  <a:pos x="775" y="300"/>
                </a:cxn>
                <a:cxn ang="0">
                  <a:pos x="775" y="344"/>
                </a:cxn>
                <a:cxn ang="0">
                  <a:pos x="775" y="395"/>
                </a:cxn>
                <a:cxn ang="0">
                  <a:pos x="812" y="447"/>
                </a:cxn>
                <a:cxn ang="0">
                  <a:pos x="907" y="513"/>
                </a:cxn>
                <a:cxn ang="0">
                  <a:pos x="995" y="513"/>
                </a:cxn>
                <a:cxn ang="0">
                  <a:pos x="1112" y="542"/>
                </a:cxn>
                <a:cxn ang="0">
                  <a:pos x="1178" y="571"/>
                </a:cxn>
                <a:cxn ang="0">
                  <a:pos x="1244" y="571"/>
                </a:cxn>
                <a:cxn ang="0">
                  <a:pos x="1302" y="534"/>
                </a:cxn>
                <a:cxn ang="0">
                  <a:pos x="1376" y="505"/>
                </a:cxn>
                <a:cxn ang="0">
                  <a:pos x="1449" y="498"/>
                </a:cxn>
                <a:cxn ang="0">
                  <a:pos x="1529" y="498"/>
                </a:cxn>
                <a:cxn ang="0">
                  <a:pos x="1639" y="527"/>
                </a:cxn>
                <a:cxn ang="0">
                  <a:pos x="1727" y="542"/>
                </a:cxn>
                <a:cxn ang="0">
                  <a:pos x="1815" y="513"/>
                </a:cxn>
                <a:cxn ang="0">
                  <a:pos x="1895" y="476"/>
                </a:cxn>
                <a:cxn ang="0">
                  <a:pos x="1968" y="461"/>
                </a:cxn>
                <a:cxn ang="0">
                  <a:pos x="2056" y="469"/>
                </a:cxn>
                <a:cxn ang="0">
                  <a:pos x="2151" y="491"/>
                </a:cxn>
                <a:cxn ang="0">
                  <a:pos x="2232" y="483"/>
                </a:cxn>
                <a:cxn ang="0">
                  <a:pos x="2298" y="461"/>
                </a:cxn>
                <a:cxn ang="0">
                  <a:pos x="2356" y="461"/>
                </a:cxn>
                <a:cxn ang="0">
                  <a:pos x="2429" y="469"/>
                </a:cxn>
                <a:cxn ang="0">
                  <a:pos x="2532" y="476"/>
                </a:cxn>
                <a:cxn ang="0">
                  <a:pos x="2583" y="498"/>
                </a:cxn>
                <a:cxn ang="0">
                  <a:pos x="2627" y="571"/>
                </a:cxn>
                <a:cxn ang="0">
                  <a:pos x="2707" y="578"/>
                </a:cxn>
                <a:cxn ang="0">
                  <a:pos x="2780" y="586"/>
                </a:cxn>
                <a:cxn ang="0">
                  <a:pos x="2824" y="615"/>
                </a:cxn>
                <a:cxn ang="0">
                  <a:pos x="2868" y="659"/>
                </a:cxn>
                <a:cxn ang="0">
                  <a:pos x="2890" y="695"/>
                </a:cxn>
                <a:cxn ang="0">
                  <a:pos x="2919" y="776"/>
                </a:cxn>
                <a:cxn ang="0">
                  <a:pos x="2861" y="791"/>
                </a:cxn>
                <a:cxn ang="0">
                  <a:pos x="2802" y="842"/>
                </a:cxn>
                <a:cxn ang="0">
                  <a:pos x="2744" y="893"/>
                </a:cxn>
                <a:cxn ang="0">
                  <a:pos x="2678" y="1003"/>
                </a:cxn>
                <a:cxn ang="0">
                  <a:pos x="2773" y="1054"/>
                </a:cxn>
                <a:cxn ang="0">
                  <a:pos x="2876" y="1083"/>
                </a:cxn>
                <a:cxn ang="0">
                  <a:pos x="2919" y="1105"/>
                </a:cxn>
                <a:cxn ang="0">
                  <a:pos x="3000" y="1105"/>
                </a:cxn>
                <a:cxn ang="0">
                  <a:pos x="3095" y="1098"/>
                </a:cxn>
                <a:cxn ang="0">
                  <a:pos x="3183" y="1098"/>
                </a:cxn>
                <a:cxn ang="0">
                  <a:pos x="3234" y="1091"/>
                </a:cxn>
                <a:cxn ang="0">
                  <a:pos x="3315" y="1025"/>
                </a:cxn>
                <a:cxn ang="0">
                  <a:pos x="3395" y="996"/>
                </a:cxn>
                <a:cxn ang="0">
                  <a:pos x="3439" y="981"/>
                </a:cxn>
              </a:cxnLst>
              <a:rect l="0" t="0" r="r" b="b"/>
              <a:pathLst>
                <a:path w="3439" h="1109">
                  <a:moveTo>
                    <a:pt x="0" y="0"/>
                  </a:moveTo>
                  <a:cubicBezTo>
                    <a:pt x="45" y="25"/>
                    <a:pt x="91" y="51"/>
                    <a:pt x="117" y="66"/>
                  </a:cubicBezTo>
                  <a:cubicBezTo>
                    <a:pt x="143" y="81"/>
                    <a:pt x="135" y="81"/>
                    <a:pt x="154" y="88"/>
                  </a:cubicBezTo>
                  <a:cubicBezTo>
                    <a:pt x="173" y="95"/>
                    <a:pt x="213" y="96"/>
                    <a:pt x="234" y="110"/>
                  </a:cubicBezTo>
                  <a:cubicBezTo>
                    <a:pt x="255" y="124"/>
                    <a:pt x="257" y="159"/>
                    <a:pt x="278" y="169"/>
                  </a:cubicBezTo>
                  <a:cubicBezTo>
                    <a:pt x="299" y="179"/>
                    <a:pt x="335" y="169"/>
                    <a:pt x="358" y="169"/>
                  </a:cubicBezTo>
                  <a:cubicBezTo>
                    <a:pt x="381" y="169"/>
                    <a:pt x="395" y="169"/>
                    <a:pt x="417" y="169"/>
                  </a:cubicBezTo>
                  <a:cubicBezTo>
                    <a:pt x="439" y="169"/>
                    <a:pt x="471" y="164"/>
                    <a:pt x="490" y="169"/>
                  </a:cubicBezTo>
                  <a:cubicBezTo>
                    <a:pt x="509" y="174"/>
                    <a:pt x="507" y="190"/>
                    <a:pt x="534" y="198"/>
                  </a:cubicBezTo>
                  <a:cubicBezTo>
                    <a:pt x="561" y="206"/>
                    <a:pt x="617" y="212"/>
                    <a:pt x="651" y="220"/>
                  </a:cubicBezTo>
                  <a:cubicBezTo>
                    <a:pt x="685" y="228"/>
                    <a:pt x="718" y="236"/>
                    <a:pt x="739" y="249"/>
                  </a:cubicBezTo>
                  <a:cubicBezTo>
                    <a:pt x="760" y="262"/>
                    <a:pt x="769" y="284"/>
                    <a:pt x="775" y="300"/>
                  </a:cubicBezTo>
                  <a:cubicBezTo>
                    <a:pt x="781" y="316"/>
                    <a:pt x="775" y="328"/>
                    <a:pt x="775" y="344"/>
                  </a:cubicBezTo>
                  <a:cubicBezTo>
                    <a:pt x="775" y="360"/>
                    <a:pt x="769" y="378"/>
                    <a:pt x="775" y="395"/>
                  </a:cubicBezTo>
                  <a:cubicBezTo>
                    <a:pt x="781" y="412"/>
                    <a:pt x="790" y="427"/>
                    <a:pt x="812" y="447"/>
                  </a:cubicBezTo>
                  <a:cubicBezTo>
                    <a:pt x="834" y="467"/>
                    <a:pt x="877" y="502"/>
                    <a:pt x="907" y="513"/>
                  </a:cubicBezTo>
                  <a:cubicBezTo>
                    <a:pt x="937" y="524"/>
                    <a:pt x="961" y="508"/>
                    <a:pt x="995" y="513"/>
                  </a:cubicBezTo>
                  <a:cubicBezTo>
                    <a:pt x="1029" y="518"/>
                    <a:pt x="1082" y="532"/>
                    <a:pt x="1112" y="542"/>
                  </a:cubicBezTo>
                  <a:cubicBezTo>
                    <a:pt x="1142" y="552"/>
                    <a:pt x="1156" y="566"/>
                    <a:pt x="1178" y="571"/>
                  </a:cubicBezTo>
                  <a:cubicBezTo>
                    <a:pt x="1200" y="576"/>
                    <a:pt x="1223" y="577"/>
                    <a:pt x="1244" y="571"/>
                  </a:cubicBezTo>
                  <a:cubicBezTo>
                    <a:pt x="1265" y="565"/>
                    <a:pt x="1280" y="545"/>
                    <a:pt x="1302" y="534"/>
                  </a:cubicBezTo>
                  <a:cubicBezTo>
                    <a:pt x="1324" y="523"/>
                    <a:pt x="1352" y="511"/>
                    <a:pt x="1376" y="505"/>
                  </a:cubicBezTo>
                  <a:cubicBezTo>
                    <a:pt x="1400" y="499"/>
                    <a:pt x="1424" y="499"/>
                    <a:pt x="1449" y="498"/>
                  </a:cubicBezTo>
                  <a:cubicBezTo>
                    <a:pt x="1474" y="497"/>
                    <a:pt x="1497" y="493"/>
                    <a:pt x="1529" y="498"/>
                  </a:cubicBezTo>
                  <a:cubicBezTo>
                    <a:pt x="1561" y="503"/>
                    <a:pt x="1606" y="520"/>
                    <a:pt x="1639" y="527"/>
                  </a:cubicBezTo>
                  <a:cubicBezTo>
                    <a:pt x="1672" y="534"/>
                    <a:pt x="1698" y="544"/>
                    <a:pt x="1727" y="542"/>
                  </a:cubicBezTo>
                  <a:cubicBezTo>
                    <a:pt x="1756" y="540"/>
                    <a:pt x="1787" y="524"/>
                    <a:pt x="1815" y="513"/>
                  </a:cubicBezTo>
                  <a:cubicBezTo>
                    <a:pt x="1843" y="502"/>
                    <a:pt x="1870" y="485"/>
                    <a:pt x="1895" y="476"/>
                  </a:cubicBezTo>
                  <a:cubicBezTo>
                    <a:pt x="1920" y="467"/>
                    <a:pt x="1941" y="462"/>
                    <a:pt x="1968" y="461"/>
                  </a:cubicBezTo>
                  <a:cubicBezTo>
                    <a:pt x="1995" y="460"/>
                    <a:pt x="2026" y="464"/>
                    <a:pt x="2056" y="469"/>
                  </a:cubicBezTo>
                  <a:cubicBezTo>
                    <a:pt x="2086" y="474"/>
                    <a:pt x="2122" y="489"/>
                    <a:pt x="2151" y="491"/>
                  </a:cubicBezTo>
                  <a:cubicBezTo>
                    <a:pt x="2180" y="493"/>
                    <a:pt x="2208" y="488"/>
                    <a:pt x="2232" y="483"/>
                  </a:cubicBezTo>
                  <a:cubicBezTo>
                    <a:pt x="2256" y="478"/>
                    <a:pt x="2277" y="465"/>
                    <a:pt x="2298" y="461"/>
                  </a:cubicBezTo>
                  <a:cubicBezTo>
                    <a:pt x="2319" y="457"/>
                    <a:pt x="2334" y="460"/>
                    <a:pt x="2356" y="461"/>
                  </a:cubicBezTo>
                  <a:cubicBezTo>
                    <a:pt x="2378" y="462"/>
                    <a:pt x="2400" y="467"/>
                    <a:pt x="2429" y="469"/>
                  </a:cubicBezTo>
                  <a:cubicBezTo>
                    <a:pt x="2458" y="471"/>
                    <a:pt x="2506" y="471"/>
                    <a:pt x="2532" y="476"/>
                  </a:cubicBezTo>
                  <a:cubicBezTo>
                    <a:pt x="2558" y="481"/>
                    <a:pt x="2567" y="482"/>
                    <a:pt x="2583" y="498"/>
                  </a:cubicBezTo>
                  <a:cubicBezTo>
                    <a:pt x="2599" y="514"/>
                    <a:pt x="2606" y="558"/>
                    <a:pt x="2627" y="571"/>
                  </a:cubicBezTo>
                  <a:cubicBezTo>
                    <a:pt x="2648" y="584"/>
                    <a:pt x="2682" y="576"/>
                    <a:pt x="2707" y="578"/>
                  </a:cubicBezTo>
                  <a:cubicBezTo>
                    <a:pt x="2732" y="580"/>
                    <a:pt x="2761" y="580"/>
                    <a:pt x="2780" y="586"/>
                  </a:cubicBezTo>
                  <a:cubicBezTo>
                    <a:pt x="2799" y="592"/>
                    <a:pt x="2809" y="603"/>
                    <a:pt x="2824" y="615"/>
                  </a:cubicBezTo>
                  <a:cubicBezTo>
                    <a:pt x="2839" y="627"/>
                    <a:pt x="2857" y="646"/>
                    <a:pt x="2868" y="659"/>
                  </a:cubicBezTo>
                  <a:cubicBezTo>
                    <a:pt x="2879" y="672"/>
                    <a:pt x="2882" y="676"/>
                    <a:pt x="2890" y="695"/>
                  </a:cubicBezTo>
                  <a:cubicBezTo>
                    <a:pt x="2898" y="714"/>
                    <a:pt x="2924" y="760"/>
                    <a:pt x="2919" y="776"/>
                  </a:cubicBezTo>
                  <a:cubicBezTo>
                    <a:pt x="2914" y="792"/>
                    <a:pt x="2881" y="780"/>
                    <a:pt x="2861" y="791"/>
                  </a:cubicBezTo>
                  <a:cubicBezTo>
                    <a:pt x="2841" y="802"/>
                    <a:pt x="2821" y="825"/>
                    <a:pt x="2802" y="842"/>
                  </a:cubicBezTo>
                  <a:cubicBezTo>
                    <a:pt x="2783" y="859"/>
                    <a:pt x="2765" y="866"/>
                    <a:pt x="2744" y="893"/>
                  </a:cubicBezTo>
                  <a:cubicBezTo>
                    <a:pt x="2723" y="920"/>
                    <a:pt x="2673" y="976"/>
                    <a:pt x="2678" y="1003"/>
                  </a:cubicBezTo>
                  <a:cubicBezTo>
                    <a:pt x="2683" y="1030"/>
                    <a:pt x="2740" y="1041"/>
                    <a:pt x="2773" y="1054"/>
                  </a:cubicBezTo>
                  <a:cubicBezTo>
                    <a:pt x="2806" y="1067"/>
                    <a:pt x="2852" y="1075"/>
                    <a:pt x="2876" y="1083"/>
                  </a:cubicBezTo>
                  <a:cubicBezTo>
                    <a:pt x="2900" y="1091"/>
                    <a:pt x="2898" y="1101"/>
                    <a:pt x="2919" y="1105"/>
                  </a:cubicBezTo>
                  <a:cubicBezTo>
                    <a:pt x="2940" y="1109"/>
                    <a:pt x="2971" y="1106"/>
                    <a:pt x="3000" y="1105"/>
                  </a:cubicBezTo>
                  <a:cubicBezTo>
                    <a:pt x="3029" y="1104"/>
                    <a:pt x="3065" y="1099"/>
                    <a:pt x="3095" y="1098"/>
                  </a:cubicBezTo>
                  <a:cubicBezTo>
                    <a:pt x="3125" y="1097"/>
                    <a:pt x="3160" y="1099"/>
                    <a:pt x="3183" y="1098"/>
                  </a:cubicBezTo>
                  <a:cubicBezTo>
                    <a:pt x="3206" y="1097"/>
                    <a:pt x="3212" y="1103"/>
                    <a:pt x="3234" y="1091"/>
                  </a:cubicBezTo>
                  <a:cubicBezTo>
                    <a:pt x="3256" y="1079"/>
                    <a:pt x="3288" y="1041"/>
                    <a:pt x="3315" y="1025"/>
                  </a:cubicBezTo>
                  <a:cubicBezTo>
                    <a:pt x="3342" y="1009"/>
                    <a:pt x="3374" y="1003"/>
                    <a:pt x="3395" y="996"/>
                  </a:cubicBezTo>
                  <a:cubicBezTo>
                    <a:pt x="3416" y="989"/>
                    <a:pt x="3427" y="985"/>
                    <a:pt x="3439" y="981"/>
                  </a:cubicBezTo>
                </a:path>
              </a:pathLst>
            </a:custGeom>
            <a:noFill/>
            <a:ln w="19050" cap="flat" cmpd="sng">
              <a:solidFill>
                <a:srgbClr val="00CCFF"/>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 name="AutoShape 6"/>
            <p:cNvSpPr>
              <a:spLocks noChangeArrowheads="1"/>
            </p:cNvSpPr>
            <p:nvPr/>
          </p:nvSpPr>
          <p:spPr bwMode="auto">
            <a:xfrm>
              <a:off x="2108" y="1429"/>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9" name="Oval 7"/>
            <p:cNvSpPr>
              <a:spLocks noChangeArrowheads="1"/>
            </p:cNvSpPr>
            <p:nvPr/>
          </p:nvSpPr>
          <p:spPr bwMode="auto">
            <a:xfrm>
              <a:off x="1794" y="1699"/>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0" name="AutoShape 8"/>
            <p:cNvSpPr>
              <a:spLocks noChangeArrowheads="1"/>
            </p:cNvSpPr>
            <p:nvPr/>
          </p:nvSpPr>
          <p:spPr bwMode="auto">
            <a:xfrm>
              <a:off x="3051" y="175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1" name="Oval 9"/>
            <p:cNvSpPr>
              <a:spLocks noChangeArrowheads="1"/>
            </p:cNvSpPr>
            <p:nvPr/>
          </p:nvSpPr>
          <p:spPr bwMode="auto">
            <a:xfrm>
              <a:off x="2541" y="170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2" name="AutoShape 10"/>
            <p:cNvSpPr>
              <a:spLocks noChangeArrowheads="1"/>
            </p:cNvSpPr>
            <p:nvPr/>
          </p:nvSpPr>
          <p:spPr bwMode="auto">
            <a:xfrm>
              <a:off x="4485" y="185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3" name="Oval 11"/>
            <p:cNvSpPr>
              <a:spLocks noChangeArrowheads="1"/>
            </p:cNvSpPr>
            <p:nvPr/>
          </p:nvSpPr>
          <p:spPr bwMode="auto">
            <a:xfrm>
              <a:off x="3924" y="173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4" name="AutoShape 12"/>
            <p:cNvSpPr>
              <a:spLocks noChangeArrowheads="1"/>
            </p:cNvSpPr>
            <p:nvPr/>
          </p:nvSpPr>
          <p:spPr bwMode="auto">
            <a:xfrm>
              <a:off x="1478" y="1977"/>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5" name="Oval 13"/>
            <p:cNvSpPr>
              <a:spLocks noChangeArrowheads="1"/>
            </p:cNvSpPr>
            <p:nvPr/>
          </p:nvSpPr>
          <p:spPr bwMode="auto">
            <a:xfrm>
              <a:off x="4560" y="233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grpSp>
      <p:sp>
        <p:nvSpPr>
          <p:cNvPr id="16" name="Footer Placeholder 1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78174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GB" dirty="0" smtClean="0">
                <a:solidFill>
                  <a:srgbClr val="FFFFFF"/>
                </a:solidFill>
              </a:rPr>
              <a:t>Schematisation of Floodplains (Quasi 2D)</a:t>
            </a:r>
            <a:endParaRPr lang="en-GB" dirty="0"/>
          </a:p>
        </p:txBody>
      </p:sp>
      <p:grpSp>
        <p:nvGrpSpPr>
          <p:cNvPr id="4" name="Group 51"/>
          <p:cNvGrpSpPr>
            <a:grpSpLocks/>
          </p:cNvGrpSpPr>
          <p:nvPr/>
        </p:nvGrpSpPr>
        <p:grpSpPr bwMode="auto">
          <a:xfrm>
            <a:off x="899592" y="2029420"/>
            <a:ext cx="7764462" cy="4279900"/>
            <a:chOff x="241" y="780"/>
            <a:chExt cx="5329" cy="2948"/>
          </a:xfrm>
        </p:grpSpPr>
        <p:pic>
          <p:nvPicPr>
            <p:cNvPr id="5" name="Picture 2" descr="flodplain9"/>
            <p:cNvPicPr>
              <a:picLocks noChangeAspect="1" noChangeArrowheads="1"/>
            </p:cNvPicPr>
            <p:nvPr/>
          </p:nvPicPr>
          <p:blipFill>
            <a:blip r:embed="rId2" cstate="print"/>
            <a:srcRect l="6512" t="20526" r="2393" b="4115"/>
            <a:stretch>
              <a:fillRect/>
            </a:stretch>
          </p:blipFill>
          <p:spPr bwMode="auto">
            <a:xfrm>
              <a:off x="241" y="780"/>
              <a:ext cx="5329" cy="2948"/>
            </a:xfrm>
            <a:prstGeom prst="rect">
              <a:avLst/>
            </a:prstGeom>
            <a:noFill/>
          </p:spPr>
        </p:pic>
        <p:sp>
          <p:nvSpPr>
            <p:cNvPr id="6" name="Freeform 4"/>
            <p:cNvSpPr>
              <a:spLocks/>
            </p:cNvSpPr>
            <p:nvPr/>
          </p:nvSpPr>
          <p:spPr bwMode="auto">
            <a:xfrm>
              <a:off x="878" y="1383"/>
              <a:ext cx="415" cy="578"/>
            </a:xfrm>
            <a:custGeom>
              <a:avLst/>
              <a:gdLst/>
              <a:ahLst/>
              <a:cxnLst>
                <a:cxn ang="0">
                  <a:pos x="0" y="549"/>
                </a:cxn>
                <a:cxn ang="0">
                  <a:pos x="139" y="476"/>
                </a:cxn>
                <a:cxn ang="0">
                  <a:pos x="227" y="403"/>
                </a:cxn>
                <a:cxn ang="0">
                  <a:pos x="315" y="315"/>
                </a:cxn>
                <a:cxn ang="0">
                  <a:pos x="366" y="242"/>
                </a:cxn>
                <a:cxn ang="0">
                  <a:pos x="374" y="168"/>
                </a:cxn>
                <a:cxn ang="0">
                  <a:pos x="381" y="66"/>
                </a:cxn>
                <a:cxn ang="0">
                  <a:pos x="344" y="0"/>
                </a:cxn>
              </a:cxnLst>
              <a:rect l="0" t="0" r="r" b="b"/>
              <a:pathLst>
                <a:path w="386" h="549">
                  <a:moveTo>
                    <a:pt x="0" y="549"/>
                  </a:moveTo>
                  <a:cubicBezTo>
                    <a:pt x="50" y="524"/>
                    <a:pt x="101" y="500"/>
                    <a:pt x="139" y="476"/>
                  </a:cubicBezTo>
                  <a:cubicBezTo>
                    <a:pt x="177" y="452"/>
                    <a:pt x="198" y="430"/>
                    <a:pt x="227" y="403"/>
                  </a:cubicBezTo>
                  <a:cubicBezTo>
                    <a:pt x="256" y="376"/>
                    <a:pt x="292" y="342"/>
                    <a:pt x="315" y="315"/>
                  </a:cubicBezTo>
                  <a:cubicBezTo>
                    <a:pt x="338" y="288"/>
                    <a:pt x="356" y="267"/>
                    <a:pt x="366" y="242"/>
                  </a:cubicBezTo>
                  <a:cubicBezTo>
                    <a:pt x="376" y="217"/>
                    <a:pt x="371" y="197"/>
                    <a:pt x="374" y="168"/>
                  </a:cubicBezTo>
                  <a:cubicBezTo>
                    <a:pt x="377" y="139"/>
                    <a:pt x="386" y="94"/>
                    <a:pt x="381" y="66"/>
                  </a:cubicBezTo>
                  <a:cubicBezTo>
                    <a:pt x="376" y="38"/>
                    <a:pt x="360" y="19"/>
                    <a:pt x="344"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7" name="Freeform 5"/>
            <p:cNvSpPr>
              <a:spLocks/>
            </p:cNvSpPr>
            <p:nvPr/>
          </p:nvSpPr>
          <p:spPr bwMode="auto">
            <a:xfrm>
              <a:off x="2276" y="1054"/>
              <a:ext cx="1149" cy="298"/>
            </a:xfrm>
            <a:custGeom>
              <a:avLst/>
              <a:gdLst/>
              <a:ahLst/>
              <a:cxnLst>
                <a:cxn ang="0">
                  <a:pos x="0" y="0"/>
                </a:cxn>
                <a:cxn ang="0">
                  <a:pos x="131" y="44"/>
                </a:cxn>
                <a:cxn ang="0">
                  <a:pos x="234" y="117"/>
                </a:cxn>
                <a:cxn ang="0">
                  <a:pos x="344" y="168"/>
                </a:cxn>
                <a:cxn ang="0">
                  <a:pos x="468" y="175"/>
                </a:cxn>
                <a:cxn ang="0">
                  <a:pos x="600" y="183"/>
                </a:cxn>
                <a:cxn ang="0">
                  <a:pos x="702" y="234"/>
                </a:cxn>
                <a:cxn ang="0">
                  <a:pos x="827" y="285"/>
                </a:cxn>
                <a:cxn ang="0">
                  <a:pos x="936" y="292"/>
                </a:cxn>
                <a:cxn ang="0">
                  <a:pos x="1149" y="249"/>
                </a:cxn>
              </a:cxnLst>
              <a:rect l="0" t="0" r="r" b="b"/>
              <a:pathLst>
                <a:path w="1149" h="298">
                  <a:moveTo>
                    <a:pt x="0" y="0"/>
                  </a:moveTo>
                  <a:cubicBezTo>
                    <a:pt x="46" y="12"/>
                    <a:pt x="92" y="25"/>
                    <a:pt x="131" y="44"/>
                  </a:cubicBezTo>
                  <a:cubicBezTo>
                    <a:pt x="170" y="63"/>
                    <a:pt x="199" y="96"/>
                    <a:pt x="234" y="117"/>
                  </a:cubicBezTo>
                  <a:cubicBezTo>
                    <a:pt x="269" y="138"/>
                    <a:pt x="305" y="158"/>
                    <a:pt x="344" y="168"/>
                  </a:cubicBezTo>
                  <a:cubicBezTo>
                    <a:pt x="383" y="178"/>
                    <a:pt x="425" y="172"/>
                    <a:pt x="468" y="175"/>
                  </a:cubicBezTo>
                  <a:cubicBezTo>
                    <a:pt x="511" y="178"/>
                    <a:pt x="561" y="173"/>
                    <a:pt x="600" y="183"/>
                  </a:cubicBezTo>
                  <a:cubicBezTo>
                    <a:pt x="639" y="193"/>
                    <a:pt x="664" y="217"/>
                    <a:pt x="702" y="234"/>
                  </a:cubicBezTo>
                  <a:cubicBezTo>
                    <a:pt x="740" y="251"/>
                    <a:pt x="788" y="275"/>
                    <a:pt x="827" y="285"/>
                  </a:cubicBezTo>
                  <a:cubicBezTo>
                    <a:pt x="866" y="295"/>
                    <a:pt x="882" y="298"/>
                    <a:pt x="936" y="292"/>
                  </a:cubicBezTo>
                  <a:cubicBezTo>
                    <a:pt x="990" y="286"/>
                    <a:pt x="1069" y="267"/>
                    <a:pt x="1149" y="249"/>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 name="Freeform 6"/>
            <p:cNvSpPr>
              <a:spLocks/>
            </p:cNvSpPr>
            <p:nvPr/>
          </p:nvSpPr>
          <p:spPr bwMode="auto">
            <a:xfrm>
              <a:off x="2042" y="1851"/>
              <a:ext cx="1953" cy="1354"/>
            </a:xfrm>
            <a:custGeom>
              <a:avLst/>
              <a:gdLst/>
              <a:ahLst/>
              <a:cxnLst>
                <a:cxn ang="0">
                  <a:pos x="0" y="0"/>
                </a:cxn>
                <a:cxn ang="0">
                  <a:pos x="109" y="74"/>
                </a:cxn>
                <a:cxn ang="0">
                  <a:pos x="219" y="118"/>
                </a:cxn>
                <a:cxn ang="0">
                  <a:pos x="387" y="139"/>
                </a:cxn>
                <a:cxn ang="0">
                  <a:pos x="702" y="205"/>
                </a:cxn>
                <a:cxn ang="0">
                  <a:pos x="885" y="300"/>
                </a:cxn>
                <a:cxn ang="0">
                  <a:pos x="1097" y="440"/>
                </a:cxn>
                <a:cxn ang="0">
                  <a:pos x="1163" y="542"/>
                </a:cxn>
                <a:cxn ang="0">
                  <a:pos x="1214" y="696"/>
                </a:cxn>
                <a:cxn ang="0">
                  <a:pos x="1287" y="776"/>
                </a:cxn>
                <a:cxn ang="0">
                  <a:pos x="1419" y="849"/>
                </a:cxn>
                <a:cxn ang="0">
                  <a:pos x="1653" y="901"/>
                </a:cxn>
                <a:cxn ang="0">
                  <a:pos x="1895" y="1120"/>
                </a:cxn>
                <a:cxn ang="0">
                  <a:pos x="1953" y="1354"/>
                </a:cxn>
              </a:cxnLst>
              <a:rect l="0" t="0" r="r" b="b"/>
              <a:pathLst>
                <a:path w="1953" h="1354">
                  <a:moveTo>
                    <a:pt x="0" y="0"/>
                  </a:moveTo>
                  <a:cubicBezTo>
                    <a:pt x="36" y="27"/>
                    <a:pt x="72" y="54"/>
                    <a:pt x="109" y="74"/>
                  </a:cubicBezTo>
                  <a:cubicBezTo>
                    <a:pt x="146" y="94"/>
                    <a:pt x="173" y="107"/>
                    <a:pt x="219" y="118"/>
                  </a:cubicBezTo>
                  <a:cubicBezTo>
                    <a:pt x="265" y="129"/>
                    <a:pt x="306" y="125"/>
                    <a:pt x="387" y="139"/>
                  </a:cubicBezTo>
                  <a:cubicBezTo>
                    <a:pt x="468" y="153"/>
                    <a:pt x="619" y="178"/>
                    <a:pt x="702" y="205"/>
                  </a:cubicBezTo>
                  <a:cubicBezTo>
                    <a:pt x="785" y="232"/>
                    <a:pt x="819" y="261"/>
                    <a:pt x="885" y="300"/>
                  </a:cubicBezTo>
                  <a:cubicBezTo>
                    <a:pt x="951" y="339"/>
                    <a:pt x="1051" y="400"/>
                    <a:pt x="1097" y="440"/>
                  </a:cubicBezTo>
                  <a:cubicBezTo>
                    <a:pt x="1143" y="480"/>
                    <a:pt x="1144" y="499"/>
                    <a:pt x="1163" y="542"/>
                  </a:cubicBezTo>
                  <a:cubicBezTo>
                    <a:pt x="1182" y="585"/>
                    <a:pt x="1193" y="657"/>
                    <a:pt x="1214" y="696"/>
                  </a:cubicBezTo>
                  <a:cubicBezTo>
                    <a:pt x="1235" y="735"/>
                    <a:pt x="1253" y="751"/>
                    <a:pt x="1287" y="776"/>
                  </a:cubicBezTo>
                  <a:cubicBezTo>
                    <a:pt x="1321" y="801"/>
                    <a:pt x="1358" y="828"/>
                    <a:pt x="1419" y="849"/>
                  </a:cubicBezTo>
                  <a:cubicBezTo>
                    <a:pt x="1480" y="870"/>
                    <a:pt x="1574" y="856"/>
                    <a:pt x="1653" y="901"/>
                  </a:cubicBezTo>
                  <a:cubicBezTo>
                    <a:pt x="1732" y="946"/>
                    <a:pt x="1845" y="1045"/>
                    <a:pt x="1895" y="1120"/>
                  </a:cubicBezTo>
                  <a:cubicBezTo>
                    <a:pt x="1945" y="1195"/>
                    <a:pt x="1949" y="1274"/>
                    <a:pt x="1953" y="1354"/>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 name="Freeform 7"/>
            <p:cNvSpPr>
              <a:spLocks/>
            </p:cNvSpPr>
            <p:nvPr/>
          </p:nvSpPr>
          <p:spPr bwMode="auto">
            <a:xfrm>
              <a:off x="4749" y="1910"/>
              <a:ext cx="311" cy="300"/>
            </a:xfrm>
            <a:custGeom>
              <a:avLst/>
              <a:gdLst/>
              <a:ahLst/>
              <a:cxnLst>
                <a:cxn ang="0">
                  <a:pos x="0" y="300"/>
                </a:cxn>
                <a:cxn ang="0">
                  <a:pos x="124" y="198"/>
                </a:cxn>
                <a:cxn ang="0">
                  <a:pos x="205" y="176"/>
                </a:cxn>
                <a:cxn ang="0">
                  <a:pos x="285" y="110"/>
                </a:cxn>
                <a:cxn ang="0">
                  <a:pos x="307" y="51"/>
                </a:cxn>
                <a:cxn ang="0">
                  <a:pos x="307" y="0"/>
                </a:cxn>
              </a:cxnLst>
              <a:rect l="0" t="0" r="r" b="b"/>
              <a:pathLst>
                <a:path w="311" h="300">
                  <a:moveTo>
                    <a:pt x="0" y="300"/>
                  </a:moveTo>
                  <a:cubicBezTo>
                    <a:pt x="45" y="259"/>
                    <a:pt x="90" y="219"/>
                    <a:pt x="124" y="198"/>
                  </a:cubicBezTo>
                  <a:cubicBezTo>
                    <a:pt x="158" y="177"/>
                    <a:pt x="178" y="191"/>
                    <a:pt x="205" y="176"/>
                  </a:cubicBezTo>
                  <a:cubicBezTo>
                    <a:pt x="232" y="161"/>
                    <a:pt x="268" y="131"/>
                    <a:pt x="285" y="110"/>
                  </a:cubicBezTo>
                  <a:cubicBezTo>
                    <a:pt x="302" y="89"/>
                    <a:pt x="303" y="69"/>
                    <a:pt x="307" y="51"/>
                  </a:cubicBezTo>
                  <a:cubicBezTo>
                    <a:pt x="311" y="33"/>
                    <a:pt x="309" y="16"/>
                    <a:pt x="307"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0" name="Freeform 8"/>
            <p:cNvSpPr>
              <a:spLocks/>
            </p:cNvSpPr>
            <p:nvPr/>
          </p:nvSpPr>
          <p:spPr bwMode="auto">
            <a:xfrm>
              <a:off x="2744" y="1149"/>
              <a:ext cx="181" cy="534"/>
            </a:xfrm>
            <a:custGeom>
              <a:avLst/>
              <a:gdLst/>
              <a:ahLst/>
              <a:cxnLst>
                <a:cxn ang="0">
                  <a:pos x="0" y="534"/>
                </a:cxn>
                <a:cxn ang="0">
                  <a:pos x="51" y="439"/>
                </a:cxn>
                <a:cxn ang="0">
                  <a:pos x="102" y="380"/>
                </a:cxn>
                <a:cxn ang="0">
                  <a:pos x="161" y="315"/>
                </a:cxn>
                <a:cxn ang="0">
                  <a:pos x="176" y="234"/>
                </a:cxn>
                <a:cxn ang="0">
                  <a:pos x="132" y="146"/>
                </a:cxn>
                <a:cxn ang="0">
                  <a:pos x="132" y="88"/>
                </a:cxn>
                <a:cxn ang="0">
                  <a:pos x="146" y="0"/>
                </a:cxn>
              </a:cxnLst>
              <a:rect l="0" t="0" r="r" b="b"/>
              <a:pathLst>
                <a:path w="181" h="534">
                  <a:moveTo>
                    <a:pt x="0" y="534"/>
                  </a:moveTo>
                  <a:cubicBezTo>
                    <a:pt x="17" y="499"/>
                    <a:pt x="34" y="465"/>
                    <a:pt x="51" y="439"/>
                  </a:cubicBezTo>
                  <a:cubicBezTo>
                    <a:pt x="68" y="413"/>
                    <a:pt x="84" y="401"/>
                    <a:pt x="102" y="380"/>
                  </a:cubicBezTo>
                  <a:cubicBezTo>
                    <a:pt x="120" y="359"/>
                    <a:pt x="149" y="339"/>
                    <a:pt x="161" y="315"/>
                  </a:cubicBezTo>
                  <a:cubicBezTo>
                    <a:pt x="173" y="291"/>
                    <a:pt x="181" y="262"/>
                    <a:pt x="176" y="234"/>
                  </a:cubicBezTo>
                  <a:cubicBezTo>
                    <a:pt x="171" y="206"/>
                    <a:pt x="139" y="170"/>
                    <a:pt x="132" y="146"/>
                  </a:cubicBezTo>
                  <a:cubicBezTo>
                    <a:pt x="125" y="122"/>
                    <a:pt x="130" y="112"/>
                    <a:pt x="132" y="88"/>
                  </a:cubicBezTo>
                  <a:cubicBezTo>
                    <a:pt x="134" y="64"/>
                    <a:pt x="140" y="32"/>
                    <a:pt x="146"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1" name="Freeform 9"/>
            <p:cNvSpPr>
              <a:spLocks/>
            </p:cNvSpPr>
            <p:nvPr/>
          </p:nvSpPr>
          <p:spPr bwMode="auto">
            <a:xfrm>
              <a:off x="717" y="1588"/>
              <a:ext cx="1054" cy="278"/>
            </a:xfrm>
            <a:custGeom>
              <a:avLst/>
              <a:gdLst/>
              <a:ahLst/>
              <a:cxnLst>
                <a:cxn ang="0">
                  <a:pos x="0" y="0"/>
                </a:cxn>
                <a:cxn ang="0">
                  <a:pos x="117" y="37"/>
                </a:cxn>
                <a:cxn ang="0">
                  <a:pos x="293" y="44"/>
                </a:cxn>
                <a:cxn ang="0">
                  <a:pos x="476" y="29"/>
                </a:cxn>
                <a:cxn ang="0">
                  <a:pos x="593" y="22"/>
                </a:cxn>
                <a:cxn ang="0">
                  <a:pos x="688" y="44"/>
                </a:cxn>
                <a:cxn ang="0">
                  <a:pos x="893" y="95"/>
                </a:cxn>
                <a:cxn ang="0">
                  <a:pos x="1010" y="241"/>
                </a:cxn>
                <a:cxn ang="0">
                  <a:pos x="1054" y="278"/>
                </a:cxn>
              </a:cxnLst>
              <a:rect l="0" t="0" r="r" b="b"/>
              <a:pathLst>
                <a:path w="1054" h="278">
                  <a:moveTo>
                    <a:pt x="0" y="0"/>
                  </a:moveTo>
                  <a:cubicBezTo>
                    <a:pt x="34" y="15"/>
                    <a:pt x="68" y="30"/>
                    <a:pt x="117" y="37"/>
                  </a:cubicBezTo>
                  <a:cubicBezTo>
                    <a:pt x="166" y="44"/>
                    <a:pt x="233" y="45"/>
                    <a:pt x="293" y="44"/>
                  </a:cubicBezTo>
                  <a:cubicBezTo>
                    <a:pt x="353" y="43"/>
                    <a:pt x="426" y="33"/>
                    <a:pt x="476" y="29"/>
                  </a:cubicBezTo>
                  <a:cubicBezTo>
                    <a:pt x="526" y="25"/>
                    <a:pt x="558" y="20"/>
                    <a:pt x="593" y="22"/>
                  </a:cubicBezTo>
                  <a:cubicBezTo>
                    <a:pt x="628" y="24"/>
                    <a:pt x="638" y="32"/>
                    <a:pt x="688" y="44"/>
                  </a:cubicBezTo>
                  <a:cubicBezTo>
                    <a:pt x="738" y="56"/>
                    <a:pt x="839" y="62"/>
                    <a:pt x="893" y="95"/>
                  </a:cubicBezTo>
                  <a:cubicBezTo>
                    <a:pt x="947" y="128"/>
                    <a:pt x="983" y="211"/>
                    <a:pt x="1010" y="241"/>
                  </a:cubicBezTo>
                  <a:cubicBezTo>
                    <a:pt x="1037" y="271"/>
                    <a:pt x="1045" y="274"/>
                    <a:pt x="1054" y="278"/>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2" name="Freeform 10"/>
            <p:cNvSpPr>
              <a:spLocks/>
            </p:cNvSpPr>
            <p:nvPr/>
          </p:nvSpPr>
          <p:spPr bwMode="auto">
            <a:xfrm>
              <a:off x="1500" y="2012"/>
              <a:ext cx="1046" cy="150"/>
            </a:xfrm>
            <a:custGeom>
              <a:avLst/>
              <a:gdLst/>
              <a:ahLst/>
              <a:cxnLst>
                <a:cxn ang="0">
                  <a:pos x="0" y="37"/>
                </a:cxn>
                <a:cxn ang="0">
                  <a:pos x="110" y="66"/>
                </a:cxn>
                <a:cxn ang="0">
                  <a:pos x="263" y="74"/>
                </a:cxn>
                <a:cxn ang="0">
                  <a:pos x="403" y="139"/>
                </a:cxn>
                <a:cxn ang="0">
                  <a:pos x="578" y="139"/>
                </a:cxn>
                <a:cxn ang="0">
                  <a:pos x="776" y="118"/>
                </a:cxn>
                <a:cxn ang="0">
                  <a:pos x="878" y="59"/>
                </a:cxn>
                <a:cxn ang="0">
                  <a:pos x="1046" y="0"/>
                </a:cxn>
              </a:cxnLst>
              <a:rect l="0" t="0" r="r" b="b"/>
              <a:pathLst>
                <a:path w="1046" h="150">
                  <a:moveTo>
                    <a:pt x="0" y="37"/>
                  </a:moveTo>
                  <a:cubicBezTo>
                    <a:pt x="33" y="48"/>
                    <a:pt x="66" y="60"/>
                    <a:pt x="110" y="66"/>
                  </a:cubicBezTo>
                  <a:cubicBezTo>
                    <a:pt x="154" y="72"/>
                    <a:pt x="214" y="62"/>
                    <a:pt x="263" y="74"/>
                  </a:cubicBezTo>
                  <a:cubicBezTo>
                    <a:pt x="312" y="86"/>
                    <a:pt x="351" y="128"/>
                    <a:pt x="403" y="139"/>
                  </a:cubicBezTo>
                  <a:cubicBezTo>
                    <a:pt x="455" y="150"/>
                    <a:pt x="516" y="142"/>
                    <a:pt x="578" y="139"/>
                  </a:cubicBezTo>
                  <a:cubicBezTo>
                    <a:pt x="640" y="136"/>
                    <a:pt x="726" y="131"/>
                    <a:pt x="776" y="118"/>
                  </a:cubicBezTo>
                  <a:cubicBezTo>
                    <a:pt x="826" y="105"/>
                    <a:pt x="833" y="79"/>
                    <a:pt x="878" y="59"/>
                  </a:cubicBezTo>
                  <a:cubicBezTo>
                    <a:pt x="923" y="39"/>
                    <a:pt x="984" y="19"/>
                    <a:pt x="1046"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3" name="Freeform 11"/>
            <p:cNvSpPr>
              <a:spLocks/>
            </p:cNvSpPr>
            <p:nvPr/>
          </p:nvSpPr>
          <p:spPr bwMode="auto">
            <a:xfrm>
              <a:off x="2978" y="1844"/>
              <a:ext cx="527" cy="337"/>
            </a:xfrm>
            <a:custGeom>
              <a:avLst/>
              <a:gdLst/>
              <a:ahLst/>
              <a:cxnLst>
                <a:cxn ang="0">
                  <a:pos x="0" y="337"/>
                </a:cxn>
                <a:cxn ang="0">
                  <a:pos x="110" y="315"/>
                </a:cxn>
                <a:cxn ang="0">
                  <a:pos x="190" y="286"/>
                </a:cxn>
                <a:cxn ang="0">
                  <a:pos x="242" y="212"/>
                </a:cxn>
                <a:cxn ang="0">
                  <a:pos x="286" y="117"/>
                </a:cxn>
                <a:cxn ang="0">
                  <a:pos x="359" y="81"/>
                </a:cxn>
                <a:cxn ang="0">
                  <a:pos x="432" y="37"/>
                </a:cxn>
                <a:cxn ang="0">
                  <a:pos x="490" y="22"/>
                </a:cxn>
                <a:cxn ang="0">
                  <a:pos x="527" y="0"/>
                </a:cxn>
              </a:cxnLst>
              <a:rect l="0" t="0" r="r" b="b"/>
              <a:pathLst>
                <a:path w="527" h="337">
                  <a:moveTo>
                    <a:pt x="0" y="337"/>
                  </a:moveTo>
                  <a:cubicBezTo>
                    <a:pt x="39" y="330"/>
                    <a:pt x="78" y="323"/>
                    <a:pt x="110" y="315"/>
                  </a:cubicBezTo>
                  <a:cubicBezTo>
                    <a:pt x="142" y="307"/>
                    <a:pt x="168" y="303"/>
                    <a:pt x="190" y="286"/>
                  </a:cubicBezTo>
                  <a:cubicBezTo>
                    <a:pt x="212" y="269"/>
                    <a:pt x="226" y="240"/>
                    <a:pt x="242" y="212"/>
                  </a:cubicBezTo>
                  <a:cubicBezTo>
                    <a:pt x="258" y="184"/>
                    <a:pt x="267" y="139"/>
                    <a:pt x="286" y="117"/>
                  </a:cubicBezTo>
                  <a:cubicBezTo>
                    <a:pt x="305" y="95"/>
                    <a:pt x="335" y="94"/>
                    <a:pt x="359" y="81"/>
                  </a:cubicBezTo>
                  <a:cubicBezTo>
                    <a:pt x="383" y="68"/>
                    <a:pt x="410" y="47"/>
                    <a:pt x="432" y="37"/>
                  </a:cubicBezTo>
                  <a:cubicBezTo>
                    <a:pt x="454" y="27"/>
                    <a:pt x="474" y="28"/>
                    <a:pt x="490" y="22"/>
                  </a:cubicBezTo>
                  <a:cubicBezTo>
                    <a:pt x="506" y="16"/>
                    <a:pt x="516" y="8"/>
                    <a:pt x="527"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4" name="Freeform 12"/>
            <p:cNvSpPr>
              <a:spLocks/>
            </p:cNvSpPr>
            <p:nvPr/>
          </p:nvSpPr>
          <p:spPr bwMode="auto">
            <a:xfrm>
              <a:off x="2107" y="2538"/>
              <a:ext cx="1149" cy="221"/>
            </a:xfrm>
            <a:custGeom>
              <a:avLst/>
              <a:gdLst/>
              <a:ahLst/>
              <a:cxnLst>
                <a:cxn ang="0">
                  <a:pos x="1149" y="23"/>
                </a:cxn>
                <a:cxn ang="0">
                  <a:pos x="1039" y="1"/>
                </a:cxn>
                <a:cxn ang="0">
                  <a:pos x="827" y="31"/>
                </a:cxn>
                <a:cxn ang="0">
                  <a:pos x="578" y="74"/>
                </a:cxn>
                <a:cxn ang="0">
                  <a:pos x="417" y="133"/>
                </a:cxn>
                <a:cxn ang="0">
                  <a:pos x="300" y="184"/>
                </a:cxn>
                <a:cxn ang="0">
                  <a:pos x="176" y="199"/>
                </a:cxn>
                <a:cxn ang="0">
                  <a:pos x="0" y="221"/>
                </a:cxn>
              </a:cxnLst>
              <a:rect l="0" t="0" r="r" b="b"/>
              <a:pathLst>
                <a:path w="1149" h="221">
                  <a:moveTo>
                    <a:pt x="1149" y="23"/>
                  </a:moveTo>
                  <a:cubicBezTo>
                    <a:pt x="1121" y="11"/>
                    <a:pt x="1093" y="0"/>
                    <a:pt x="1039" y="1"/>
                  </a:cubicBezTo>
                  <a:cubicBezTo>
                    <a:pt x="985" y="2"/>
                    <a:pt x="904" y="19"/>
                    <a:pt x="827" y="31"/>
                  </a:cubicBezTo>
                  <a:cubicBezTo>
                    <a:pt x="750" y="43"/>
                    <a:pt x="646" y="57"/>
                    <a:pt x="578" y="74"/>
                  </a:cubicBezTo>
                  <a:cubicBezTo>
                    <a:pt x="510" y="91"/>
                    <a:pt x="463" y="115"/>
                    <a:pt x="417" y="133"/>
                  </a:cubicBezTo>
                  <a:cubicBezTo>
                    <a:pt x="371" y="151"/>
                    <a:pt x="340" y="173"/>
                    <a:pt x="300" y="184"/>
                  </a:cubicBezTo>
                  <a:cubicBezTo>
                    <a:pt x="260" y="195"/>
                    <a:pt x="226" y="193"/>
                    <a:pt x="176" y="199"/>
                  </a:cubicBezTo>
                  <a:cubicBezTo>
                    <a:pt x="126" y="205"/>
                    <a:pt x="63" y="213"/>
                    <a:pt x="0" y="221"/>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5" name="Freeform 13"/>
            <p:cNvSpPr>
              <a:spLocks/>
            </p:cNvSpPr>
            <p:nvPr/>
          </p:nvSpPr>
          <p:spPr bwMode="auto">
            <a:xfrm>
              <a:off x="2203" y="1178"/>
              <a:ext cx="292" cy="322"/>
            </a:xfrm>
            <a:custGeom>
              <a:avLst/>
              <a:gdLst/>
              <a:ahLst/>
              <a:cxnLst>
                <a:cxn ang="0">
                  <a:pos x="292" y="0"/>
                </a:cxn>
                <a:cxn ang="0">
                  <a:pos x="212" y="37"/>
                </a:cxn>
                <a:cxn ang="0">
                  <a:pos x="146" y="103"/>
                </a:cxn>
                <a:cxn ang="0">
                  <a:pos x="95" y="176"/>
                </a:cxn>
                <a:cxn ang="0">
                  <a:pos x="58" y="227"/>
                </a:cxn>
                <a:cxn ang="0">
                  <a:pos x="29" y="286"/>
                </a:cxn>
                <a:cxn ang="0">
                  <a:pos x="0" y="322"/>
                </a:cxn>
              </a:cxnLst>
              <a:rect l="0" t="0" r="r" b="b"/>
              <a:pathLst>
                <a:path w="292" h="322">
                  <a:moveTo>
                    <a:pt x="292" y="0"/>
                  </a:moveTo>
                  <a:cubicBezTo>
                    <a:pt x="264" y="10"/>
                    <a:pt x="236" y="20"/>
                    <a:pt x="212" y="37"/>
                  </a:cubicBezTo>
                  <a:cubicBezTo>
                    <a:pt x="188" y="54"/>
                    <a:pt x="165" y="80"/>
                    <a:pt x="146" y="103"/>
                  </a:cubicBezTo>
                  <a:cubicBezTo>
                    <a:pt x="127" y="126"/>
                    <a:pt x="110" y="155"/>
                    <a:pt x="95" y="176"/>
                  </a:cubicBezTo>
                  <a:cubicBezTo>
                    <a:pt x="80" y="197"/>
                    <a:pt x="69" y="209"/>
                    <a:pt x="58" y="227"/>
                  </a:cubicBezTo>
                  <a:cubicBezTo>
                    <a:pt x="47" y="245"/>
                    <a:pt x="39" y="270"/>
                    <a:pt x="29" y="286"/>
                  </a:cubicBezTo>
                  <a:cubicBezTo>
                    <a:pt x="19" y="302"/>
                    <a:pt x="9" y="312"/>
                    <a:pt x="0" y="322"/>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6" name="Freeform 14"/>
            <p:cNvSpPr>
              <a:spLocks/>
            </p:cNvSpPr>
            <p:nvPr/>
          </p:nvSpPr>
          <p:spPr bwMode="auto">
            <a:xfrm>
              <a:off x="4749" y="1983"/>
              <a:ext cx="293" cy="37"/>
            </a:xfrm>
            <a:custGeom>
              <a:avLst/>
              <a:gdLst/>
              <a:ahLst/>
              <a:cxnLst>
                <a:cxn ang="0">
                  <a:pos x="293" y="37"/>
                </a:cxn>
                <a:cxn ang="0">
                  <a:pos x="220" y="7"/>
                </a:cxn>
                <a:cxn ang="0">
                  <a:pos x="154" y="0"/>
                </a:cxn>
                <a:cxn ang="0">
                  <a:pos x="51" y="7"/>
                </a:cxn>
                <a:cxn ang="0">
                  <a:pos x="0" y="29"/>
                </a:cxn>
              </a:cxnLst>
              <a:rect l="0" t="0" r="r" b="b"/>
              <a:pathLst>
                <a:path w="293" h="37">
                  <a:moveTo>
                    <a:pt x="293" y="37"/>
                  </a:moveTo>
                  <a:cubicBezTo>
                    <a:pt x="268" y="25"/>
                    <a:pt x="243" y="13"/>
                    <a:pt x="220" y="7"/>
                  </a:cubicBezTo>
                  <a:cubicBezTo>
                    <a:pt x="197" y="1"/>
                    <a:pt x="182" y="0"/>
                    <a:pt x="154" y="0"/>
                  </a:cubicBezTo>
                  <a:cubicBezTo>
                    <a:pt x="126" y="0"/>
                    <a:pt x="77" y="2"/>
                    <a:pt x="51" y="7"/>
                  </a:cubicBezTo>
                  <a:cubicBezTo>
                    <a:pt x="25" y="12"/>
                    <a:pt x="13" y="24"/>
                    <a:pt x="0" y="29"/>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7" name="Freeform 15"/>
            <p:cNvSpPr>
              <a:spLocks/>
            </p:cNvSpPr>
            <p:nvPr/>
          </p:nvSpPr>
          <p:spPr bwMode="auto">
            <a:xfrm>
              <a:off x="3527" y="1808"/>
              <a:ext cx="540" cy="892"/>
            </a:xfrm>
            <a:custGeom>
              <a:avLst/>
              <a:gdLst/>
              <a:ahLst/>
              <a:cxnLst>
                <a:cxn ang="0">
                  <a:pos x="0" y="892"/>
                </a:cxn>
                <a:cxn ang="0">
                  <a:pos x="117" y="819"/>
                </a:cxn>
                <a:cxn ang="0">
                  <a:pos x="220" y="724"/>
                </a:cxn>
                <a:cxn ang="0">
                  <a:pos x="285" y="717"/>
                </a:cxn>
                <a:cxn ang="0">
                  <a:pos x="366" y="680"/>
                </a:cxn>
                <a:cxn ang="0">
                  <a:pos x="476" y="614"/>
                </a:cxn>
                <a:cxn ang="0">
                  <a:pos x="520" y="534"/>
                </a:cxn>
                <a:cxn ang="0">
                  <a:pos x="534" y="409"/>
                </a:cxn>
                <a:cxn ang="0">
                  <a:pos x="483" y="314"/>
                </a:cxn>
                <a:cxn ang="0">
                  <a:pos x="395" y="263"/>
                </a:cxn>
                <a:cxn ang="0">
                  <a:pos x="351" y="109"/>
                </a:cxn>
                <a:cxn ang="0">
                  <a:pos x="307" y="58"/>
                </a:cxn>
                <a:cxn ang="0">
                  <a:pos x="249" y="36"/>
                </a:cxn>
                <a:cxn ang="0">
                  <a:pos x="205" y="0"/>
                </a:cxn>
              </a:cxnLst>
              <a:rect l="0" t="0" r="r" b="b"/>
              <a:pathLst>
                <a:path w="540" h="892">
                  <a:moveTo>
                    <a:pt x="0" y="892"/>
                  </a:moveTo>
                  <a:cubicBezTo>
                    <a:pt x="40" y="869"/>
                    <a:pt x="80" y="847"/>
                    <a:pt x="117" y="819"/>
                  </a:cubicBezTo>
                  <a:cubicBezTo>
                    <a:pt x="154" y="791"/>
                    <a:pt x="192" y="741"/>
                    <a:pt x="220" y="724"/>
                  </a:cubicBezTo>
                  <a:cubicBezTo>
                    <a:pt x="248" y="707"/>
                    <a:pt x="261" y="724"/>
                    <a:pt x="285" y="717"/>
                  </a:cubicBezTo>
                  <a:cubicBezTo>
                    <a:pt x="309" y="710"/>
                    <a:pt x="334" y="697"/>
                    <a:pt x="366" y="680"/>
                  </a:cubicBezTo>
                  <a:cubicBezTo>
                    <a:pt x="398" y="663"/>
                    <a:pt x="450" y="638"/>
                    <a:pt x="476" y="614"/>
                  </a:cubicBezTo>
                  <a:cubicBezTo>
                    <a:pt x="502" y="590"/>
                    <a:pt x="510" y="568"/>
                    <a:pt x="520" y="534"/>
                  </a:cubicBezTo>
                  <a:cubicBezTo>
                    <a:pt x="530" y="500"/>
                    <a:pt x="540" y="446"/>
                    <a:pt x="534" y="409"/>
                  </a:cubicBezTo>
                  <a:cubicBezTo>
                    <a:pt x="528" y="372"/>
                    <a:pt x="506" y="338"/>
                    <a:pt x="483" y="314"/>
                  </a:cubicBezTo>
                  <a:cubicBezTo>
                    <a:pt x="460" y="290"/>
                    <a:pt x="417" y="297"/>
                    <a:pt x="395" y="263"/>
                  </a:cubicBezTo>
                  <a:cubicBezTo>
                    <a:pt x="373" y="229"/>
                    <a:pt x="366" y="143"/>
                    <a:pt x="351" y="109"/>
                  </a:cubicBezTo>
                  <a:cubicBezTo>
                    <a:pt x="336" y="75"/>
                    <a:pt x="324" y="70"/>
                    <a:pt x="307" y="58"/>
                  </a:cubicBezTo>
                  <a:cubicBezTo>
                    <a:pt x="290" y="46"/>
                    <a:pt x="266" y="46"/>
                    <a:pt x="249" y="36"/>
                  </a:cubicBezTo>
                  <a:cubicBezTo>
                    <a:pt x="232" y="26"/>
                    <a:pt x="218" y="13"/>
                    <a:pt x="205"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8" name="Oval 16"/>
            <p:cNvSpPr>
              <a:spLocks noChangeArrowheads="1"/>
            </p:cNvSpPr>
            <p:nvPr/>
          </p:nvSpPr>
          <p:spPr bwMode="auto">
            <a:xfrm>
              <a:off x="2226" y="192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9" name="AutoShape 17"/>
            <p:cNvSpPr>
              <a:spLocks noChangeArrowheads="1"/>
            </p:cNvSpPr>
            <p:nvPr/>
          </p:nvSpPr>
          <p:spPr bwMode="auto">
            <a:xfrm>
              <a:off x="1237" y="156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20" name="Oval 18"/>
            <p:cNvSpPr>
              <a:spLocks noChangeArrowheads="1"/>
            </p:cNvSpPr>
            <p:nvPr/>
          </p:nvSpPr>
          <p:spPr bwMode="auto">
            <a:xfrm>
              <a:off x="2007" y="2108"/>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1" name="AutoShape 19"/>
            <p:cNvSpPr>
              <a:spLocks noChangeArrowheads="1"/>
            </p:cNvSpPr>
            <p:nvPr/>
          </p:nvSpPr>
          <p:spPr bwMode="auto">
            <a:xfrm>
              <a:off x="1970" y="177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22" name="Oval 20"/>
            <p:cNvSpPr>
              <a:spLocks noChangeArrowheads="1"/>
            </p:cNvSpPr>
            <p:nvPr/>
          </p:nvSpPr>
          <p:spPr bwMode="auto">
            <a:xfrm>
              <a:off x="2650" y="257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3" name="AutoShape 21"/>
            <p:cNvSpPr>
              <a:spLocks noChangeArrowheads="1"/>
            </p:cNvSpPr>
            <p:nvPr/>
          </p:nvSpPr>
          <p:spPr bwMode="auto">
            <a:xfrm>
              <a:off x="2920" y="213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24" name="Oval 22"/>
            <p:cNvSpPr>
              <a:spLocks noChangeArrowheads="1"/>
            </p:cNvSpPr>
            <p:nvPr/>
          </p:nvSpPr>
          <p:spPr bwMode="auto">
            <a:xfrm>
              <a:off x="3133" y="2291"/>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5" name="AutoShape 23"/>
            <p:cNvSpPr>
              <a:spLocks noChangeArrowheads="1"/>
            </p:cNvSpPr>
            <p:nvPr/>
          </p:nvSpPr>
          <p:spPr bwMode="auto">
            <a:xfrm>
              <a:off x="3199" y="2519"/>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26" name="Oval 24"/>
            <p:cNvSpPr>
              <a:spLocks noChangeArrowheads="1"/>
            </p:cNvSpPr>
            <p:nvPr/>
          </p:nvSpPr>
          <p:spPr bwMode="auto">
            <a:xfrm>
              <a:off x="3353" y="2614"/>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7" name="AutoShape 25"/>
            <p:cNvSpPr>
              <a:spLocks noChangeArrowheads="1"/>
            </p:cNvSpPr>
            <p:nvPr/>
          </p:nvSpPr>
          <p:spPr bwMode="auto">
            <a:xfrm>
              <a:off x="2475" y="1985"/>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28" name="Oval 26"/>
            <p:cNvSpPr>
              <a:spLocks noChangeArrowheads="1"/>
            </p:cNvSpPr>
            <p:nvPr/>
          </p:nvSpPr>
          <p:spPr bwMode="auto">
            <a:xfrm>
              <a:off x="3200" y="197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29" name="AutoShape 27"/>
            <p:cNvSpPr>
              <a:spLocks noChangeArrowheads="1"/>
            </p:cNvSpPr>
            <p:nvPr/>
          </p:nvSpPr>
          <p:spPr bwMode="auto">
            <a:xfrm>
              <a:off x="3485" y="267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0" name="Oval 28"/>
            <p:cNvSpPr>
              <a:spLocks noChangeArrowheads="1"/>
            </p:cNvSpPr>
            <p:nvPr/>
          </p:nvSpPr>
          <p:spPr bwMode="auto">
            <a:xfrm>
              <a:off x="2724" y="2029"/>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1" name="AutoShape 29"/>
            <p:cNvSpPr>
              <a:spLocks noChangeArrowheads="1"/>
            </p:cNvSpPr>
            <p:nvPr/>
          </p:nvSpPr>
          <p:spPr bwMode="auto">
            <a:xfrm>
              <a:off x="1429" y="2000"/>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2" name="Oval 30"/>
            <p:cNvSpPr>
              <a:spLocks noChangeArrowheads="1"/>
            </p:cNvSpPr>
            <p:nvPr/>
          </p:nvSpPr>
          <p:spPr bwMode="auto">
            <a:xfrm>
              <a:off x="3843" y="2870"/>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3" name="AutoShape 31"/>
            <p:cNvSpPr>
              <a:spLocks noChangeArrowheads="1"/>
            </p:cNvSpPr>
            <p:nvPr/>
          </p:nvSpPr>
          <p:spPr bwMode="auto">
            <a:xfrm>
              <a:off x="2687" y="1662"/>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4" name="Oval 32"/>
            <p:cNvSpPr>
              <a:spLocks noChangeArrowheads="1"/>
            </p:cNvSpPr>
            <p:nvPr/>
          </p:nvSpPr>
          <p:spPr bwMode="auto">
            <a:xfrm>
              <a:off x="2848" y="1436"/>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5" name="AutoShape 33"/>
            <p:cNvSpPr>
              <a:spLocks noChangeArrowheads="1"/>
            </p:cNvSpPr>
            <p:nvPr/>
          </p:nvSpPr>
          <p:spPr bwMode="auto">
            <a:xfrm>
              <a:off x="2160" y="145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6" name="Oval 34"/>
            <p:cNvSpPr>
              <a:spLocks noChangeArrowheads="1"/>
            </p:cNvSpPr>
            <p:nvPr/>
          </p:nvSpPr>
          <p:spPr bwMode="auto">
            <a:xfrm>
              <a:off x="2284" y="126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7" name="AutoShape 35"/>
            <p:cNvSpPr>
              <a:spLocks noChangeArrowheads="1"/>
            </p:cNvSpPr>
            <p:nvPr/>
          </p:nvSpPr>
          <p:spPr bwMode="auto">
            <a:xfrm>
              <a:off x="2424" y="1121"/>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38" name="Oval 36"/>
            <p:cNvSpPr>
              <a:spLocks noChangeArrowheads="1"/>
            </p:cNvSpPr>
            <p:nvPr/>
          </p:nvSpPr>
          <p:spPr bwMode="auto">
            <a:xfrm>
              <a:off x="1553" y="1633"/>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39" name="AutoShape 37"/>
            <p:cNvSpPr>
              <a:spLocks noChangeArrowheads="1"/>
            </p:cNvSpPr>
            <p:nvPr/>
          </p:nvSpPr>
          <p:spPr bwMode="auto">
            <a:xfrm>
              <a:off x="1728" y="1795"/>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0" name="Oval 38"/>
            <p:cNvSpPr>
              <a:spLocks noChangeArrowheads="1"/>
            </p:cNvSpPr>
            <p:nvPr/>
          </p:nvSpPr>
          <p:spPr bwMode="auto">
            <a:xfrm>
              <a:off x="3989" y="2102"/>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1" name="AutoShape 39"/>
            <p:cNvSpPr>
              <a:spLocks noChangeArrowheads="1"/>
            </p:cNvSpPr>
            <p:nvPr/>
          </p:nvSpPr>
          <p:spPr bwMode="auto">
            <a:xfrm>
              <a:off x="3477" y="1780"/>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2" name="Oval 40"/>
            <p:cNvSpPr>
              <a:spLocks noChangeArrowheads="1"/>
            </p:cNvSpPr>
            <p:nvPr/>
          </p:nvSpPr>
          <p:spPr bwMode="auto">
            <a:xfrm>
              <a:off x="4839" y="2065"/>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3" name="AutoShape 41"/>
            <p:cNvSpPr>
              <a:spLocks noChangeArrowheads="1"/>
            </p:cNvSpPr>
            <p:nvPr/>
          </p:nvSpPr>
          <p:spPr bwMode="auto">
            <a:xfrm>
              <a:off x="3675" y="1736"/>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4" name="Oval 42"/>
            <p:cNvSpPr>
              <a:spLocks noChangeArrowheads="1"/>
            </p:cNvSpPr>
            <p:nvPr/>
          </p:nvSpPr>
          <p:spPr bwMode="auto">
            <a:xfrm>
              <a:off x="4868" y="1933"/>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5" name="AutoShape 43"/>
            <p:cNvSpPr>
              <a:spLocks noChangeArrowheads="1"/>
            </p:cNvSpPr>
            <p:nvPr/>
          </p:nvSpPr>
          <p:spPr bwMode="auto">
            <a:xfrm>
              <a:off x="4677" y="2182"/>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6" name="Oval 44"/>
            <p:cNvSpPr>
              <a:spLocks noChangeArrowheads="1"/>
            </p:cNvSpPr>
            <p:nvPr/>
          </p:nvSpPr>
          <p:spPr bwMode="auto">
            <a:xfrm>
              <a:off x="2651" y="118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7" name="AutoShape 45"/>
            <p:cNvSpPr>
              <a:spLocks noChangeArrowheads="1"/>
            </p:cNvSpPr>
            <p:nvPr/>
          </p:nvSpPr>
          <p:spPr bwMode="auto">
            <a:xfrm>
              <a:off x="4663" y="1962"/>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48" name="Oval 46"/>
            <p:cNvSpPr>
              <a:spLocks noChangeArrowheads="1"/>
            </p:cNvSpPr>
            <p:nvPr/>
          </p:nvSpPr>
          <p:spPr bwMode="auto">
            <a:xfrm>
              <a:off x="3192" y="1282"/>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49" name="AutoShape 47"/>
            <p:cNvSpPr>
              <a:spLocks noChangeArrowheads="1"/>
            </p:cNvSpPr>
            <p:nvPr/>
          </p:nvSpPr>
          <p:spPr bwMode="auto">
            <a:xfrm>
              <a:off x="2840" y="1209"/>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50" name="Oval 48"/>
            <p:cNvSpPr>
              <a:spLocks noChangeArrowheads="1"/>
            </p:cNvSpPr>
            <p:nvPr/>
          </p:nvSpPr>
          <p:spPr bwMode="auto">
            <a:xfrm>
              <a:off x="1070" y="178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51" name="AutoShape 49"/>
            <p:cNvSpPr>
              <a:spLocks noChangeArrowheads="1"/>
            </p:cNvSpPr>
            <p:nvPr/>
          </p:nvSpPr>
          <p:spPr bwMode="auto">
            <a:xfrm>
              <a:off x="4999" y="196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grpSp>
      <p:sp>
        <p:nvSpPr>
          <p:cNvPr id="52" name="Footer Placeholder 5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37008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FLOODPLAIN MODELLING</a:t>
            </a:r>
            <a:endParaRPr lang="en-GB" dirty="0"/>
          </a:p>
        </p:txBody>
      </p:sp>
      <p:sp>
        <p:nvSpPr>
          <p:cNvPr id="3" name="Content Placeholder 2"/>
          <p:cNvSpPr>
            <a:spLocks noGrp="1"/>
          </p:cNvSpPr>
          <p:nvPr>
            <p:ph sz="quarter" idx="13"/>
          </p:nvPr>
        </p:nvSpPr>
        <p:spPr/>
        <p:txBody>
          <a:bodyPr/>
          <a:lstStyle/>
          <a:p>
            <a:pPr marL="0" indent="0">
              <a:buNone/>
            </a:pPr>
            <a:r>
              <a:rPr lang="en-GB" dirty="0" smtClean="0">
                <a:solidFill>
                  <a:srgbClr val="FFFFFF"/>
                </a:solidFill>
              </a:rPr>
              <a:t>Inundation Flow Network</a:t>
            </a:r>
            <a:endParaRPr lang="en-GB" dirty="0"/>
          </a:p>
        </p:txBody>
      </p:sp>
      <p:grpSp>
        <p:nvGrpSpPr>
          <p:cNvPr id="61" name="Group 3"/>
          <p:cNvGrpSpPr>
            <a:grpSpLocks/>
          </p:cNvGrpSpPr>
          <p:nvPr/>
        </p:nvGrpSpPr>
        <p:grpSpPr bwMode="auto">
          <a:xfrm>
            <a:off x="260449" y="2420888"/>
            <a:ext cx="6327775" cy="3556000"/>
            <a:chOff x="241" y="780"/>
            <a:chExt cx="5329" cy="2948"/>
          </a:xfrm>
        </p:grpSpPr>
        <p:pic>
          <p:nvPicPr>
            <p:cNvPr id="62" name="Picture 4" descr="flodplain9"/>
            <p:cNvPicPr>
              <a:picLocks noChangeAspect="1" noChangeArrowheads="1"/>
            </p:cNvPicPr>
            <p:nvPr/>
          </p:nvPicPr>
          <p:blipFill>
            <a:blip r:embed="rId2" cstate="print"/>
            <a:srcRect l="6512" t="20526" r="2393" b="4115"/>
            <a:stretch>
              <a:fillRect/>
            </a:stretch>
          </p:blipFill>
          <p:spPr bwMode="auto">
            <a:xfrm>
              <a:off x="241" y="780"/>
              <a:ext cx="5329" cy="2948"/>
            </a:xfrm>
            <a:prstGeom prst="rect">
              <a:avLst/>
            </a:prstGeom>
            <a:noFill/>
          </p:spPr>
        </p:pic>
        <p:sp>
          <p:nvSpPr>
            <p:cNvPr id="63" name="Freeform 5"/>
            <p:cNvSpPr>
              <a:spLocks/>
            </p:cNvSpPr>
            <p:nvPr/>
          </p:nvSpPr>
          <p:spPr bwMode="auto">
            <a:xfrm>
              <a:off x="1215" y="1471"/>
              <a:ext cx="937" cy="754"/>
            </a:xfrm>
            <a:custGeom>
              <a:avLst/>
              <a:gdLst/>
              <a:ahLst/>
              <a:cxnLst>
                <a:cxn ang="0">
                  <a:pos x="0" y="754"/>
                </a:cxn>
                <a:cxn ang="0">
                  <a:pos x="73" y="688"/>
                </a:cxn>
                <a:cxn ang="0">
                  <a:pos x="131" y="651"/>
                </a:cxn>
                <a:cxn ang="0">
                  <a:pos x="175" y="622"/>
                </a:cxn>
                <a:cxn ang="0">
                  <a:pos x="219" y="585"/>
                </a:cxn>
                <a:cxn ang="0">
                  <a:pos x="300" y="549"/>
                </a:cxn>
                <a:cxn ang="0">
                  <a:pos x="395" y="490"/>
                </a:cxn>
                <a:cxn ang="0">
                  <a:pos x="497" y="439"/>
                </a:cxn>
                <a:cxn ang="0">
                  <a:pos x="570" y="337"/>
                </a:cxn>
                <a:cxn ang="0">
                  <a:pos x="622" y="278"/>
                </a:cxn>
                <a:cxn ang="0">
                  <a:pos x="731" y="190"/>
                </a:cxn>
                <a:cxn ang="0">
                  <a:pos x="797" y="154"/>
                </a:cxn>
                <a:cxn ang="0">
                  <a:pos x="907" y="95"/>
                </a:cxn>
                <a:cxn ang="0">
                  <a:pos x="936" y="29"/>
                </a:cxn>
                <a:cxn ang="0">
                  <a:pos x="900" y="0"/>
                </a:cxn>
              </a:cxnLst>
              <a:rect l="0" t="0" r="r" b="b"/>
              <a:pathLst>
                <a:path w="937" h="754">
                  <a:moveTo>
                    <a:pt x="0" y="754"/>
                  </a:moveTo>
                  <a:cubicBezTo>
                    <a:pt x="25" y="729"/>
                    <a:pt x="51" y="705"/>
                    <a:pt x="73" y="688"/>
                  </a:cubicBezTo>
                  <a:cubicBezTo>
                    <a:pt x="95" y="671"/>
                    <a:pt x="114" y="662"/>
                    <a:pt x="131" y="651"/>
                  </a:cubicBezTo>
                  <a:cubicBezTo>
                    <a:pt x="148" y="640"/>
                    <a:pt x="160" y="633"/>
                    <a:pt x="175" y="622"/>
                  </a:cubicBezTo>
                  <a:cubicBezTo>
                    <a:pt x="190" y="611"/>
                    <a:pt x="198" y="597"/>
                    <a:pt x="219" y="585"/>
                  </a:cubicBezTo>
                  <a:cubicBezTo>
                    <a:pt x="240" y="573"/>
                    <a:pt x="271" y="565"/>
                    <a:pt x="300" y="549"/>
                  </a:cubicBezTo>
                  <a:cubicBezTo>
                    <a:pt x="329" y="533"/>
                    <a:pt x="362" y="508"/>
                    <a:pt x="395" y="490"/>
                  </a:cubicBezTo>
                  <a:cubicBezTo>
                    <a:pt x="428" y="472"/>
                    <a:pt x="468" y="464"/>
                    <a:pt x="497" y="439"/>
                  </a:cubicBezTo>
                  <a:cubicBezTo>
                    <a:pt x="526" y="414"/>
                    <a:pt x="549" y="364"/>
                    <a:pt x="570" y="337"/>
                  </a:cubicBezTo>
                  <a:cubicBezTo>
                    <a:pt x="591" y="310"/>
                    <a:pt x="595" y="302"/>
                    <a:pt x="622" y="278"/>
                  </a:cubicBezTo>
                  <a:cubicBezTo>
                    <a:pt x="649" y="254"/>
                    <a:pt x="702" y="211"/>
                    <a:pt x="731" y="190"/>
                  </a:cubicBezTo>
                  <a:cubicBezTo>
                    <a:pt x="760" y="169"/>
                    <a:pt x="768" y="170"/>
                    <a:pt x="797" y="154"/>
                  </a:cubicBezTo>
                  <a:cubicBezTo>
                    <a:pt x="826" y="138"/>
                    <a:pt x="884" y="116"/>
                    <a:pt x="907" y="95"/>
                  </a:cubicBezTo>
                  <a:cubicBezTo>
                    <a:pt x="930" y="74"/>
                    <a:pt x="937" y="45"/>
                    <a:pt x="936" y="29"/>
                  </a:cubicBezTo>
                  <a:cubicBezTo>
                    <a:pt x="935" y="13"/>
                    <a:pt x="917" y="6"/>
                    <a:pt x="900" y="0"/>
                  </a:cubicBezTo>
                </a:path>
              </a:pathLst>
            </a:custGeom>
            <a:noFill/>
            <a:ln w="19050" cap="flat" cmpd="sng">
              <a:solidFill>
                <a:srgbClr val="00CCFF"/>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64" name="Freeform 6"/>
            <p:cNvSpPr>
              <a:spLocks/>
            </p:cNvSpPr>
            <p:nvPr/>
          </p:nvSpPr>
          <p:spPr bwMode="auto">
            <a:xfrm>
              <a:off x="1749" y="1295"/>
              <a:ext cx="3439" cy="1109"/>
            </a:xfrm>
            <a:custGeom>
              <a:avLst/>
              <a:gdLst/>
              <a:ahLst/>
              <a:cxnLst>
                <a:cxn ang="0">
                  <a:pos x="0" y="0"/>
                </a:cxn>
                <a:cxn ang="0">
                  <a:pos x="117" y="66"/>
                </a:cxn>
                <a:cxn ang="0">
                  <a:pos x="154" y="88"/>
                </a:cxn>
                <a:cxn ang="0">
                  <a:pos x="234" y="110"/>
                </a:cxn>
                <a:cxn ang="0">
                  <a:pos x="278" y="169"/>
                </a:cxn>
                <a:cxn ang="0">
                  <a:pos x="358" y="169"/>
                </a:cxn>
                <a:cxn ang="0">
                  <a:pos x="417" y="169"/>
                </a:cxn>
                <a:cxn ang="0">
                  <a:pos x="490" y="169"/>
                </a:cxn>
                <a:cxn ang="0">
                  <a:pos x="534" y="198"/>
                </a:cxn>
                <a:cxn ang="0">
                  <a:pos x="651" y="220"/>
                </a:cxn>
                <a:cxn ang="0">
                  <a:pos x="739" y="249"/>
                </a:cxn>
                <a:cxn ang="0">
                  <a:pos x="775" y="300"/>
                </a:cxn>
                <a:cxn ang="0">
                  <a:pos x="775" y="344"/>
                </a:cxn>
                <a:cxn ang="0">
                  <a:pos x="775" y="395"/>
                </a:cxn>
                <a:cxn ang="0">
                  <a:pos x="812" y="447"/>
                </a:cxn>
                <a:cxn ang="0">
                  <a:pos x="907" y="513"/>
                </a:cxn>
                <a:cxn ang="0">
                  <a:pos x="995" y="513"/>
                </a:cxn>
                <a:cxn ang="0">
                  <a:pos x="1112" y="542"/>
                </a:cxn>
                <a:cxn ang="0">
                  <a:pos x="1178" y="571"/>
                </a:cxn>
                <a:cxn ang="0">
                  <a:pos x="1244" y="571"/>
                </a:cxn>
                <a:cxn ang="0">
                  <a:pos x="1302" y="534"/>
                </a:cxn>
                <a:cxn ang="0">
                  <a:pos x="1376" y="505"/>
                </a:cxn>
                <a:cxn ang="0">
                  <a:pos x="1449" y="498"/>
                </a:cxn>
                <a:cxn ang="0">
                  <a:pos x="1529" y="498"/>
                </a:cxn>
                <a:cxn ang="0">
                  <a:pos x="1639" y="527"/>
                </a:cxn>
                <a:cxn ang="0">
                  <a:pos x="1727" y="542"/>
                </a:cxn>
                <a:cxn ang="0">
                  <a:pos x="1815" y="513"/>
                </a:cxn>
                <a:cxn ang="0">
                  <a:pos x="1895" y="476"/>
                </a:cxn>
                <a:cxn ang="0">
                  <a:pos x="1968" y="461"/>
                </a:cxn>
                <a:cxn ang="0">
                  <a:pos x="2056" y="469"/>
                </a:cxn>
                <a:cxn ang="0">
                  <a:pos x="2151" y="491"/>
                </a:cxn>
                <a:cxn ang="0">
                  <a:pos x="2232" y="483"/>
                </a:cxn>
                <a:cxn ang="0">
                  <a:pos x="2298" y="461"/>
                </a:cxn>
                <a:cxn ang="0">
                  <a:pos x="2356" y="461"/>
                </a:cxn>
                <a:cxn ang="0">
                  <a:pos x="2429" y="469"/>
                </a:cxn>
                <a:cxn ang="0">
                  <a:pos x="2532" y="476"/>
                </a:cxn>
                <a:cxn ang="0">
                  <a:pos x="2583" y="498"/>
                </a:cxn>
                <a:cxn ang="0">
                  <a:pos x="2627" y="571"/>
                </a:cxn>
                <a:cxn ang="0">
                  <a:pos x="2707" y="578"/>
                </a:cxn>
                <a:cxn ang="0">
                  <a:pos x="2780" y="586"/>
                </a:cxn>
                <a:cxn ang="0">
                  <a:pos x="2824" y="615"/>
                </a:cxn>
                <a:cxn ang="0">
                  <a:pos x="2868" y="659"/>
                </a:cxn>
                <a:cxn ang="0">
                  <a:pos x="2890" y="695"/>
                </a:cxn>
                <a:cxn ang="0">
                  <a:pos x="2919" y="776"/>
                </a:cxn>
                <a:cxn ang="0">
                  <a:pos x="2861" y="791"/>
                </a:cxn>
                <a:cxn ang="0">
                  <a:pos x="2802" y="842"/>
                </a:cxn>
                <a:cxn ang="0">
                  <a:pos x="2744" y="893"/>
                </a:cxn>
                <a:cxn ang="0">
                  <a:pos x="2678" y="1003"/>
                </a:cxn>
                <a:cxn ang="0">
                  <a:pos x="2773" y="1054"/>
                </a:cxn>
                <a:cxn ang="0">
                  <a:pos x="2876" y="1083"/>
                </a:cxn>
                <a:cxn ang="0">
                  <a:pos x="2919" y="1105"/>
                </a:cxn>
                <a:cxn ang="0">
                  <a:pos x="3000" y="1105"/>
                </a:cxn>
                <a:cxn ang="0">
                  <a:pos x="3095" y="1098"/>
                </a:cxn>
                <a:cxn ang="0">
                  <a:pos x="3183" y="1098"/>
                </a:cxn>
                <a:cxn ang="0">
                  <a:pos x="3234" y="1091"/>
                </a:cxn>
                <a:cxn ang="0">
                  <a:pos x="3315" y="1025"/>
                </a:cxn>
                <a:cxn ang="0">
                  <a:pos x="3395" y="996"/>
                </a:cxn>
                <a:cxn ang="0">
                  <a:pos x="3439" y="981"/>
                </a:cxn>
              </a:cxnLst>
              <a:rect l="0" t="0" r="r" b="b"/>
              <a:pathLst>
                <a:path w="3439" h="1109">
                  <a:moveTo>
                    <a:pt x="0" y="0"/>
                  </a:moveTo>
                  <a:cubicBezTo>
                    <a:pt x="45" y="25"/>
                    <a:pt x="91" y="51"/>
                    <a:pt x="117" y="66"/>
                  </a:cubicBezTo>
                  <a:cubicBezTo>
                    <a:pt x="143" y="81"/>
                    <a:pt x="135" y="81"/>
                    <a:pt x="154" y="88"/>
                  </a:cubicBezTo>
                  <a:cubicBezTo>
                    <a:pt x="173" y="95"/>
                    <a:pt x="213" y="96"/>
                    <a:pt x="234" y="110"/>
                  </a:cubicBezTo>
                  <a:cubicBezTo>
                    <a:pt x="255" y="124"/>
                    <a:pt x="257" y="159"/>
                    <a:pt x="278" y="169"/>
                  </a:cubicBezTo>
                  <a:cubicBezTo>
                    <a:pt x="299" y="179"/>
                    <a:pt x="335" y="169"/>
                    <a:pt x="358" y="169"/>
                  </a:cubicBezTo>
                  <a:cubicBezTo>
                    <a:pt x="381" y="169"/>
                    <a:pt x="395" y="169"/>
                    <a:pt x="417" y="169"/>
                  </a:cubicBezTo>
                  <a:cubicBezTo>
                    <a:pt x="439" y="169"/>
                    <a:pt x="471" y="164"/>
                    <a:pt x="490" y="169"/>
                  </a:cubicBezTo>
                  <a:cubicBezTo>
                    <a:pt x="509" y="174"/>
                    <a:pt x="507" y="190"/>
                    <a:pt x="534" y="198"/>
                  </a:cubicBezTo>
                  <a:cubicBezTo>
                    <a:pt x="561" y="206"/>
                    <a:pt x="617" y="212"/>
                    <a:pt x="651" y="220"/>
                  </a:cubicBezTo>
                  <a:cubicBezTo>
                    <a:pt x="685" y="228"/>
                    <a:pt x="718" y="236"/>
                    <a:pt x="739" y="249"/>
                  </a:cubicBezTo>
                  <a:cubicBezTo>
                    <a:pt x="760" y="262"/>
                    <a:pt x="769" y="284"/>
                    <a:pt x="775" y="300"/>
                  </a:cubicBezTo>
                  <a:cubicBezTo>
                    <a:pt x="781" y="316"/>
                    <a:pt x="775" y="328"/>
                    <a:pt x="775" y="344"/>
                  </a:cubicBezTo>
                  <a:cubicBezTo>
                    <a:pt x="775" y="360"/>
                    <a:pt x="769" y="378"/>
                    <a:pt x="775" y="395"/>
                  </a:cubicBezTo>
                  <a:cubicBezTo>
                    <a:pt x="781" y="412"/>
                    <a:pt x="790" y="427"/>
                    <a:pt x="812" y="447"/>
                  </a:cubicBezTo>
                  <a:cubicBezTo>
                    <a:pt x="834" y="467"/>
                    <a:pt x="877" y="502"/>
                    <a:pt x="907" y="513"/>
                  </a:cubicBezTo>
                  <a:cubicBezTo>
                    <a:pt x="937" y="524"/>
                    <a:pt x="961" y="508"/>
                    <a:pt x="995" y="513"/>
                  </a:cubicBezTo>
                  <a:cubicBezTo>
                    <a:pt x="1029" y="518"/>
                    <a:pt x="1082" y="532"/>
                    <a:pt x="1112" y="542"/>
                  </a:cubicBezTo>
                  <a:cubicBezTo>
                    <a:pt x="1142" y="552"/>
                    <a:pt x="1156" y="566"/>
                    <a:pt x="1178" y="571"/>
                  </a:cubicBezTo>
                  <a:cubicBezTo>
                    <a:pt x="1200" y="576"/>
                    <a:pt x="1223" y="577"/>
                    <a:pt x="1244" y="571"/>
                  </a:cubicBezTo>
                  <a:cubicBezTo>
                    <a:pt x="1265" y="565"/>
                    <a:pt x="1280" y="545"/>
                    <a:pt x="1302" y="534"/>
                  </a:cubicBezTo>
                  <a:cubicBezTo>
                    <a:pt x="1324" y="523"/>
                    <a:pt x="1352" y="511"/>
                    <a:pt x="1376" y="505"/>
                  </a:cubicBezTo>
                  <a:cubicBezTo>
                    <a:pt x="1400" y="499"/>
                    <a:pt x="1424" y="499"/>
                    <a:pt x="1449" y="498"/>
                  </a:cubicBezTo>
                  <a:cubicBezTo>
                    <a:pt x="1474" y="497"/>
                    <a:pt x="1497" y="493"/>
                    <a:pt x="1529" y="498"/>
                  </a:cubicBezTo>
                  <a:cubicBezTo>
                    <a:pt x="1561" y="503"/>
                    <a:pt x="1606" y="520"/>
                    <a:pt x="1639" y="527"/>
                  </a:cubicBezTo>
                  <a:cubicBezTo>
                    <a:pt x="1672" y="534"/>
                    <a:pt x="1698" y="544"/>
                    <a:pt x="1727" y="542"/>
                  </a:cubicBezTo>
                  <a:cubicBezTo>
                    <a:pt x="1756" y="540"/>
                    <a:pt x="1787" y="524"/>
                    <a:pt x="1815" y="513"/>
                  </a:cubicBezTo>
                  <a:cubicBezTo>
                    <a:pt x="1843" y="502"/>
                    <a:pt x="1870" y="485"/>
                    <a:pt x="1895" y="476"/>
                  </a:cubicBezTo>
                  <a:cubicBezTo>
                    <a:pt x="1920" y="467"/>
                    <a:pt x="1941" y="462"/>
                    <a:pt x="1968" y="461"/>
                  </a:cubicBezTo>
                  <a:cubicBezTo>
                    <a:pt x="1995" y="460"/>
                    <a:pt x="2026" y="464"/>
                    <a:pt x="2056" y="469"/>
                  </a:cubicBezTo>
                  <a:cubicBezTo>
                    <a:pt x="2086" y="474"/>
                    <a:pt x="2122" y="489"/>
                    <a:pt x="2151" y="491"/>
                  </a:cubicBezTo>
                  <a:cubicBezTo>
                    <a:pt x="2180" y="493"/>
                    <a:pt x="2208" y="488"/>
                    <a:pt x="2232" y="483"/>
                  </a:cubicBezTo>
                  <a:cubicBezTo>
                    <a:pt x="2256" y="478"/>
                    <a:pt x="2277" y="465"/>
                    <a:pt x="2298" y="461"/>
                  </a:cubicBezTo>
                  <a:cubicBezTo>
                    <a:pt x="2319" y="457"/>
                    <a:pt x="2334" y="460"/>
                    <a:pt x="2356" y="461"/>
                  </a:cubicBezTo>
                  <a:cubicBezTo>
                    <a:pt x="2378" y="462"/>
                    <a:pt x="2400" y="467"/>
                    <a:pt x="2429" y="469"/>
                  </a:cubicBezTo>
                  <a:cubicBezTo>
                    <a:pt x="2458" y="471"/>
                    <a:pt x="2506" y="471"/>
                    <a:pt x="2532" y="476"/>
                  </a:cubicBezTo>
                  <a:cubicBezTo>
                    <a:pt x="2558" y="481"/>
                    <a:pt x="2567" y="482"/>
                    <a:pt x="2583" y="498"/>
                  </a:cubicBezTo>
                  <a:cubicBezTo>
                    <a:pt x="2599" y="514"/>
                    <a:pt x="2606" y="558"/>
                    <a:pt x="2627" y="571"/>
                  </a:cubicBezTo>
                  <a:cubicBezTo>
                    <a:pt x="2648" y="584"/>
                    <a:pt x="2682" y="576"/>
                    <a:pt x="2707" y="578"/>
                  </a:cubicBezTo>
                  <a:cubicBezTo>
                    <a:pt x="2732" y="580"/>
                    <a:pt x="2761" y="580"/>
                    <a:pt x="2780" y="586"/>
                  </a:cubicBezTo>
                  <a:cubicBezTo>
                    <a:pt x="2799" y="592"/>
                    <a:pt x="2809" y="603"/>
                    <a:pt x="2824" y="615"/>
                  </a:cubicBezTo>
                  <a:cubicBezTo>
                    <a:pt x="2839" y="627"/>
                    <a:pt x="2857" y="646"/>
                    <a:pt x="2868" y="659"/>
                  </a:cubicBezTo>
                  <a:cubicBezTo>
                    <a:pt x="2879" y="672"/>
                    <a:pt x="2882" y="676"/>
                    <a:pt x="2890" y="695"/>
                  </a:cubicBezTo>
                  <a:cubicBezTo>
                    <a:pt x="2898" y="714"/>
                    <a:pt x="2924" y="760"/>
                    <a:pt x="2919" y="776"/>
                  </a:cubicBezTo>
                  <a:cubicBezTo>
                    <a:pt x="2914" y="792"/>
                    <a:pt x="2881" y="780"/>
                    <a:pt x="2861" y="791"/>
                  </a:cubicBezTo>
                  <a:cubicBezTo>
                    <a:pt x="2841" y="802"/>
                    <a:pt x="2821" y="825"/>
                    <a:pt x="2802" y="842"/>
                  </a:cubicBezTo>
                  <a:cubicBezTo>
                    <a:pt x="2783" y="859"/>
                    <a:pt x="2765" y="866"/>
                    <a:pt x="2744" y="893"/>
                  </a:cubicBezTo>
                  <a:cubicBezTo>
                    <a:pt x="2723" y="920"/>
                    <a:pt x="2673" y="976"/>
                    <a:pt x="2678" y="1003"/>
                  </a:cubicBezTo>
                  <a:cubicBezTo>
                    <a:pt x="2683" y="1030"/>
                    <a:pt x="2740" y="1041"/>
                    <a:pt x="2773" y="1054"/>
                  </a:cubicBezTo>
                  <a:cubicBezTo>
                    <a:pt x="2806" y="1067"/>
                    <a:pt x="2852" y="1075"/>
                    <a:pt x="2876" y="1083"/>
                  </a:cubicBezTo>
                  <a:cubicBezTo>
                    <a:pt x="2900" y="1091"/>
                    <a:pt x="2898" y="1101"/>
                    <a:pt x="2919" y="1105"/>
                  </a:cubicBezTo>
                  <a:cubicBezTo>
                    <a:pt x="2940" y="1109"/>
                    <a:pt x="2971" y="1106"/>
                    <a:pt x="3000" y="1105"/>
                  </a:cubicBezTo>
                  <a:cubicBezTo>
                    <a:pt x="3029" y="1104"/>
                    <a:pt x="3065" y="1099"/>
                    <a:pt x="3095" y="1098"/>
                  </a:cubicBezTo>
                  <a:cubicBezTo>
                    <a:pt x="3125" y="1097"/>
                    <a:pt x="3160" y="1099"/>
                    <a:pt x="3183" y="1098"/>
                  </a:cubicBezTo>
                  <a:cubicBezTo>
                    <a:pt x="3206" y="1097"/>
                    <a:pt x="3212" y="1103"/>
                    <a:pt x="3234" y="1091"/>
                  </a:cubicBezTo>
                  <a:cubicBezTo>
                    <a:pt x="3256" y="1079"/>
                    <a:pt x="3288" y="1041"/>
                    <a:pt x="3315" y="1025"/>
                  </a:cubicBezTo>
                  <a:cubicBezTo>
                    <a:pt x="3342" y="1009"/>
                    <a:pt x="3374" y="1003"/>
                    <a:pt x="3395" y="996"/>
                  </a:cubicBezTo>
                  <a:cubicBezTo>
                    <a:pt x="3416" y="989"/>
                    <a:pt x="3427" y="985"/>
                    <a:pt x="3439" y="981"/>
                  </a:cubicBezTo>
                </a:path>
              </a:pathLst>
            </a:custGeom>
            <a:noFill/>
            <a:ln w="19050" cap="flat" cmpd="sng">
              <a:solidFill>
                <a:srgbClr val="00CCFF"/>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65" name="Oval 7"/>
            <p:cNvSpPr>
              <a:spLocks noChangeArrowheads="1"/>
            </p:cNvSpPr>
            <p:nvPr/>
          </p:nvSpPr>
          <p:spPr bwMode="auto">
            <a:xfrm>
              <a:off x="1794" y="1699"/>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66" name="AutoShape 8"/>
            <p:cNvSpPr>
              <a:spLocks noChangeArrowheads="1"/>
            </p:cNvSpPr>
            <p:nvPr/>
          </p:nvSpPr>
          <p:spPr bwMode="auto">
            <a:xfrm>
              <a:off x="3051" y="175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67" name="Oval 9"/>
            <p:cNvSpPr>
              <a:spLocks noChangeArrowheads="1"/>
            </p:cNvSpPr>
            <p:nvPr/>
          </p:nvSpPr>
          <p:spPr bwMode="auto">
            <a:xfrm>
              <a:off x="2541" y="170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68" name="AutoShape 10"/>
            <p:cNvSpPr>
              <a:spLocks noChangeArrowheads="1"/>
            </p:cNvSpPr>
            <p:nvPr/>
          </p:nvSpPr>
          <p:spPr bwMode="auto">
            <a:xfrm>
              <a:off x="4485" y="185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69" name="Oval 11"/>
            <p:cNvSpPr>
              <a:spLocks noChangeArrowheads="1"/>
            </p:cNvSpPr>
            <p:nvPr/>
          </p:nvSpPr>
          <p:spPr bwMode="auto">
            <a:xfrm>
              <a:off x="3924" y="173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0" name="Oval 12"/>
            <p:cNvSpPr>
              <a:spLocks noChangeArrowheads="1"/>
            </p:cNvSpPr>
            <p:nvPr/>
          </p:nvSpPr>
          <p:spPr bwMode="auto">
            <a:xfrm>
              <a:off x="4560" y="2335"/>
              <a:ext cx="95" cy="95"/>
            </a:xfrm>
            <a:prstGeom prst="ellipse">
              <a:avLst/>
            </a:prstGeom>
            <a:solidFill>
              <a:srgbClr val="00CCFF"/>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1" name="Freeform 13"/>
            <p:cNvSpPr>
              <a:spLocks/>
            </p:cNvSpPr>
            <p:nvPr/>
          </p:nvSpPr>
          <p:spPr bwMode="auto">
            <a:xfrm>
              <a:off x="878" y="1383"/>
              <a:ext cx="415" cy="578"/>
            </a:xfrm>
            <a:custGeom>
              <a:avLst/>
              <a:gdLst/>
              <a:ahLst/>
              <a:cxnLst>
                <a:cxn ang="0">
                  <a:pos x="0" y="549"/>
                </a:cxn>
                <a:cxn ang="0">
                  <a:pos x="139" y="476"/>
                </a:cxn>
                <a:cxn ang="0">
                  <a:pos x="227" y="403"/>
                </a:cxn>
                <a:cxn ang="0">
                  <a:pos x="315" y="315"/>
                </a:cxn>
                <a:cxn ang="0">
                  <a:pos x="366" y="242"/>
                </a:cxn>
                <a:cxn ang="0">
                  <a:pos x="374" y="168"/>
                </a:cxn>
                <a:cxn ang="0">
                  <a:pos x="381" y="66"/>
                </a:cxn>
                <a:cxn ang="0">
                  <a:pos x="344" y="0"/>
                </a:cxn>
              </a:cxnLst>
              <a:rect l="0" t="0" r="r" b="b"/>
              <a:pathLst>
                <a:path w="386" h="549">
                  <a:moveTo>
                    <a:pt x="0" y="549"/>
                  </a:moveTo>
                  <a:cubicBezTo>
                    <a:pt x="50" y="524"/>
                    <a:pt x="101" y="500"/>
                    <a:pt x="139" y="476"/>
                  </a:cubicBezTo>
                  <a:cubicBezTo>
                    <a:pt x="177" y="452"/>
                    <a:pt x="198" y="430"/>
                    <a:pt x="227" y="403"/>
                  </a:cubicBezTo>
                  <a:cubicBezTo>
                    <a:pt x="256" y="376"/>
                    <a:pt x="292" y="342"/>
                    <a:pt x="315" y="315"/>
                  </a:cubicBezTo>
                  <a:cubicBezTo>
                    <a:pt x="338" y="288"/>
                    <a:pt x="356" y="267"/>
                    <a:pt x="366" y="242"/>
                  </a:cubicBezTo>
                  <a:cubicBezTo>
                    <a:pt x="376" y="217"/>
                    <a:pt x="371" y="197"/>
                    <a:pt x="374" y="168"/>
                  </a:cubicBezTo>
                  <a:cubicBezTo>
                    <a:pt x="377" y="139"/>
                    <a:pt x="386" y="94"/>
                    <a:pt x="381" y="66"/>
                  </a:cubicBezTo>
                  <a:cubicBezTo>
                    <a:pt x="376" y="38"/>
                    <a:pt x="360" y="19"/>
                    <a:pt x="344"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72" name="Freeform 14"/>
            <p:cNvSpPr>
              <a:spLocks/>
            </p:cNvSpPr>
            <p:nvPr/>
          </p:nvSpPr>
          <p:spPr bwMode="auto">
            <a:xfrm>
              <a:off x="2276" y="1054"/>
              <a:ext cx="1149" cy="298"/>
            </a:xfrm>
            <a:custGeom>
              <a:avLst/>
              <a:gdLst/>
              <a:ahLst/>
              <a:cxnLst>
                <a:cxn ang="0">
                  <a:pos x="0" y="0"/>
                </a:cxn>
                <a:cxn ang="0">
                  <a:pos x="131" y="44"/>
                </a:cxn>
                <a:cxn ang="0">
                  <a:pos x="234" y="117"/>
                </a:cxn>
                <a:cxn ang="0">
                  <a:pos x="344" y="168"/>
                </a:cxn>
                <a:cxn ang="0">
                  <a:pos x="468" y="175"/>
                </a:cxn>
                <a:cxn ang="0">
                  <a:pos x="600" y="183"/>
                </a:cxn>
                <a:cxn ang="0">
                  <a:pos x="702" y="234"/>
                </a:cxn>
                <a:cxn ang="0">
                  <a:pos x="827" y="285"/>
                </a:cxn>
                <a:cxn ang="0">
                  <a:pos x="936" y="292"/>
                </a:cxn>
                <a:cxn ang="0">
                  <a:pos x="1149" y="249"/>
                </a:cxn>
              </a:cxnLst>
              <a:rect l="0" t="0" r="r" b="b"/>
              <a:pathLst>
                <a:path w="1149" h="298">
                  <a:moveTo>
                    <a:pt x="0" y="0"/>
                  </a:moveTo>
                  <a:cubicBezTo>
                    <a:pt x="46" y="12"/>
                    <a:pt x="92" y="25"/>
                    <a:pt x="131" y="44"/>
                  </a:cubicBezTo>
                  <a:cubicBezTo>
                    <a:pt x="170" y="63"/>
                    <a:pt x="199" y="96"/>
                    <a:pt x="234" y="117"/>
                  </a:cubicBezTo>
                  <a:cubicBezTo>
                    <a:pt x="269" y="138"/>
                    <a:pt x="305" y="158"/>
                    <a:pt x="344" y="168"/>
                  </a:cubicBezTo>
                  <a:cubicBezTo>
                    <a:pt x="383" y="178"/>
                    <a:pt x="425" y="172"/>
                    <a:pt x="468" y="175"/>
                  </a:cubicBezTo>
                  <a:cubicBezTo>
                    <a:pt x="511" y="178"/>
                    <a:pt x="561" y="173"/>
                    <a:pt x="600" y="183"/>
                  </a:cubicBezTo>
                  <a:cubicBezTo>
                    <a:pt x="639" y="193"/>
                    <a:pt x="664" y="217"/>
                    <a:pt x="702" y="234"/>
                  </a:cubicBezTo>
                  <a:cubicBezTo>
                    <a:pt x="740" y="251"/>
                    <a:pt x="788" y="275"/>
                    <a:pt x="827" y="285"/>
                  </a:cubicBezTo>
                  <a:cubicBezTo>
                    <a:pt x="866" y="295"/>
                    <a:pt x="882" y="298"/>
                    <a:pt x="936" y="292"/>
                  </a:cubicBezTo>
                  <a:cubicBezTo>
                    <a:pt x="990" y="286"/>
                    <a:pt x="1069" y="267"/>
                    <a:pt x="1149" y="249"/>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3" name="Freeform 15"/>
            <p:cNvSpPr>
              <a:spLocks/>
            </p:cNvSpPr>
            <p:nvPr/>
          </p:nvSpPr>
          <p:spPr bwMode="auto">
            <a:xfrm>
              <a:off x="2042" y="1851"/>
              <a:ext cx="1953" cy="1354"/>
            </a:xfrm>
            <a:custGeom>
              <a:avLst/>
              <a:gdLst/>
              <a:ahLst/>
              <a:cxnLst>
                <a:cxn ang="0">
                  <a:pos x="0" y="0"/>
                </a:cxn>
                <a:cxn ang="0">
                  <a:pos x="109" y="74"/>
                </a:cxn>
                <a:cxn ang="0">
                  <a:pos x="219" y="118"/>
                </a:cxn>
                <a:cxn ang="0">
                  <a:pos x="387" y="139"/>
                </a:cxn>
                <a:cxn ang="0">
                  <a:pos x="702" y="205"/>
                </a:cxn>
                <a:cxn ang="0">
                  <a:pos x="885" y="300"/>
                </a:cxn>
                <a:cxn ang="0">
                  <a:pos x="1097" y="440"/>
                </a:cxn>
                <a:cxn ang="0">
                  <a:pos x="1163" y="542"/>
                </a:cxn>
                <a:cxn ang="0">
                  <a:pos x="1214" y="696"/>
                </a:cxn>
                <a:cxn ang="0">
                  <a:pos x="1287" y="776"/>
                </a:cxn>
                <a:cxn ang="0">
                  <a:pos x="1419" y="849"/>
                </a:cxn>
                <a:cxn ang="0">
                  <a:pos x="1653" y="901"/>
                </a:cxn>
                <a:cxn ang="0">
                  <a:pos x="1895" y="1120"/>
                </a:cxn>
                <a:cxn ang="0">
                  <a:pos x="1953" y="1354"/>
                </a:cxn>
              </a:cxnLst>
              <a:rect l="0" t="0" r="r" b="b"/>
              <a:pathLst>
                <a:path w="1953" h="1354">
                  <a:moveTo>
                    <a:pt x="0" y="0"/>
                  </a:moveTo>
                  <a:cubicBezTo>
                    <a:pt x="36" y="27"/>
                    <a:pt x="72" y="54"/>
                    <a:pt x="109" y="74"/>
                  </a:cubicBezTo>
                  <a:cubicBezTo>
                    <a:pt x="146" y="94"/>
                    <a:pt x="173" y="107"/>
                    <a:pt x="219" y="118"/>
                  </a:cubicBezTo>
                  <a:cubicBezTo>
                    <a:pt x="265" y="129"/>
                    <a:pt x="306" y="125"/>
                    <a:pt x="387" y="139"/>
                  </a:cubicBezTo>
                  <a:cubicBezTo>
                    <a:pt x="468" y="153"/>
                    <a:pt x="619" y="178"/>
                    <a:pt x="702" y="205"/>
                  </a:cubicBezTo>
                  <a:cubicBezTo>
                    <a:pt x="785" y="232"/>
                    <a:pt x="819" y="261"/>
                    <a:pt x="885" y="300"/>
                  </a:cubicBezTo>
                  <a:cubicBezTo>
                    <a:pt x="951" y="339"/>
                    <a:pt x="1051" y="400"/>
                    <a:pt x="1097" y="440"/>
                  </a:cubicBezTo>
                  <a:cubicBezTo>
                    <a:pt x="1143" y="480"/>
                    <a:pt x="1144" y="499"/>
                    <a:pt x="1163" y="542"/>
                  </a:cubicBezTo>
                  <a:cubicBezTo>
                    <a:pt x="1182" y="585"/>
                    <a:pt x="1193" y="657"/>
                    <a:pt x="1214" y="696"/>
                  </a:cubicBezTo>
                  <a:cubicBezTo>
                    <a:pt x="1235" y="735"/>
                    <a:pt x="1253" y="751"/>
                    <a:pt x="1287" y="776"/>
                  </a:cubicBezTo>
                  <a:cubicBezTo>
                    <a:pt x="1321" y="801"/>
                    <a:pt x="1358" y="828"/>
                    <a:pt x="1419" y="849"/>
                  </a:cubicBezTo>
                  <a:cubicBezTo>
                    <a:pt x="1480" y="870"/>
                    <a:pt x="1574" y="856"/>
                    <a:pt x="1653" y="901"/>
                  </a:cubicBezTo>
                  <a:cubicBezTo>
                    <a:pt x="1732" y="946"/>
                    <a:pt x="1845" y="1045"/>
                    <a:pt x="1895" y="1120"/>
                  </a:cubicBezTo>
                  <a:cubicBezTo>
                    <a:pt x="1945" y="1195"/>
                    <a:pt x="1949" y="1274"/>
                    <a:pt x="1953" y="1354"/>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4" name="Freeform 16"/>
            <p:cNvSpPr>
              <a:spLocks/>
            </p:cNvSpPr>
            <p:nvPr/>
          </p:nvSpPr>
          <p:spPr bwMode="auto">
            <a:xfrm>
              <a:off x="4749" y="1910"/>
              <a:ext cx="311" cy="300"/>
            </a:xfrm>
            <a:custGeom>
              <a:avLst/>
              <a:gdLst/>
              <a:ahLst/>
              <a:cxnLst>
                <a:cxn ang="0">
                  <a:pos x="0" y="300"/>
                </a:cxn>
                <a:cxn ang="0">
                  <a:pos x="124" y="198"/>
                </a:cxn>
                <a:cxn ang="0">
                  <a:pos x="205" y="176"/>
                </a:cxn>
                <a:cxn ang="0">
                  <a:pos x="285" y="110"/>
                </a:cxn>
                <a:cxn ang="0">
                  <a:pos x="307" y="51"/>
                </a:cxn>
                <a:cxn ang="0">
                  <a:pos x="307" y="0"/>
                </a:cxn>
              </a:cxnLst>
              <a:rect l="0" t="0" r="r" b="b"/>
              <a:pathLst>
                <a:path w="311" h="300">
                  <a:moveTo>
                    <a:pt x="0" y="300"/>
                  </a:moveTo>
                  <a:cubicBezTo>
                    <a:pt x="45" y="259"/>
                    <a:pt x="90" y="219"/>
                    <a:pt x="124" y="198"/>
                  </a:cubicBezTo>
                  <a:cubicBezTo>
                    <a:pt x="158" y="177"/>
                    <a:pt x="178" y="191"/>
                    <a:pt x="205" y="176"/>
                  </a:cubicBezTo>
                  <a:cubicBezTo>
                    <a:pt x="232" y="161"/>
                    <a:pt x="268" y="131"/>
                    <a:pt x="285" y="110"/>
                  </a:cubicBezTo>
                  <a:cubicBezTo>
                    <a:pt x="302" y="89"/>
                    <a:pt x="303" y="69"/>
                    <a:pt x="307" y="51"/>
                  </a:cubicBezTo>
                  <a:cubicBezTo>
                    <a:pt x="311" y="33"/>
                    <a:pt x="309" y="16"/>
                    <a:pt x="307"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5" name="Freeform 17"/>
            <p:cNvSpPr>
              <a:spLocks/>
            </p:cNvSpPr>
            <p:nvPr/>
          </p:nvSpPr>
          <p:spPr bwMode="auto">
            <a:xfrm>
              <a:off x="2744" y="1149"/>
              <a:ext cx="181" cy="534"/>
            </a:xfrm>
            <a:custGeom>
              <a:avLst/>
              <a:gdLst/>
              <a:ahLst/>
              <a:cxnLst>
                <a:cxn ang="0">
                  <a:pos x="0" y="534"/>
                </a:cxn>
                <a:cxn ang="0">
                  <a:pos x="51" y="439"/>
                </a:cxn>
                <a:cxn ang="0">
                  <a:pos x="102" y="380"/>
                </a:cxn>
                <a:cxn ang="0">
                  <a:pos x="161" y="315"/>
                </a:cxn>
                <a:cxn ang="0">
                  <a:pos x="176" y="234"/>
                </a:cxn>
                <a:cxn ang="0">
                  <a:pos x="132" y="146"/>
                </a:cxn>
                <a:cxn ang="0">
                  <a:pos x="132" y="88"/>
                </a:cxn>
                <a:cxn ang="0">
                  <a:pos x="146" y="0"/>
                </a:cxn>
              </a:cxnLst>
              <a:rect l="0" t="0" r="r" b="b"/>
              <a:pathLst>
                <a:path w="181" h="534">
                  <a:moveTo>
                    <a:pt x="0" y="534"/>
                  </a:moveTo>
                  <a:cubicBezTo>
                    <a:pt x="17" y="499"/>
                    <a:pt x="34" y="465"/>
                    <a:pt x="51" y="439"/>
                  </a:cubicBezTo>
                  <a:cubicBezTo>
                    <a:pt x="68" y="413"/>
                    <a:pt x="84" y="401"/>
                    <a:pt x="102" y="380"/>
                  </a:cubicBezTo>
                  <a:cubicBezTo>
                    <a:pt x="120" y="359"/>
                    <a:pt x="149" y="339"/>
                    <a:pt x="161" y="315"/>
                  </a:cubicBezTo>
                  <a:cubicBezTo>
                    <a:pt x="173" y="291"/>
                    <a:pt x="181" y="262"/>
                    <a:pt x="176" y="234"/>
                  </a:cubicBezTo>
                  <a:cubicBezTo>
                    <a:pt x="171" y="206"/>
                    <a:pt x="139" y="170"/>
                    <a:pt x="132" y="146"/>
                  </a:cubicBezTo>
                  <a:cubicBezTo>
                    <a:pt x="125" y="122"/>
                    <a:pt x="130" y="112"/>
                    <a:pt x="132" y="88"/>
                  </a:cubicBezTo>
                  <a:cubicBezTo>
                    <a:pt x="134" y="64"/>
                    <a:pt x="140" y="32"/>
                    <a:pt x="146"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6" name="Freeform 18"/>
            <p:cNvSpPr>
              <a:spLocks/>
            </p:cNvSpPr>
            <p:nvPr/>
          </p:nvSpPr>
          <p:spPr bwMode="auto">
            <a:xfrm>
              <a:off x="717" y="1588"/>
              <a:ext cx="1054" cy="278"/>
            </a:xfrm>
            <a:custGeom>
              <a:avLst/>
              <a:gdLst/>
              <a:ahLst/>
              <a:cxnLst>
                <a:cxn ang="0">
                  <a:pos x="0" y="0"/>
                </a:cxn>
                <a:cxn ang="0">
                  <a:pos x="117" y="37"/>
                </a:cxn>
                <a:cxn ang="0">
                  <a:pos x="293" y="44"/>
                </a:cxn>
                <a:cxn ang="0">
                  <a:pos x="476" y="29"/>
                </a:cxn>
                <a:cxn ang="0">
                  <a:pos x="593" y="22"/>
                </a:cxn>
                <a:cxn ang="0">
                  <a:pos x="688" y="44"/>
                </a:cxn>
                <a:cxn ang="0">
                  <a:pos x="893" y="95"/>
                </a:cxn>
                <a:cxn ang="0">
                  <a:pos x="1010" y="241"/>
                </a:cxn>
                <a:cxn ang="0">
                  <a:pos x="1054" y="278"/>
                </a:cxn>
              </a:cxnLst>
              <a:rect l="0" t="0" r="r" b="b"/>
              <a:pathLst>
                <a:path w="1054" h="278">
                  <a:moveTo>
                    <a:pt x="0" y="0"/>
                  </a:moveTo>
                  <a:cubicBezTo>
                    <a:pt x="34" y="15"/>
                    <a:pt x="68" y="30"/>
                    <a:pt x="117" y="37"/>
                  </a:cubicBezTo>
                  <a:cubicBezTo>
                    <a:pt x="166" y="44"/>
                    <a:pt x="233" y="45"/>
                    <a:pt x="293" y="44"/>
                  </a:cubicBezTo>
                  <a:cubicBezTo>
                    <a:pt x="353" y="43"/>
                    <a:pt x="426" y="33"/>
                    <a:pt x="476" y="29"/>
                  </a:cubicBezTo>
                  <a:cubicBezTo>
                    <a:pt x="526" y="25"/>
                    <a:pt x="558" y="20"/>
                    <a:pt x="593" y="22"/>
                  </a:cubicBezTo>
                  <a:cubicBezTo>
                    <a:pt x="628" y="24"/>
                    <a:pt x="638" y="32"/>
                    <a:pt x="688" y="44"/>
                  </a:cubicBezTo>
                  <a:cubicBezTo>
                    <a:pt x="738" y="56"/>
                    <a:pt x="839" y="62"/>
                    <a:pt x="893" y="95"/>
                  </a:cubicBezTo>
                  <a:cubicBezTo>
                    <a:pt x="947" y="128"/>
                    <a:pt x="983" y="211"/>
                    <a:pt x="1010" y="241"/>
                  </a:cubicBezTo>
                  <a:cubicBezTo>
                    <a:pt x="1037" y="271"/>
                    <a:pt x="1045" y="274"/>
                    <a:pt x="1054" y="278"/>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7" name="Freeform 19"/>
            <p:cNvSpPr>
              <a:spLocks/>
            </p:cNvSpPr>
            <p:nvPr/>
          </p:nvSpPr>
          <p:spPr bwMode="auto">
            <a:xfrm>
              <a:off x="2978" y="1844"/>
              <a:ext cx="527" cy="337"/>
            </a:xfrm>
            <a:custGeom>
              <a:avLst/>
              <a:gdLst/>
              <a:ahLst/>
              <a:cxnLst>
                <a:cxn ang="0">
                  <a:pos x="0" y="337"/>
                </a:cxn>
                <a:cxn ang="0">
                  <a:pos x="110" y="315"/>
                </a:cxn>
                <a:cxn ang="0">
                  <a:pos x="190" y="286"/>
                </a:cxn>
                <a:cxn ang="0">
                  <a:pos x="242" y="212"/>
                </a:cxn>
                <a:cxn ang="0">
                  <a:pos x="286" y="117"/>
                </a:cxn>
                <a:cxn ang="0">
                  <a:pos x="359" y="81"/>
                </a:cxn>
                <a:cxn ang="0">
                  <a:pos x="432" y="37"/>
                </a:cxn>
                <a:cxn ang="0">
                  <a:pos x="490" y="22"/>
                </a:cxn>
                <a:cxn ang="0">
                  <a:pos x="527" y="0"/>
                </a:cxn>
              </a:cxnLst>
              <a:rect l="0" t="0" r="r" b="b"/>
              <a:pathLst>
                <a:path w="527" h="337">
                  <a:moveTo>
                    <a:pt x="0" y="337"/>
                  </a:moveTo>
                  <a:cubicBezTo>
                    <a:pt x="39" y="330"/>
                    <a:pt x="78" y="323"/>
                    <a:pt x="110" y="315"/>
                  </a:cubicBezTo>
                  <a:cubicBezTo>
                    <a:pt x="142" y="307"/>
                    <a:pt x="168" y="303"/>
                    <a:pt x="190" y="286"/>
                  </a:cubicBezTo>
                  <a:cubicBezTo>
                    <a:pt x="212" y="269"/>
                    <a:pt x="226" y="240"/>
                    <a:pt x="242" y="212"/>
                  </a:cubicBezTo>
                  <a:cubicBezTo>
                    <a:pt x="258" y="184"/>
                    <a:pt x="267" y="139"/>
                    <a:pt x="286" y="117"/>
                  </a:cubicBezTo>
                  <a:cubicBezTo>
                    <a:pt x="305" y="95"/>
                    <a:pt x="335" y="94"/>
                    <a:pt x="359" y="81"/>
                  </a:cubicBezTo>
                  <a:cubicBezTo>
                    <a:pt x="383" y="68"/>
                    <a:pt x="410" y="47"/>
                    <a:pt x="432" y="37"/>
                  </a:cubicBezTo>
                  <a:cubicBezTo>
                    <a:pt x="454" y="27"/>
                    <a:pt x="474" y="28"/>
                    <a:pt x="490" y="22"/>
                  </a:cubicBezTo>
                  <a:cubicBezTo>
                    <a:pt x="506" y="16"/>
                    <a:pt x="516" y="8"/>
                    <a:pt x="527"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8" name="Freeform 20"/>
            <p:cNvSpPr>
              <a:spLocks/>
            </p:cNvSpPr>
            <p:nvPr/>
          </p:nvSpPr>
          <p:spPr bwMode="auto">
            <a:xfrm>
              <a:off x="2107" y="2538"/>
              <a:ext cx="1149" cy="221"/>
            </a:xfrm>
            <a:custGeom>
              <a:avLst/>
              <a:gdLst/>
              <a:ahLst/>
              <a:cxnLst>
                <a:cxn ang="0">
                  <a:pos x="1149" y="23"/>
                </a:cxn>
                <a:cxn ang="0">
                  <a:pos x="1039" y="1"/>
                </a:cxn>
                <a:cxn ang="0">
                  <a:pos x="827" y="31"/>
                </a:cxn>
                <a:cxn ang="0">
                  <a:pos x="578" y="74"/>
                </a:cxn>
                <a:cxn ang="0">
                  <a:pos x="417" y="133"/>
                </a:cxn>
                <a:cxn ang="0">
                  <a:pos x="300" y="184"/>
                </a:cxn>
                <a:cxn ang="0">
                  <a:pos x="176" y="199"/>
                </a:cxn>
                <a:cxn ang="0">
                  <a:pos x="0" y="221"/>
                </a:cxn>
              </a:cxnLst>
              <a:rect l="0" t="0" r="r" b="b"/>
              <a:pathLst>
                <a:path w="1149" h="221">
                  <a:moveTo>
                    <a:pt x="1149" y="23"/>
                  </a:moveTo>
                  <a:cubicBezTo>
                    <a:pt x="1121" y="11"/>
                    <a:pt x="1093" y="0"/>
                    <a:pt x="1039" y="1"/>
                  </a:cubicBezTo>
                  <a:cubicBezTo>
                    <a:pt x="985" y="2"/>
                    <a:pt x="904" y="19"/>
                    <a:pt x="827" y="31"/>
                  </a:cubicBezTo>
                  <a:cubicBezTo>
                    <a:pt x="750" y="43"/>
                    <a:pt x="646" y="57"/>
                    <a:pt x="578" y="74"/>
                  </a:cubicBezTo>
                  <a:cubicBezTo>
                    <a:pt x="510" y="91"/>
                    <a:pt x="463" y="115"/>
                    <a:pt x="417" y="133"/>
                  </a:cubicBezTo>
                  <a:cubicBezTo>
                    <a:pt x="371" y="151"/>
                    <a:pt x="340" y="173"/>
                    <a:pt x="300" y="184"/>
                  </a:cubicBezTo>
                  <a:cubicBezTo>
                    <a:pt x="260" y="195"/>
                    <a:pt x="226" y="193"/>
                    <a:pt x="176" y="199"/>
                  </a:cubicBezTo>
                  <a:cubicBezTo>
                    <a:pt x="126" y="205"/>
                    <a:pt x="63" y="213"/>
                    <a:pt x="0" y="221"/>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79" name="Freeform 21"/>
            <p:cNvSpPr>
              <a:spLocks/>
            </p:cNvSpPr>
            <p:nvPr/>
          </p:nvSpPr>
          <p:spPr bwMode="auto">
            <a:xfrm>
              <a:off x="2203" y="1178"/>
              <a:ext cx="292" cy="322"/>
            </a:xfrm>
            <a:custGeom>
              <a:avLst/>
              <a:gdLst/>
              <a:ahLst/>
              <a:cxnLst>
                <a:cxn ang="0">
                  <a:pos x="292" y="0"/>
                </a:cxn>
                <a:cxn ang="0">
                  <a:pos x="212" y="37"/>
                </a:cxn>
                <a:cxn ang="0">
                  <a:pos x="146" y="103"/>
                </a:cxn>
                <a:cxn ang="0">
                  <a:pos x="95" y="176"/>
                </a:cxn>
                <a:cxn ang="0">
                  <a:pos x="58" y="227"/>
                </a:cxn>
                <a:cxn ang="0">
                  <a:pos x="29" y="286"/>
                </a:cxn>
                <a:cxn ang="0">
                  <a:pos x="0" y="322"/>
                </a:cxn>
              </a:cxnLst>
              <a:rect l="0" t="0" r="r" b="b"/>
              <a:pathLst>
                <a:path w="292" h="322">
                  <a:moveTo>
                    <a:pt x="292" y="0"/>
                  </a:moveTo>
                  <a:cubicBezTo>
                    <a:pt x="264" y="10"/>
                    <a:pt x="236" y="20"/>
                    <a:pt x="212" y="37"/>
                  </a:cubicBezTo>
                  <a:cubicBezTo>
                    <a:pt x="188" y="54"/>
                    <a:pt x="165" y="80"/>
                    <a:pt x="146" y="103"/>
                  </a:cubicBezTo>
                  <a:cubicBezTo>
                    <a:pt x="127" y="126"/>
                    <a:pt x="110" y="155"/>
                    <a:pt x="95" y="176"/>
                  </a:cubicBezTo>
                  <a:cubicBezTo>
                    <a:pt x="80" y="197"/>
                    <a:pt x="69" y="209"/>
                    <a:pt x="58" y="227"/>
                  </a:cubicBezTo>
                  <a:cubicBezTo>
                    <a:pt x="47" y="245"/>
                    <a:pt x="39" y="270"/>
                    <a:pt x="29" y="286"/>
                  </a:cubicBezTo>
                  <a:cubicBezTo>
                    <a:pt x="19" y="302"/>
                    <a:pt x="9" y="312"/>
                    <a:pt x="0" y="322"/>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0" name="Freeform 22"/>
            <p:cNvSpPr>
              <a:spLocks/>
            </p:cNvSpPr>
            <p:nvPr/>
          </p:nvSpPr>
          <p:spPr bwMode="auto">
            <a:xfrm>
              <a:off x="4749" y="1983"/>
              <a:ext cx="293" cy="37"/>
            </a:xfrm>
            <a:custGeom>
              <a:avLst/>
              <a:gdLst/>
              <a:ahLst/>
              <a:cxnLst>
                <a:cxn ang="0">
                  <a:pos x="293" y="37"/>
                </a:cxn>
                <a:cxn ang="0">
                  <a:pos x="220" y="7"/>
                </a:cxn>
                <a:cxn ang="0">
                  <a:pos x="154" y="0"/>
                </a:cxn>
                <a:cxn ang="0">
                  <a:pos x="51" y="7"/>
                </a:cxn>
                <a:cxn ang="0">
                  <a:pos x="0" y="29"/>
                </a:cxn>
              </a:cxnLst>
              <a:rect l="0" t="0" r="r" b="b"/>
              <a:pathLst>
                <a:path w="293" h="37">
                  <a:moveTo>
                    <a:pt x="293" y="37"/>
                  </a:moveTo>
                  <a:cubicBezTo>
                    <a:pt x="268" y="25"/>
                    <a:pt x="243" y="13"/>
                    <a:pt x="220" y="7"/>
                  </a:cubicBezTo>
                  <a:cubicBezTo>
                    <a:pt x="197" y="1"/>
                    <a:pt x="182" y="0"/>
                    <a:pt x="154" y="0"/>
                  </a:cubicBezTo>
                  <a:cubicBezTo>
                    <a:pt x="126" y="0"/>
                    <a:pt x="77" y="2"/>
                    <a:pt x="51" y="7"/>
                  </a:cubicBezTo>
                  <a:cubicBezTo>
                    <a:pt x="25" y="12"/>
                    <a:pt x="13" y="24"/>
                    <a:pt x="0" y="29"/>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1" name="Freeform 23"/>
            <p:cNvSpPr>
              <a:spLocks/>
            </p:cNvSpPr>
            <p:nvPr/>
          </p:nvSpPr>
          <p:spPr bwMode="auto">
            <a:xfrm>
              <a:off x="3527" y="1808"/>
              <a:ext cx="540" cy="892"/>
            </a:xfrm>
            <a:custGeom>
              <a:avLst/>
              <a:gdLst/>
              <a:ahLst/>
              <a:cxnLst>
                <a:cxn ang="0">
                  <a:pos x="0" y="892"/>
                </a:cxn>
                <a:cxn ang="0">
                  <a:pos x="117" y="819"/>
                </a:cxn>
                <a:cxn ang="0">
                  <a:pos x="220" y="724"/>
                </a:cxn>
                <a:cxn ang="0">
                  <a:pos x="285" y="717"/>
                </a:cxn>
                <a:cxn ang="0">
                  <a:pos x="366" y="680"/>
                </a:cxn>
                <a:cxn ang="0">
                  <a:pos x="476" y="614"/>
                </a:cxn>
                <a:cxn ang="0">
                  <a:pos x="520" y="534"/>
                </a:cxn>
                <a:cxn ang="0">
                  <a:pos x="534" y="409"/>
                </a:cxn>
                <a:cxn ang="0">
                  <a:pos x="483" y="314"/>
                </a:cxn>
                <a:cxn ang="0">
                  <a:pos x="395" y="263"/>
                </a:cxn>
                <a:cxn ang="0">
                  <a:pos x="351" y="109"/>
                </a:cxn>
                <a:cxn ang="0">
                  <a:pos x="307" y="58"/>
                </a:cxn>
                <a:cxn ang="0">
                  <a:pos x="249" y="36"/>
                </a:cxn>
                <a:cxn ang="0">
                  <a:pos x="205" y="0"/>
                </a:cxn>
              </a:cxnLst>
              <a:rect l="0" t="0" r="r" b="b"/>
              <a:pathLst>
                <a:path w="540" h="892">
                  <a:moveTo>
                    <a:pt x="0" y="892"/>
                  </a:moveTo>
                  <a:cubicBezTo>
                    <a:pt x="40" y="869"/>
                    <a:pt x="80" y="847"/>
                    <a:pt x="117" y="819"/>
                  </a:cubicBezTo>
                  <a:cubicBezTo>
                    <a:pt x="154" y="791"/>
                    <a:pt x="192" y="741"/>
                    <a:pt x="220" y="724"/>
                  </a:cubicBezTo>
                  <a:cubicBezTo>
                    <a:pt x="248" y="707"/>
                    <a:pt x="261" y="724"/>
                    <a:pt x="285" y="717"/>
                  </a:cubicBezTo>
                  <a:cubicBezTo>
                    <a:pt x="309" y="710"/>
                    <a:pt x="334" y="697"/>
                    <a:pt x="366" y="680"/>
                  </a:cubicBezTo>
                  <a:cubicBezTo>
                    <a:pt x="398" y="663"/>
                    <a:pt x="450" y="638"/>
                    <a:pt x="476" y="614"/>
                  </a:cubicBezTo>
                  <a:cubicBezTo>
                    <a:pt x="502" y="590"/>
                    <a:pt x="510" y="568"/>
                    <a:pt x="520" y="534"/>
                  </a:cubicBezTo>
                  <a:cubicBezTo>
                    <a:pt x="530" y="500"/>
                    <a:pt x="540" y="446"/>
                    <a:pt x="534" y="409"/>
                  </a:cubicBezTo>
                  <a:cubicBezTo>
                    <a:pt x="528" y="372"/>
                    <a:pt x="506" y="338"/>
                    <a:pt x="483" y="314"/>
                  </a:cubicBezTo>
                  <a:cubicBezTo>
                    <a:pt x="460" y="290"/>
                    <a:pt x="417" y="297"/>
                    <a:pt x="395" y="263"/>
                  </a:cubicBezTo>
                  <a:cubicBezTo>
                    <a:pt x="373" y="229"/>
                    <a:pt x="366" y="143"/>
                    <a:pt x="351" y="109"/>
                  </a:cubicBezTo>
                  <a:cubicBezTo>
                    <a:pt x="336" y="75"/>
                    <a:pt x="324" y="70"/>
                    <a:pt x="307" y="58"/>
                  </a:cubicBezTo>
                  <a:cubicBezTo>
                    <a:pt x="290" y="46"/>
                    <a:pt x="266" y="46"/>
                    <a:pt x="249" y="36"/>
                  </a:cubicBezTo>
                  <a:cubicBezTo>
                    <a:pt x="232" y="26"/>
                    <a:pt x="218" y="13"/>
                    <a:pt x="205"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2" name="Oval 24"/>
            <p:cNvSpPr>
              <a:spLocks noChangeArrowheads="1"/>
            </p:cNvSpPr>
            <p:nvPr/>
          </p:nvSpPr>
          <p:spPr bwMode="auto">
            <a:xfrm>
              <a:off x="2226" y="192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3" name="AutoShape 25"/>
            <p:cNvSpPr>
              <a:spLocks noChangeArrowheads="1"/>
            </p:cNvSpPr>
            <p:nvPr/>
          </p:nvSpPr>
          <p:spPr bwMode="auto">
            <a:xfrm>
              <a:off x="1237" y="156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84" name="AutoShape 26"/>
            <p:cNvSpPr>
              <a:spLocks noChangeArrowheads="1"/>
            </p:cNvSpPr>
            <p:nvPr/>
          </p:nvSpPr>
          <p:spPr bwMode="auto">
            <a:xfrm>
              <a:off x="1970" y="177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85" name="Oval 27"/>
            <p:cNvSpPr>
              <a:spLocks noChangeArrowheads="1"/>
            </p:cNvSpPr>
            <p:nvPr/>
          </p:nvSpPr>
          <p:spPr bwMode="auto">
            <a:xfrm>
              <a:off x="2650" y="257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6" name="AutoShape 28"/>
            <p:cNvSpPr>
              <a:spLocks noChangeArrowheads="1"/>
            </p:cNvSpPr>
            <p:nvPr/>
          </p:nvSpPr>
          <p:spPr bwMode="auto">
            <a:xfrm>
              <a:off x="2920" y="2138"/>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87" name="Oval 29"/>
            <p:cNvSpPr>
              <a:spLocks noChangeArrowheads="1"/>
            </p:cNvSpPr>
            <p:nvPr/>
          </p:nvSpPr>
          <p:spPr bwMode="auto">
            <a:xfrm>
              <a:off x="3133" y="2291"/>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88" name="AutoShape 30"/>
            <p:cNvSpPr>
              <a:spLocks noChangeArrowheads="1"/>
            </p:cNvSpPr>
            <p:nvPr/>
          </p:nvSpPr>
          <p:spPr bwMode="auto">
            <a:xfrm>
              <a:off x="3199" y="2519"/>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89" name="Oval 31"/>
            <p:cNvSpPr>
              <a:spLocks noChangeArrowheads="1"/>
            </p:cNvSpPr>
            <p:nvPr/>
          </p:nvSpPr>
          <p:spPr bwMode="auto">
            <a:xfrm>
              <a:off x="3353" y="2614"/>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0" name="Oval 32"/>
            <p:cNvSpPr>
              <a:spLocks noChangeArrowheads="1"/>
            </p:cNvSpPr>
            <p:nvPr/>
          </p:nvSpPr>
          <p:spPr bwMode="auto">
            <a:xfrm>
              <a:off x="3200" y="197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1" name="AutoShape 33"/>
            <p:cNvSpPr>
              <a:spLocks noChangeArrowheads="1"/>
            </p:cNvSpPr>
            <p:nvPr/>
          </p:nvSpPr>
          <p:spPr bwMode="auto">
            <a:xfrm>
              <a:off x="3485" y="267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92" name="Oval 34"/>
            <p:cNvSpPr>
              <a:spLocks noChangeArrowheads="1"/>
            </p:cNvSpPr>
            <p:nvPr/>
          </p:nvSpPr>
          <p:spPr bwMode="auto">
            <a:xfrm>
              <a:off x="2724" y="2029"/>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3" name="Oval 35"/>
            <p:cNvSpPr>
              <a:spLocks noChangeArrowheads="1"/>
            </p:cNvSpPr>
            <p:nvPr/>
          </p:nvSpPr>
          <p:spPr bwMode="auto">
            <a:xfrm>
              <a:off x="3843" y="2870"/>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4" name="AutoShape 36"/>
            <p:cNvSpPr>
              <a:spLocks noChangeArrowheads="1"/>
            </p:cNvSpPr>
            <p:nvPr/>
          </p:nvSpPr>
          <p:spPr bwMode="auto">
            <a:xfrm>
              <a:off x="2687" y="1662"/>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95" name="Oval 37"/>
            <p:cNvSpPr>
              <a:spLocks noChangeArrowheads="1"/>
            </p:cNvSpPr>
            <p:nvPr/>
          </p:nvSpPr>
          <p:spPr bwMode="auto">
            <a:xfrm>
              <a:off x="2848" y="1436"/>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6" name="Oval 38"/>
            <p:cNvSpPr>
              <a:spLocks noChangeArrowheads="1"/>
            </p:cNvSpPr>
            <p:nvPr/>
          </p:nvSpPr>
          <p:spPr bwMode="auto">
            <a:xfrm>
              <a:off x="2284" y="126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7" name="AutoShape 39"/>
            <p:cNvSpPr>
              <a:spLocks noChangeArrowheads="1"/>
            </p:cNvSpPr>
            <p:nvPr/>
          </p:nvSpPr>
          <p:spPr bwMode="auto">
            <a:xfrm>
              <a:off x="2424" y="1121"/>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98" name="Oval 40"/>
            <p:cNvSpPr>
              <a:spLocks noChangeArrowheads="1"/>
            </p:cNvSpPr>
            <p:nvPr/>
          </p:nvSpPr>
          <p:spPr bwMode="auto">
            <a:xfrm>
              <a:off x="1553" y="1633"/>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99" name="AutoShape 41"/>
            <p:cNvSpPr>
              <a:spLocks noChangeArrowheads="1"/>
            </p:cNvSpPr>
            <p:nvPr/>
          </p:nvSpPr>
          <p:spPr bwMode="auto">
            <a:xfrm>
              <a:off x="1728" y="1795"/>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00" name="Oval 42"/>
            <p:cNvSpPr>
              <a:spLocks noChangeArrowheads="1"/>
            </p:cNvSpPr>
            <p:nvPr/>
          </p:nvSpPr>
          <p:spPr bwMode="auto">
            <a:xfrm>
              <a:off x="3989" y="2102"/>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01" name="AutoShape 43"/>
            <p:cNvSpPr>
              <a:spLocks noChangeArrowheads="1"/>
            </p:cNvSpPr>
            <p:nvPr/>
          </p:nvSpPr>
          <p:spPr bwMode="auto">
            <a:xfrm>
              <a:off x="3477" y="1780"/>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02" name="Oval 44"/>
            <p:cNvSpPr>
              <a:spLocks noChangeArrowheads="1"/>
            </p:cNvSpPr>
            <p:nvPr/>
          </p:nvSpPr>
          <p:spPr bwMode="auto">
            <a:xfrm>
              <a:off x="4839" y="2065"/>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03" name="AutoShape 45"/>
            <p:cNvSpPr>
              <a:spLocks noChangeArrowheads="1"/>
            </p:cNvSpPr>
            <p:nvPr/>
          </p:nvSpPr>
          <p:spPr bwMode="auto">
            <a:xfrm>
              <a:off x="3675" y="1736"/>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04" name="Oval 46"/>
            <p:cNvSpPr>
              <a:spLocks noChangeArrowheads="1"/>
            </p:cNvSpPr>
            <p:nvPr/>
          </p:nvSpPr>
          <p:spPr bwMode="auto">
            <a:xfrm>
              <a:off x="4868" y="1933"/>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05" name="AutoShape 47"/>
            <p:cNvSpPr>
              <a:spLocks noChangeArrowheads="1"/>
            </p:cNvSpPr>
            <p:nvPr/>
          </p:nvSpPr>
          <p:spPr bwMode="auto">
            <a:xfrm>
              <a:off x="4677" y="2182"/>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06" name="Oval 48"/>
            <p:cNvSpPr>
              <a:spLocks noChangeArrowheads="1"/>
            </p:cNvSpPr>
            <p:nvPr/>
          </p:nvSpPr>
          <p:spPr bwMode="auto">
            <a:xfrm>
              <a:off x="2651" y="118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07" name="AutoShape 49"/>
            <p:cNvSpPr>
              <a:spLocks noChangeArrowheads="1"/>
            </p:cNvSpPr>
            <p:nvPr/>
          </p:nvSpPr>
          <p:spPr bwMode="auto">
            <a:xfrm>
              <a:off x="4626" y="1984"/>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08" name="Oval 50"/>
            <p:cNvSpPr>
              <a:spLocks noChangeArrowheads="1"/>
            </p:cNvSpPr>
            <p:nvPr/>
          </p:nvSpPr>
          <p:spPr bwMode="auto">
            <a:xfrm>
              <a:off x="3192" y="1282"/>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09" name="AutoShape 51"/>
            <p:cNvSpPr>
              <a:spLocks noChangeArrowheads="1"/>
            </p:cNvSpPr>
            <p:nvPr/>
          </p:nvSpPr>
          <p:spPr bwMode="auto">
            <a:xfrm>
              <a:off x="2840" y="1209"/>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10" name="Oval 52"/>
            <p:cNvSpPr>
              <a:spLocks noChangeArrowheads="1"/>
            </p:cNvSpPr>
            <p:nvPr/>
          </p:nvSpPr>
          <p:spPr bwMode="auto">
            <a:xfrm>
              <a:off x="1070" y="1787"/>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11" name="Freeform 53"/>
            <p:cNvSpPr>
              <a:spLocks/>
            </p:cNvSpPr>
            <p:nvPr/>
          </p:nvSpPr>
          <p:spPr bwMode="auto">
            <a:xfrm>
              <a:off x="1500" y="2012"/>
              <a:ext cx="1046" cy="150"/>
            </a:xfrm>
            <a:custGeom>
              <a:avLst/>
              <a:gdLst/>
              <a:ahLst/>
              <a:cxnLst>
                <a:cxn ang="0">
                  <a:pos x="0" y="37"/>
                </a:cxn>
                <a:cxn ang="0">
                  <a:pos x="110" y="66"/>
                </a:cxn>
                <a:cxn ang="0">
                  <a:pos x="263" y="74"/>
                </a:cxn>
                <a:cxn ang="0">
                  <a:pos x="403" y="139"/>
                </a:cxn>
                <a:cxn ang="0">
                  <a:pos x="578" y="139"/>
                </a:cxn>
                <a:cxn ang="0">
                  <a:pos x="776" y="118"/>
                </a:cxn>
                <a:cxn ang="0">
                  <a:pos x="878" y="59"/>
                </a:cxn>
                <a:cxn ang="0">
                  <a:pos x="1046" y="0"/>
                </a:cxn>
              </a:cxnLst>
              <a:rect l="0" t="0" r="r" b="b"/>
              <a:pathLst>
                <a:path w="1046" h="150">
                  <a:moveTo>
                    <a:pt x="0" y="37"/>
                  </a:moveTo>
                  <a:cubicBezTo>
                    <a:pt x="33" y="48"/>
                    <a:pt x="66" y="60"/>
                    <a:pt x="110" y="66"/>
                  </a:cubicBezTo>
                  <a:cubicBezTo>
                    <a:pt x="154" y="72"/>
                    <a:pt x="214" y="62"/>
                    <a:pt x="263" y="74"/>
                  </a:cubicBezTo>
                  <a:cubicBezTo>
                    <a:pt x="312" y="86"/>
                    <a:pt x="351" y="128"/>
                    <a:pt x="403" y="139"/>
                  </a:cubicBezTo>
                  <a:cubicBezTo>
                    <a:pt x="455" y="150"/>
                    <a:pt x="516" y="142"/>
                    <a:pt x="578" y="139"/>
                  </a:cubicBezTo>
                  <a:cubicBezTo>
                    <a:pt x="640" y="136"/>
                    <a:pt x="726" y="131"/>
                    <a:pt x="776" y="118"/>
                  </a:cubicBezTo>
                  <a:cubicBezTo>
                    <a:pt x="826" y="105"/>
                    <a:pt x="833" y="79"/>
                    <a:pt x="878" y="59"/>
                  </a:cubicBezTo>
                  <a:cubicBezTo>
                    <a:pt x="923" y="39"/>
                    <a:pt x="984" y="19"/>
                    <a:pt x="1046" y="0"/>
                  </a:cubicBezTo>
                </a:path>
              </a:pathLst>
            </a:custGeom>
            <a:noFill/>
            <a:ln w="19050" cap="flat" cmpd="sng">
              <a:solidFill>
                <a:srgbClr val="FF0000"/>
              </a:solidFill>
              <a:prstDash val="solid"/>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12" name="AutoShape 54"/>
            <p:cNvSpPr>
              <a:spLocks noChangeArrowheads="1"/>
            </p:cNvSpPr>
            <p:nvPr/>
          </p:nvSpPr>
          <p:spPr bwMode="auto">
            <a:xfrm>
              <a:off x="4999" y="1963"/>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13" name="AutoShape 55"/>
            <p:cNvSpPr>
              <a:spLocks noChangeArrowheads="1"/>
            </p:cNvSpPr>
            <p:nvPr/>
          </p:nvSpPr>
          <p:spPr bwMode="auto">
            <a:xfrm>
              <a:off x="1478" y="1977"/>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14" name="Oval 56"/>
            <p:cNvSpPr>
              <a:spLocks noChangeArrowheads="1"/>
            </p:cNvSpPr>
            <p:nvPr/>
          </p:nvSpPr>
          <p:spPr bwMode="auto">
            <a:xfrm>
              <a:off x="2007" y="2108"/>
              <a:ext cx="95" cy="95"/>
            </a:xfrm>
            <a:prstGeom prst="ellipse">
              <a:avLst/>
            </a:prstGeom>
            <a:solidFill>
              <a:srgbClr val="FF0000"/>
            </a:solidFill>
            <a:ln w="9525">
              <a:noFill/>
              <a:round/>
              <a:headEnd/>
              <a:tailEnd/>
            </a:ln>
            <a:effectLst>
              <a:outerShdw dist="35921" dir="2700000" algn="ctr" rotWithShape="0">
                <a:srgbClr val="4D4D4D"/>
              </a:outerShdw>
            </a:effectLst>
          </p:spPr>
          <p:txBody>
            <a:bodyPr wrap="none" lIns="92075" tIns="46038" rIns="92075" bIns="46038" anchor="ctr">
              <a:spAutoFit/>
            </a:bodyPr>
            <a:lstStyle/>
            <a:p>
              <a:endParaRPr lang="da-DK"/>
            </a:p>
          </p:txBody>
        </p:sp>
        <p:sp>
          <p:nvSpPr>
            <p:cNvPr id="115" name="AutoShape 57"/>
            <p:cNvSpPr>
              <a:spLocks noChangeArrowheads="1"/>
            </p:cNvSpPr>
            <p:nvPr/>
          </p:nvSpPr>
          <p:spPr bwMode="auto">
            <a:xfrm>
              <a:off x="2475" y="1985"/>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sp>
          <p:nvSpPr>
            <p:cNvPr id="116" name="AutoShape 58"/>
            <p:cNvSpPr>
              <a:spLocks noChangeArrowheads="1"/>
            </p:cNvSpPr>
            <p:nvPr/>
          </p:nvSpPr>
          <p:spPr bwMode="auto">
            <a:xfrm>
              <a:off x="2138" y="1436"/>
              <a:ext cx="101" cy="1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noFill/>
              <a:round/>
              <a:headEnd/>
              <a:tailEnd/>
            </a:ln>
            <a:effectLst>
              <a:outerShdw dist="35921" dir="2700000" algn="ctr" rotWithShape="0">
                <a:srgbClr val="4D4D4D"/>
              </a:outerShdw>
            </a:effectLst>
          </p:spPr>
          <p:txBody>
            <a:bodyPr lIns="92075" tIns="46038" rIns="92075" bIns="46038" anchor="ctr">
              <a:spAutoFit/>
            </a:bodyPr>
            <a:lstStyle/>
            <a:p>
              <a:endParaRPr lang="da-DK"/>
            </a:p>
          </p:txBody>
        </p:sp>
      </p:grpSp>
      <p:pic>
        <p:nvPicPr>
          <p:cNvPr id="117" name="Picture 60" descr="4"/>
          <p:cNvPicPr>
            <a:picLocks noChangeAspect="1" noChangeArrowheads="1"/>
          </p:cNvPicPr>
          <p:nvPr/>
        </p:nvPicPr>
        <p:blipFill>
          <a:blip r:embed="rId3" cstate="print"/>
          <a:srcRect/>
          <a:stretch>
            <a:fillRect/>
          </a:stretch>
        </p:blipFill>
        <p:spPr bwMode="auto">
          <a:xfrm>
            <a:off x="5421318" y="864096"/>
            <a:ext cx="3516128" cy="5805264"/>
          </a:xfrm>
          <a:prstGeom prst="rect">
            <a:avLst/>
          </a:prstGeom>
          <a:noFill/>
        </p:spPr>
      </p:pic>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781741117"/>
      </p:ext>
    </p:extLst>
  </p:cSld>
  <p:clrMapOvr>
    <a:masterClrMapping/>
  </p:clrMapOvr>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487</TotalTime>
  <Words>523</Words>
  <Application>Microsoft Office PowerPoint</Application>
  <PresentationFormat>On-screen Show (4:3)</PresentationFormat>
  <Paragraphs>246</Paragraphs>
  <Slides>22</Slides>
  <Notes>0</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MIKEPowerPointForTransfer_4-3</vt:lpstr>
      <vt:lpstr>Document</vt:lpstr>
      <vt:lpstr>VISIO</vt:lpstr>
      <vt:lpstr>MIKE 11</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lpstr>FLOODPLAIN MODELLING</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FLOODPLAIN MODELLING</dc:title>
  <dc:creator>DHI (JSL)</dc:creator>
  <cp:lastModifiedBy>Julie Landrein</cp:lastModifiedBy>
  <cp:revision>41</cp:revision>
  <dcterms:created xsi:type="dcterms:W3CDTF">2008-03-26T13:31:20Z</dcterms:created>
  <dcterms:modified xsi:type="dcterms:W3CDTF">2013-04-05T08:55:30Z</dcterms:modified>
</cp:coreProperties>
</file>